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0" r:id="rId10"/>
    <p:sldId id="261" r:id="rId11"/>
    <p:sldId id="269" r:id="rId12"/>
    <p:sldId id="270" r:id="rId13"/>
    <p:sldId id="271" r:id="rId14"/>
    <p:sldId id="272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3DB"/>
    <a:srgbClr val="415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1D95E2-C322-33AB-E35D-C938DF39E506}" v="4" dt="2023-01-06T10:44:35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455677"/>
            <a:ext cx="9144000" cy="1696838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244590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rgbClr val="415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 name</a:t>
            </a:r>
          </a:p>
          <a:p>
            <a:r>
              <a:rPr lang="en-US" dirty="0"/>
              <a:t>Job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92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8032"/>
            <a:ext cx="10515600" cy="678954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Simple 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301923"/>
            <a:ext cx="10515600" cy="4047141"/>
          </a:xfrm>
        </p:spPr>
        <p:txBody>
          <a:bodyPr/>
          <a:lstStyle>
            <a:lvl1pPr>
              <a:buClr>
                <a:srgbClr val="87B3DB"/>
              </a:buCl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87B3DB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87B3DB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87B3DB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87B3DB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83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96652"/>
            <a:ext cx="10515600" cy="621742"/>
          </a:xfrm>
        </p:spPr>
        <p:txBody>
          <a:bodyPr/>
          <a:lstStyle>
            <a:lvl1pPr>
              <a:defRPr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Double column 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14400" y="1253331"/>
            <a:ext cx="5181600" cy="4351338"/>
          </a:xfrm>
        </p:spPr>
        <p:txBody>
          <a:bodyPr/>
          <a:lstStyle>
            <a:lvl1pPr>
              <a:buClr>
                <a:srgbClr val="87B3DB"/>
              </a:buCl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87B3DB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87B3DB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87B3DB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87B3DB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48400" y="1253331"/>
            <a:ext cx="5181600" cy="4351338"/>
          </a:xfrm>
        </p:spPr>
        <p:txBody>
          <a:bodyPr/>
          <a:lstStyle>
            <a:lvl1pPr>
              <a:buClr>
                <a:srgbClr val="87B3DB"/>
              </a:buClr>
              <a:defRPr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87B3DB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87B3DB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87B3DB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87B3DB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38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50878"/>
            <a:ext cx="10515600" cy="583105"/>
          </a:xfrm>
          <a:ln>
            <a:noFill/>
          </a:ln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and image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20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310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0C66DC8-8046-4428-9122-034327FE1231}"/>
              </a:ext>
            </a:extLst>
          </p:cNvPr>
          <p:cNvSpPr/>
          <p:nvPr userDrawn="1"/>
        </p:nvSpPr>
        <p:spPr>
          <a:xfrm>
            <a:off x="0" y="6101543"/>
            <a:ext cx="12192000" cy="756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3890"/>
            <a:ext cx="10515600" cy="634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slide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F49320-E4F7-4CC5-A57E-FBF5251B72E0}"/>
              </a:ext>
            </a:extLst>
          </p:cNvPr>
          <p:cNvSpPr txBox="1"/>
          <p:nvPr userDrawn="1"/>
        </p:nvSpPr>
        <p:spPr>
          <a:xfrm>
            <a:off x="72735" y="6170721"/>
            <a:ext cx="8065423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415F7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#Bevan</a:t>
            </a:r>
            <a:r>
              <a:rPr lang="en-GB" sz="2000" dirty="0">
                <a:solidFill>
                  <a:srgbClr val="87B3DB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Exemplar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solidFill>
                  <a:srgbClr val="415F7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Doing things differently for a prudent, sustainable recovery </a:t>
            </a:r>
            <a:r>
              <a:rPr lang="en-GB" sz="1400" dirty="0">
                <a:solidFill>
                  <a:srgbClr val="415F7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| www.bevancommission.org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06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415F7F"/>
        </a:buClr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7B3DB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7B3DB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7B3DB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7B3DB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4D49F-2290-416C-9BBB-D0D9E29E3E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000" b="1" dirty="0">
                <a:latin typeface="Arial"/>
                <a:cs typeface="Arial"/>
              </a:rPr>
              <a:t>Achieving sustainable Vascular patient care in spoke sites post centralisation (ABUHB)</a:t>
            </a:r>
            <a:endParaRPr lang="en-GB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65437C-55EF-4DB6-9874-C3D37B701B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endParaRPr lang="en-GB" dirty="0"/>
          </a:p>
          <a:p>
            <a:r>
              <a:rPr lang="en-GB" dirty="0">
                <a:latin typeface="Arial"/>
                <a:cs typeface="Arial"/>
              </a:rPr>
              <a:t>Tracey Hutchings </a:t>
            </a:r>
          </a:p>
          <a:p>
            <a:r>
              <a:rPr lang="en-GB" dirty="0">
                <a:latin typeface="Arial"/>
                <a:cs typeface="Arial"/>
              </a:rPr>
              <a:t>Lead Clinical Nurse Specialist Vascular Surgery 2022-2023</a:t>
            </a:r>
            <a:endParaRPr lang="en-GB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554EDF2-A319-72AB-1370-6CB0033AE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15" y="129737"/>
            <a:ext cx="18097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53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1BEEA-F323-4E41-9E51-C8B2B3BE4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5993"/>
            <a:ext cx="10515600" cy="46230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>
                <a:latin typeface="Arial"/>
                <a:cs typeface="Arial"/>
              </a:rPr>
              <a:t>Increase in rereferrals and admissions.</a:t>
            </a:r>
          </a:p>
          <a:p>
            <a:r>
              <a:rPr lang="en-GB" sz="2400" dirty="0">
                <a:latin typeface="Arial"/>
                <a:cs typeface="Arial"/>
              </a:rPr>
              <a:t>Data collection (staff availability)</a:t>
            </a:r>
            <a:endParaRPr lang="en-GB" sz="2400"/>
          </a:p>
          <a:p>
            <a:r>
              <a:rPr lang="en-GB" sz="2400" dirty="0">
                <a:latin typeface="Arial"/>
                <a:cs typeface="Arial"/>
              </a:rPr>
              <a:t>Significant delay in referrals and assessment times.</a:t>
            </a:r>
          </a:p>
          <a:p>
            <a:r>
              <a:rPr lang="en-GB" sz="2400" dirty="0">
                <a:latin typeface="Arial"/>
                <a:cs typeface="Arial"/>
              </a:rPr>
              <a:t>Patient safety and governance.</a:t>
            </a:r>
          </a:p>
          <a:p>
            <a:endParaRPr lang="en-GB" sz="2400" dirty="0"/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>
                <a:latin typeface="Arial"/>
                <a:cs typeface="Arial"/>
              </a:rPr>
              <a:t>The project and data has been based upon the first 3.5 months of centralisation (early days).</a:t>
            </a:r>
            <a:endParaRPr lang="en-GB" sz="2400" dirty="0"/>
          </a:p>
          <a:p>
            <a:pPr marL="0" indent="0">
              <a:buNone/>
            </a:pPr>
            <a:r>
              <a:rPr lang="en-GB" sz="2400" dirty="0">
                <a:latin typeface="Arial"/>
                <a:cs typeface="Arial"/>
              </a:rPr>
              <a:t>Unfortunately December 2022 data has been difficult to access staff change over and increase in my Clinical commitments, my poster shows the initial data.</a:t>
            </a:r>
            <a:endParaRPr lang="en-GB" sz="2400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83149C-4A2A-DA20-F9D9-AFA77DC49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148" y="146973"/>
            <a:ext cx="180975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885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39B8A-83D9-6477-B3A3-17D34940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/>
                <a:cs typeface="Arial"/>
              </a:rPr>
              <a:t>Example: arterial lower limb bypass.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2B70F-2B43-B7A5-C67A-A0E97A48F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GB" sz="1200" dirty="0">
                <a:latin typeface="Arial"/>
                <a:cs typeface="Arial"/>
              </a:rPr>
              <a:t>Brief description of anatomy and physiology </a:t>
            </a:r>
          </a:p>
          <a:p>
            <a:r>
              <a:rPr lang="en-GB" sz="1200" dirty="0">
                <a:latin typeface="Arial"/>
                <a:cs typeface="Arial"/>
              </a:rPr>
              <a:t>Patient symptoms</a:t>
            </a:r>
          </a:p>
          <a:p>
            <a:r>
              <a:rPr lang="en-GB" sz="1200" dirty="0">
                <a:latin typeface="Arial"/>
                <a:cs typeface="Arial"/>
              </a:rPr>
              <a:t>Reason for intervention.</a:t>
            </a:r>
          </a:p>
          <a:p>
            <a:r>
              <a:rPr lang="en-GB" sz="1200" dirty="0">
                <a:latin typeface="Arial"/>
                <a:cs typeface="Arial"/>
              </a:rPr>
              <a:t>Operation note, Graft or Vein success of operation any further procedure planned.</a:t>
            </a:r>
          </a:p>
          <a:p>
            <a:r>
              <a:rPr lang="en-GB" sz="1200" dirty="0">
                <a:latin typeface="Arial"/>
                <a:cs typeface="Arial"/>
              </a:rPr>
              <a:t>Specific care and observations</a:t>
            </a:r>
            <a:endParaRPr lang="en-GB" sz="1200"/>
          </a:p>
          <a:p>
            <a:r>
              <a:rPr lang="en-GB" sz="1200" dirty="0">
                <a:latin typeface="Arial"/>
                <a:cs typeface="Arial"/>
              </a:rPr>
              <a:t>Troubleshooting- </a:t>
            </a:r>
          </a:p>
          <a:p>
            <a:pPr marL="457200" indent="-457200">
              <a:buAutoNum type="arabicPeriod"/>
            </a:pPr>
            <a:r>
              <a:rPr lang="en-GB" sz="1200" dirty="0">
                <a:latin typeface="Arial"/>
                <a:cs typeface="Arial"/>
              </a:rPr>
              <a:t>Limb swelling.</a:t>
            </a:r>
          </a:p>
          <a:p>
            <a:pPr marL="457200" indent="-457200">
              <a:buAutoNum type="arabicPeriod"/>
            </a:pPr>
            <a:r>
              <a:rPr lang="en-GB" sz="1200" dirty="0">
                <a:latin typeface="Arial"/>
                <a:cs typeface="Arial"/>
              </a:rPr>
              <a:t>Temperature of Limb .</a:t>
            </a:r>
          </a:p>
          <a:p>
            <a:pPr marL="457200" indent="-457200">
              <a:buAutoNum type="arabicPeriod"/>
            </a:pPr>
            <a:r>
              <a:rPr lang="en-GB" sz="1200" dirty="0">
                <a:latin typeface="Arial"/>
                <a:cs typeface="Arial"/>
              </a:rPr>
              <a:t>Recorded pulses, Palpable or not.</a:t>
            </a:r>
          </a:p>
          <a:p>
            <a:pPr marL="457200" indent="-457200">
              <a:buAutoNum type="arabicPeriod"/>
            </a:pPr>
            <a:r>
              <a:rPr lang="en-GB" sz="1200" dirty="0">
                <a:latin typeface="Arial"/>
                <a:cs typeface="Arial"/>
              </a:rPr>
              <a:t>Foot Care.</a:t>
            </a:r>
          </a:p>
          <a:p>
            <a:pPr marL="457200" indent="-457200">
              <a:buAutoNum type="arabicPeriod"/>
            </a:pPr>
            <a:r>
              <a:rPr lang="en-GB" sz="1200" dirty="0">
                <a:latin typeface="Arial"/>
                <a:cs typeface="Arial"/>
              </a:rPr>
              <a:t>Footwear.</a:t>
            </a:r>
          </a:p>
          <a:p>
            <a:pPr marL="457200" indent="-457200">
              <a:buAutoNum type="arabicPeriod"/>
            </a:pPr>
            <a:r>
              <a:rPr lang="en-GB" sz="1200" dirty="0">
                <a:latin typeface="Arial"/>
                <a:cs typeface="Arial"/>
              </a:rPr>
              <a:t>Any recorded tissue loss. </a:t>
            </a:r>
          </a:p>
          <a:p>
            <a:pPr marL="457200" indent="-457200">
              <a:buAutoNum type="arabicPeriod"/>
            </a:pPr>
            <a:r>
              <a:rPr lang="en-GB" sz="1200" dirty="0">
                <a:latin typeface="Arial"/>
                <a:cs typeface="Arial"/>
              </a:rPr>
              <a:t>Offloading advice.</a:t>
            </a:r>
          </a:p>
          <a:p>
            <a:pPr marL="457200" indent="-457200">
              <a:buAutoNum type="arabicPeriod"/>
            </a:pPr>
            <a:r>
              <a:rPr lang="en-GB" sz="1200" dirty="0">
                <a:latin typeface="Arial"/>
                <a:cs typeface="Arial"/>
              </a:rPr>
              <a:t>Wound care plan/dressing/ ROS sutures ,clips.</a:t>
            </a:r>
            <a:endParaRPr lang="en-GB" sz="1200"/>
          </a:p>
          <a:p>
            <a:pPr marL="457200" indent="-457200">
              <a:buAutoNum type="arabicPeriod"/>
            </a:pPr>
            <a:r>
              <a:rPr lang="en-GB" sz="1200" dirty="0">
                <a:latin typeface="Arial"/>
                <a:cs typeface="Arial"/>
              </a:rPr>
              <a:t>Photos.</a:t>
            </a:r>
          </a:p>
          <a:p>
            <a:pPr marL="457200" indent="-457200">
              <a:buAutoNum type="arabicPeriod"/>
            </a:pPr>
            <a:r>
              <a:rPr lang="en-GB" sz="1200" dirty="0">
                <a:latin typeface="Arial"/>
                <a:cs typeface="Arial"/>
              </a:rPr>
              <a:t>Physio/ OT advice and goals  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E1E0A3-3EC2-4F2E-365D-3709FEC87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148" y="146973"/>
            <a:ext cx="180975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45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89796-B05D-2000-1A0B-8CCAE274D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/>
                <a:cs typeface="Arial"/>
              </a:rPr>
              <a:t>Continued.. 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E4200-3ADE-6CEE-5005-22C4BCEF9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GB" sz="2000" dirty="0">
                <a:latin typeface="Arial"/>
                <a:cs typeface="Arial"/>
              </a:rPr>
              <a:t>Follow up information.</a:t>
            </a:r>
            <a:endParaRPr lang="en-US" sz="2000" dirty="0"/>
          </a:p>
          <a:p>
            <a:pPr marL="514350" indent="-514350">
              <a:buAutoNum type="arabicPeriod"/>
            </a:pPr>
            <a:r>
              <a:rPr lang="en-GB" sz="2000" dirty="0">
                <a:latin typeface="Arial"/>
                <a:cs typeface="Arial"/>
              </a:rPr>
              <a:t>Any OPD if required.</a:t>
            </a:r>
            <a:endParaRPr lang="en-GB" sz="2000" dirty="0"/>
          </a:p>
          <a:p>
            <a:pPr marL="514350" indent="-514350">
              <a:buAutoNum type="arabicPeriod"/>
            </a:pPr>
            <a:r>
              <a:rPr lang="en-GB" sz="2000" dirty="0">
                <a:latin typeface="Arial"/>
                <a:cs typeface="Arial"/>
              </a:rPr>
              <a:t> Any radiology surveillance required and booked</a:t>
            </a:r>
            <a:endParaRPr lang="en-GB" sz="2000" dirty="0"/>
          </a:p>
          <a:p>
            <a:pPr marL="514350" indent="-514350">
              <a:buAutoNum type="arabicPeriod"/>
            </a:pPr>
            <a:r>
              <a:rPr lang="en-GB" sz="2000" dirty="0">
                <a:latin typeface="Arial"/>
                <a:cs typeface="Arial"/>
              </a:rPr>
              <a:t>Any additional post OP information.</a:t>
            </a:r>
          </a:p>
          <a:p>
            <a:pPr marL="514350" indent="-514350">
              <a:buAutoNum type="arabicPeriod"/>
            </a:pPr>
            <a:r>
              <a:rPr lang="en-GB" sz="2000" dirty="0">
                <a:latin typeface="Arial"/>
                <a:cs typeface="Arial"/>
              </a:rPr>
              <a:t>Contact details if concerns.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4FE15B-C648-DFDB-32EE-B81877085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148" y="146973"/>
            <a:ext cx="180975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596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978B-0A0C-BDC5-35C8-C04FFC1D0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/>
                <a:cs typeface="Arial"/>
              </a:rPr>
              <a:t>Taking it Forward.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FAD5D-2F6E-1D33-FD52-3F0B04BFC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>
                <a:latin typeface="Arial"/>
                <a:cs typeface="Arial"/>
              </a:rPr>
              <a:t>The immensity of the project and having a full time Clinical role.</a:t>
            </a:r>
          </a:p>
          <a:p>
            <a:r>
              <a:rPr lang="en-GB" sz="2400" dirty="0">
                <a:latin typeface="Arial"/>
                <a:cs typeface="Arial"/>
              </a:rPr>
              <a:t>One day based at the Major Arterial Centre.</a:t>
            </a:r>
          </a:p>
          <a:p>
            <a:r>
              <a:rPr lang="en-GB" sz="2400" dirty="0">
                <a:latin typeface="Arial"/>
                <a:cs typeface="Arial"/>
              </a:rPr>
              <a:t>Obtaining more data.</a:t>
            </a:r>
          </a:p>
          <a:p>
            <a:r>
              <a:rPr lang="en-GB" sz="2400" dirty="0">
                <a:latin typeface="Arial"/>
                <a:cs typeface="Arial"/>
              </a:rPr>
              <a:t>Try to establish team meetings across spoke sites every two weeks ensuring safety and governance discussing concerns.</a:t>
            </a:r>
          </a:p>
          <a:p>
            <a:r>
              <a:rPr lang="en-GB" sz="2400" dirty="0">
                <a:latin typeface="Arial"/>
                <a:cs typeface="Arial"/>
              </a:rPr>
              <a:t>Develop ward teaching and develop my Band 4 assistant practitioner to perform these.</a:t>
            </a:r>
          </a:p>
          <a:p>
            <a:r>
              <a:rPr lang="en-GB" sz="2400" dirty="0">
                <a:latin typeface="Arial"/>
                <a:cs typeface="Arial"/>
              </a:rPr>
              <a:t>Persist with the digital teaching packages.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33D691-8C07-3945-EF38-D255CC76A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148" y="146973"/>
            <a:ext cx="180975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660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87443-33B2-D54C-676C-E4F97494C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/>
                <a:cs typeface="Arial"/>
              </a:rPr>
              <a:t>References.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53D96-3E8E-90E6-B09E-4D80092F7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Society of Vascular Nurses UK 2014.</a:t>
            </a:r>
          </a:p>
          <a:p>
            <a:r>
              <a:rPr lang="en-GB" sz="2000" dirty="0">
                <a:latin typeface="Arial"/>
                <a:cs typeface="Arial"/>
              </a:rPr>
              <a:t>NHS </a:t>
            </a:r>
            <a:r>
              <a:rPr lang="en-GB" sz="2000" dirty="0" err="1">
                <a:latin typeface="Arial"/>
                <a:cs typeface="Arial"/>
              </a:rPr>
              <a:t>Girft</a:t>
            </a:r>
            <a:r>
              <a:rPr lang="en-GB" sz="2000" dirty="0">
                <a:latin typeface="Arial"/>
                <a:cs typeface="Arial"/>
              </a:rPr>
              <a:t> Vascular Surgery 2018.</a:t>
            </a:r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MDT shared decision making England NHS UK October 2021.</a:t>
            </a:r>
          </a:p>
          <a:p>
            <a:r>
              <a:rPr lang="en-GB" sz="2000" dirty="0">
                <a:latin typeface="Arial"/>
                <a:cs typeface="Arial"/>
              </a:rPr>
              <a:t>Vascular Surgery- The provision of services for patients with vascular disease 2012.</a:t>
            </a:r>
          </a:p>
          <a:p>
            <a:endParaRPr lang="en-GB" sz="2000" dirty="0">
              <a:latin typeface="Arial"/>
              <a:cs typeface="Arial"/>
            </a:endParaRPr>
          </a:p>
          <a:p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97F5AB-9970-8B58-D2FD-B42A27093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148" y="146973"/>
            <a:ext cx="180975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479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97618-4589-E1BB-82F2-2C0EF791CA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Thank you for your time!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9D949-61FA-7000-70BF-F7A207E8FE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Any 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C51BF6-3BC8-A77B-F48B-E2E4AC204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148" y="146973"/>
            <a:ext cx="180975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9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5A975-6CF3-436D-8A65-FC23C38C8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/>
                <a:cs typeface="Arial"/>
              </a:rPr>
              <a:t>Background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1BEEA-F323-4E41-9E51-C8B2B3BE4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Vascular disease affects the circulatory systems which include Arteries ,Veins and Lymphatics.</a:t>
            </a:r>
            <a:endParaRPr lang="en-GB" dirty="0"/>
          </a:p>
          <a:p>
            <a:r>
              <a:rPr lang="en-GB" sz="2000" dirty="0">
                <a:latin typeface="Arial"/>
                <a:cs typeface="Arial"/>
              </a:rPr>
              <a:t>It can affect all age groups.</a:t>
            </a:r>
          </a:p>
          <a:p>
            <a:r>
              <a:rPr lang="en-GB" sz="2000" dirty="0">
                <a:latin typeface="Arial"/>
                <a:cs typeface="Arial"/>
              </a:rPr>
              <a:t>This disease accounts for 40% of deaths in the United Kingdom, many of these can be preventable.</a:t>
            </a:r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The Vascular Society of Great Britian and Northern Ireland (2014) has key recommendations that deliver standard care to Vascular patients.</a:t>
            </a:r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"To ensure consistency, equity and best outcomes following elective or emergency intervention by concentrating inpatient care in a Major Arterial Centre (Hub). </a:t>
            </a:r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This promotes regions within the network adopting a Hub Spoke Model.</a:t>
            </a:r>
            <a:endParaRPr lang="en-GB" sz="20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8CA5BB4-0785-856A-92F1-D5C184D22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2159" y="64047"/>
            <a:ext cx="18097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26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5A975-6CF3-436D-8A65-FC23C38C8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/>
                <a:cs typeface="Arial"/>
              </a:rPr>
              <a:t>Centralisation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1BEEA-F323-4E41-9E51-C8B2B3BE4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sz="2000" dirty="0">
                <a:latin typeface="Arial"/>
                <a:cs typeface="Arial"/>
              </a:rPr>
              <a:t>Centralisation of a service would ensure effective:</a:t>
            </a:r>
            <a:endParaRPr lang="en-GB" dirty="0"/>
          </a:p>
          <a:p>
            <a:r>
              <a:rPr lang="en-GB" sz="2000" dirty="0">
                <a:latin typeface="Arial"/>
                <a:cs typeface="Arial"/>
              </a:rPr>
              <a:t> Use of staff</a:t>
            </a:r>
            <a:endParaRPr lang="en-GB" dirty="0"/>
          </a:p>
          <a:p>
            <a:r>
              <a:rPr lang="en-GB" sz="2000" dirty="0">
                <a:latin typeface="Arial"/>
                <a:cs typeface="Arial"/>
              </a:rPr>
              <a:t> Specialist equipment (hybrid theatre)</a:t>
            </a:r>
          </a:p>
          <a:p>
            <a:r>
              <a:rPr lang="en-GB" sz="2000" dirty="0">
                <a:latin typeface="Arial"/>
                <a:cs typeface="Arial"/>
              </a:rPr>
              <a:t>Centralisation of specialist knowledge and skills </a:t>
            </a:r>
          </a:p>
          <a:p>
            <a:r>
              <a:rPr lang="en-GB" sz="2000" dirty="0">
                <a:latin typeface="Arial"/>
                <a:cs typeface="Arial"/>
              </a:rPr>
              <a:t>Specialist Facilities ( Neuro/Cardiac/Renal)</a:t>
            </a:r>
          </a:p>
          <a:p>
            <a:r>
              <a:rPr lang="en-GB" sz="2000" dirty="0">
                <a:latin typeface="Arial"/>
                <a:cs typeface="Arial"/>
              </a:rPr>
              <a:t>Sustainable 24/7,365 days a year care to all Vascular patients within the network.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The South East Wales Vascular Network amalgamated </a:t>
            </a:r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Cardiff and Vale (MAC/Hub)</a:t>
            </a:r>
          </a:p>
          <a:p>
            <a:r>
              <a:rPr lang="en-GB" sz="2000" dirty="0">
                <a:latin typeface="Arial"/>
                <a:cs typeface="Arial"/>
              </a:rPr>
              <a:t>Rhondda Cynon Taff (Spoke sites)</a:t>
            </a:r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South Powys </a:t>
            </a:r>
          </a:p>
          <a:p>
            <a:r>
              <a:rPr lang="en-GB" sz="2000" dirty="0">
                <a:latin typeface="Arial"/>
                <a:cs typeface="Arial"/>
              </a:rPr>
              <a:t>Aneurin Bevan University Health Boards in MidJuly 2022.(10 Spoke Hospitals)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73D962D-8C82-84F5-F36B-FE81C5847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7544" y="98573"/>
            <a:ext cx="18097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38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5A975-6CF3-436D-8A65-FC23C38C8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/>
                <a:cs typeface="Arial"/>
              </a:rPr>
              <a:t>Geographics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1BEEA-F323-4E41-9E51-C8B2B3BE4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1800" dirty="0">
                <a:latin typeface="Arial"/>
                <a:cs typeface="Arial"/>
              </a:rPr>
              <a:t>ABUHB (Gwent) covers an area of 600sq miles and encompasses 5 local authorities:</a:t>
            </a:r>
          </a:p>
          <a:p>
            <a:r>
              <a:rPr lang="en-GB" sz="1800" dirty="0">
                <a:latin typeface="Arial"/>
                <a:cs typeface="Arial"/>
              </a:rPr>
              <a:t>Blaenau Gwent </a:t>
            </a:r>
            <a:endParaRPr lang="en-GB" sz="1800" dirty="0"/>
          </a:p>
          <a:p>
            <a:r>
              <a:rPr lang="en-GB" sz="1800" dirty="0">
                <a:latin typeface="Arial"/>
                <a:cs typeface="Arial"/>
              </a:rPr>
              <a:t>Caerphilly</a:t>
            </a:r>
          </a:p>
          <a:p>
            <a:r>
              <a:rPr lang="en-GB" sz="1800" dirty="0">
                <a:latin typeface="Arial"/>
                <a:cs typeface="Arial"/>
              </a:rPr>
              <a:t>Monmouthshire</a:t>
            </a:r>
          </a:p>
          <a:p>
            <a:r>
              <a:rPr lang="en-GB" sz="1800" dirty="0">
                <a:latin typeface="Arial"/>
                <a:cs typeface="Arial"/>
              </a:rPr>
              <a:t>Newport</a:t>
            </a:r>
          </a:p>
          <a:p>
            <a:r>
              <a:rPr lang="en-GB" sz="1800" dirty="0">
                <a:latin typeface="Arial"/>
                <a:cs typeface="Arial"/>
              </a:rPr>
              <a:t>Torfaen</a:t>
            </a: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Population estimated at 625,000.</a:t>
            </a: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It is a combination of rural and urban and significantly high number of spoke sites (10 community hospitals)</a:t>
            </a: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Evidence signifies that people in more deprived areas have a greater impact on seeking emergency Vascular Care (Public Health Sept 2022)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BA5A671-E2D7-F119-E9B3-E6222B813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148" y="204898"/>
            <a:ext cx="18097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1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5A975-6CF3-436D-8A65-FC23C38C8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/>
                <a:cs typeface="Arial"/>
              </a:rPr>
              <a:t>Continued..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1BEEA-F323-4E41-9E51-C8B2B3BE4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>
                <a:latin typeface="Arial"/>
                <a:cs typeface="Arial"/>
              </a:rPr>
              <a:t>ABUHB has significant areas of high deprivation:</a:t>
            </a:r>
          </a:p>
          <a:p>
            <a:r>
              <a:rPr lang="en-GB" sz="2400" dirty="0">
                <a:latin typeface="Arial"/>
                <a:cs typeface="Arial"/>
              </a:rPr>
              <a:t>Blaenau Gwent-25%</a:t>
            </a:r>
          </a:p>
          <a:p>
            <a:r>
              <a:rPr lang="en-GB" sz="2400" dirty="0">
                <a:latin typeface="Arial"/>
                <a:cs typeface="Arial"/>
              </a:rPr>
              <a:t>Caerphilly-18%</a:t>
            </a:r>
            <a:endParaRPr lang="en-GB" sz="2400" dirty="0"/>
          </a:p>
          <a:p>
            <a:r>
              <a:rPr lang="en-GB" sz="2400" dirty="0">
                <a:latin typeface="Arial"/>
                <a:cs typeface="Arial"/>
              </a:rPr>
              <a:t>Newport-18%</a:t>
            </a:r>
            <a:endParaRPr lang="en-GB" sz="2400" dirty="0"/>
          </a:p>
          <a:p>
            <a:r>
              <a:rPr lang="en-GB" sz="2400" dirty="0">
                <a:latin typeface="Arial"/>
                <a:cs typeface="Arial"/>
              </a:rPr>
              <a:t>Torfaen-17%</a:t>
            </a:r>
          </a:p>
          <a:p>
            <a:pPr marL="0" indent="0">
              <a:buNone/>
            </a:pPr>
            <a:r>
              <a:rPr lang="en-GB" sz="2400" dirty="0">
                <a:latin typeface="Arial"/>
                <a:cs typeface="Arial"/>
              </a:rPr>
              <a:t>ABUHB is one of the UK's largest and busiest Health Care provider.</a:t>
            </a:r>
            <a:endParaRPr lang="en-GB" sz="24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4307A13-9CB9-48E8-B77E-9114B9F3C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6404" y="204898"/>
            <a:ext cx="18097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4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5A975-6CF3-436D-8A65-FC23C38C8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/>
                <a:cs typeface="Arial"/>
              </a:rPr>
              <a:t>Pre/Post Centralisation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1BEEA-F323-4E41-9E51-C8B2B3BE4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sz="2000" dirty="0">
                <a:latin typeface="Arial"/>
                <a:cs typeface="Arial"/>
              </a:rPr>
              <a:t>Pre- ABUHB had a designated 38 bed Vascular Ward with experienced trained nurses within Vascular Care.</a:t>
            </a:r>
          </a:p>
          <a:p>
            <a:r>
              <a:rPr lang="en-GB" sz="2000" dirty="0">
                <a:latin typeface="Arial"/>
                <a:cs typeface="Arial"/>
              </a:rPr>
              <a:t>Pre- A designated Vascular Medical team with daily ward rounds led by a Vascular consultant.</a:t>
            </a:r>
          </a:p>
          <a:p>
            <a:r>
              <a:rPr lang="en-GB" sz="2000" dirty="0">
                <a:latin typeface="Arial"/>
                <a:cs typeface="Arial"/>
              </a:rPr>
              <a:t>Pre- An established referral process for assessment of emergency Vascular patients.</a:t>
            </a:r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Pre- An onsite presence of a Vascular consultant in two of the larger local hospitals 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SCCC Grange University Hospital and The Royal Gwent Hospital.</a:t>
            </a:r>
          </a:p>
          <a:p>
            <a:r>
              <a:rPr lang="en-GB" sz="2000" dirty="0">
                <a:latin typeface="Arial"/>
                <a:cs typeface="Arial"/>
              </a:rPr>
              <a:t>Post- No inpatient Vascular beds. No designated Vascular Ward.</a:t>
            </a:r>
          </a:p>
          <a:p>
            <a:r>
              <a:rPr lang="en-GB" sz="2000" dirty="0">
                <a:latin typeface="Arial"/>
                <a:cs typeface="Arial"/>
              </a:rPr>
              <a:t>Post- All patients regarding elective/emergency intervention will be transferred to the Major Arterial Centre.</a:t>
            </a:r>
          </a:p>
          <a:p>
            <a:r>
              <a:rPr lang="en-GB" sz="2000" dirty="0">
                <a:latin typeface="Arial"/>
                <a:cs typeface="Arial"/>
              </a:rPr>
              <a:t>Post- Amalgamation of all Vascular Consultants into a network working from the Major Arterial Centre.</a:t>
            </a:r>
          </a:p>
          <a:p>
            <a:r>
              <a:rPr lang="en-GB" sz="2000" dirty="0">
                <a:latin typeface="Arial"/>
                <a:cs typeface="Arial"/>
              </a:rPr>
              <a:t>Post- Patients when MFFD from MAC are either discharged home, repatriated to spoke sites under Nonvascular consultants or rehabilitated in spoke hospitals. </a:t>
            </a:r>
            <a:endParaRPr lang="en-GB" sz="20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4B29742-E7D7-EDBC-F0A9-76915D260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9823" y="36549"/>
            <a:ext cx="18097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63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5A975-6CF3-436D-8A65-FC23C38C8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/>
                <a:cs typeface="Arial"/>
              </a:rPr>
              <a:t>Specific Concerns to ABUHB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1BEEA-F323-4E41-9E51-C8B2B3BE4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sz="2000" dirty="0">
                <a:latin typeface="Arial"/>
                <a:cs typeface="Arial"/>
              </a:rPr>
              <a:t>Support of the spoke hospitals due to no Vascular beds.</a:t>
            </a:r>
          </a:p>
          <a:p>
            <a:r>
              <a:rPr lang="en-GB" sz="2000" dirty="0">
                <a:latin typeface="Arial"/>
                <a:cs typeface="Arial"/>
              </a:rPr>
              <a:t>Awareness of the public that centralisation has occurred.</a:t>
            </a:r>
          </a:p>
          <a:p>
            <a:r>
              <a:rPr lang="en-GB" sz="2000" dirty="0">
                <a:latin typeface="Arial"/>
                <a:cs typeface="Arial"/>
              </a:rPr>
              <a:t>Medical colleagues are aware of centralisation and the new referral process.</a:t>
            </a:r>
          </a:p>
          <a:p>
            <a:r>
              <a:rPr lang="en-GB" sz="2000" dirty="0">
                <a:latin typeface="Arial"/>
                <a:cs typeface="Arial"/>
              </a:rPr>
              <a:t>Limited access of patient information due to different IT systems.</a:t>
            </a:r>
          </a:p>
          <a:p>
            <a:r>
              <a:rPr lang="en-GB" sz="2000" dirty="0">
                <a:latin typeface="Arial"/>
                <a:cs typeface="Arial"/>
              </a:rPr>
              <a:t>Referral at spoke sites will require specialist assessment and management plan by the Clinical Nurse Specialist.</a:t>
            </a:r>
          </a:p>
          <a:p>
            <a:r>
              <a:rPr lang="en-GB" sz="2000" dirty="0">
                <a:latin typeface="Arial"/>
                <a:cs typeface="Arial"/>
              </a:rPr>
              <a:t>Access to Consultant on call in the MAC to discuss high risk cases</a:t>
            </a:r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Increase in CNS workload and increased visits to spoke sites on top of our already established clinical commitments.</a:t>
            </a:r>
          </a:p>
          <a:p>
            <a:r>
              <a:rPr lang="en-GB" sz="2000" dirty="0">
                <a:latin typeface="Arial"/>
                <a:cs typeface="Arial"/>
              </a:rPr>
              <a:t>Lack of competencies regarding spoke Nursing staff.</a:t>
            </a:r>
          </a:p>
          <a:p>
            <a:r>
              <a:rPr lang="en-GB" sz="2000" dirty="0">
                <a:latin typeface="Arial"/>
                <a:cs typeface="Arial"/>
              </a:rPr>
              <a:t>The amount of support we would realistically be able to support.</a:t>
            </a:r>
          </a:p>
          <a:p>
            <a:r>
              <a:rPr lang="en-GB" sz="2000" dirty="0">
                <a:latin typeface="Arial"/>
                <a:cs typeface="Arial"/>
              </a:rPr>
              <a:t>Increase in rereferrals/readmissions to MAC.</a:t>
            </a:r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Patient Safety/Safeguarding.</a:t>
            </a:r>
            <a:endParaRPr lang="en-GB" sz="2000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88B7E63F-F93B-5B54-AE17-104FF5582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0590" y="58369"/>
            <a:ext cx="180975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567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5A975-6CF3-436D-8A65-FC23C38C8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/>
                <a:cs typeface="Arial"/>
              </a:rPr>
              <a:t>Aims of My Project.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1BEEA-F323-4E41-9E51-C8B2B3BE4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 sz="2000" dirty="0">
                <a:latin typeface="Arial"/>
                <a:cs typeface="Arial"/>
              </a:rPr>
              <a:t>To support and protect all spoke sites regarding Vascular patient care.</a:t>
            </a:r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Design robust support packages of Education to staff via the Intranet.</a:t>
            </a:r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To develop Nurse competencies and knowledge of spoke staff to provide equity of care across the network.</a:t>
            </a:r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Establish a Vascular Web page with clear instruction for referrals advice and concerns with contact numbers.</a:t>
            </a:r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Education on Vascular conditions and management of patients post intervention.</a:t>
            </a:r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Provide a clear pathway on enhanced recovery.</a:t>
            </a:r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Explain processes/checklists to ensure the patient receives the optimum post care and follow up.</a:t>
            </a:r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Structured Wound management advice and device teaching.</a:t>
            </a:r>
          </a:p>
          <a:p>
            <a:r>
              <a:rPr lang="en-GB" sz="2000" dirty="0">
                <a:latin typeface="Arial"/>
                <a:cs typeface="Arial"/>
              </a:rPr>
              <a:t>Develop Collaborative sustainable working across spoke sites.</a:t>
            </a:r>
          </a:p>
          <a:p>
            <a:r>
              <a:rPr lang="en-GB" sz="2000" dirty="0">
                <a:latin typeface="Arial"/>
                <a:cs typeface="Arial"/>
              </a:rPr>
              <a:t>Deliver appropriate time critical safe care at high quality inline with best standards.</a:t>
            </a:r>
          </a:p>
          <a:p>
            <a:r>
              <a:rPr lang="en-GB" sz="2000" dirty="0">
                <a:latin typeface="Arial"/>
                <a:cs typeface="Arial"/>
              </a:rPr>
              <a:t>Improve the patient experience.</a:t>
            </a:r>
          </a:p>
          <a:p>
            <a:r>
              <a:rPr lang="en-GB" sz="2000" dirty="0"/>
              <a:t>Provide audit/governance and quality improvement.</a:t>
            </a:r>
            <a:endParaRPr lang="en-GB" dirty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5F76F5B-24DA-F04F-07D2-44BC5B8B9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0962" y="249201"/>
            <a:ext cx="18097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292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5A975-6CF3-436D-8A65-FC23C38C8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/>
                <a:cs typeface="Arial"/>
              </a:rPr>
              <a:t>The Good The Bad The Ugly.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1BEEA-F323-4E41-9E51-C8B2B3BE4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Centralisation deferred several times due to concerns and uncertainty whether is would ever happen.</a:t>
            </a:r>
          </a:p>
          <a:p>
            <a:r>
              <a:rPr lang="en-GB" sz="2000" dirty="0">
                <a:latin typeface="Arial"/>
                <a:cs typeface="Arial"/>
              </a:rPr>
              <a:t>Risk that the CNS would be redeployed to other areas as no Vascular inpatient beds(lack of understanding of centralisations.</a:t>
            </a:r>
          </a:p>
          <a:p>
            <a:r>
              <a:rPr lang="en-GB" sz="2000" dirty="0">
                <a:latin typeface="Arial"/>
                <a:cs typeface="Arial"/>
              </a:rPr>
              <a:t>The clarity of job plans for CNS and Consultants and the availability of presence in spoke sites.</a:t>
            </a:r>
          </a:p>
          <a:p>
            <a:r>
              <a:rPr lang="en-GB" sz="2000" dirty="0">
                <a:latin typeface="Arial"/>
                <a:cs typeface="Arial"/>
              </a:rPr>
              <a:t>Lack of public awareness and resistance to travel to HUB.</a:t>
            </a:r>
          </a:p>
          <a:p>
            <a:r>
              <a:rPr lang="en-GB" sz="2000" dirty="0">
                <a:latin typeface="Arial"/>
                <a:cs typeface="Arial"/>
              </a:rPr>
              <a:t>Different IT systems for accessing information.</a:t>
            </a:r>
          </a:p>
          <a:p>
            <a:r>
              <a:rPr lang="en-GB" sz="2000" dirty="0">
                <a:latin typeface="Arial"/>
                <a:cs typeface="Arial"/>
              </a:rPr>
              <a:t>Poor service of Vascular care to ABUHB patients.</a:t>
            </a:r>
          </a:p>
          <a:p>
            <a:r>
              <a:rPr lang="en-GB" sz="2000" dirty="0">
                <a:latin typeface="Arial"/>
                <a:cs typeface="Arial"/>
              </a:rPr>
              <a:t>The fear of failing and scrutiny.</a:t>
            </a:r>
          </a:p>
          <a:p>
            <a:r>
              <a:rPr lang="en-GB" sz="2000" dirty="0">
                <a:latin typeface="Arial"/>
                <a:cs typeface="Arial"/>
              </a:rPr>
              <a:t>Concerns about the spoke hospitals and significant pressure on the Nursing staff.</a:t>
            </a:r>
          </a:p>
          <a:p>
            <a:endParaRPr lang="en-GB" sz="2000" dirty="0">
              <a:latin typeface="Arial"/>
              <a:cs typeface="Arial"/>
            </a:endParaRPr>
          </a:p>
          <a:p>
            <a:endParaRPr lang="en-GB" sz="2000" dirty="0">
              <a:latin typeface="Arial"/>
              <a:cs typeface="Arial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DCEC1B7-7F40-7AB9-61B7-E89A3796B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776" y="102671"/>
            <a:ext cx="180975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8250"/>
      </p:ext>
    </p:extLst>
  </p:cSld>
  <p:clrMapOvr>
    <a:masterClrMapping/>
  </p:clrMapOvr>
</p:sld>
</file>

<file path=ppt/theme/theme1.xml><?xml version="1.0" encoding="utf-8"?>
<a:theme xmlns:a="http://schemas.openxmlformats.org/drawingml/2006/main" name="Bevan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vanCommissiontemplate.potx" id="{792BABD8-79A0-4205-8761-93EC2C98A5BC}" vid="{40EDD620-3AB6-434B-A311-CDDD935B60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BevanCommissiontemplate</Template>
  <TotalTime>13</TotalTime>
  <Words>1135</Words>
  <Application>Microsoft Office PowerPoint</Application>
  <PresentationFormat>Widescreen</PresentationFormat>
  <Paragraphs>130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Courier New</vt:lpstr>
      <vt:lpstr>Bevan Theme</vt:lpstr>
      <vt:lpstr>Achieving sustainable Vascular patient care in spoke sites post centralisation (ABUHB)</vt:lpstr>
      <vt:lpstr>Background</vt:lpstr>
      <vt:lpstr>Centralisation</vt:lpstr>
      <vt:lpstr>Geographics</vt:lpstr>
      <vt:lpstr>Continued..</vt:lpstr>
      <vt:lpstr>Pre/Post Centralisation</vt:lpstr>
      <vt:lpstr>Specific Concerns to ABUHB</vt:lpstr>
      <vt:lpstr>Aims of My Project.</vt:lpstr>
      <vt:lpstr>The Good The Bad The Ugly.</vt:lpstr>
      <vt:lpstr>PowerPoint Presentation</vt:lpstr>
      <vt:lpstr>Example: arterial lower limb bypass.</vt:lpstr>
      <vt:lpstr>Continued.. </vt:lpstr>
      <vt:lpstr>Taking it Forward.</vt:lpstr>
      <vt:lpstr>References.</vt:lpstr>
      <vt:lpstr>Thank you for your time!</vt:lpstr>
    </vt:vector>
  </TitlesOfParts>
  <Company>Swansea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Scarbrough</dc:creator>
  <cp:lastModifiedBy>Helen Evans</cp:lastModifiedBy>
  <cp:revision>789</cp:revision>
  <dcterms:created xsi:type="dcterms:W3CDTF">2018-10-04T15:36:54Z</dcterms:created>
  <dcterms:modified xsi:type="dcterms:W3CDTF">2023-01-06T11:01:59Z</dcterms:modified>
</cp:coreProperties>
</file>