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4"/>
  </p:sldMasterIdLst>
  <p:notesMasterIdLst>
    <p:notesMasterId r:id="rId24"/>
  </p:notesMasterIdLst>
  <p:sldIdLst>
    <p:sldId id="256" r:id="rId5"/>
    <p:sldId id="257" r:id="rId6"/>
    <p:sldId id="258" r:id="rId7"/>
    <p:sldId id="279" r:id="rId8"/>
    <p:sldId id="268" r:id="rId9"/>
    <p:sldId id="278" r:id="rId10"/>
    <p:sldId id="263" r:id="rId11"/>
    <p:sldId id="264" r:id="rId12"/>
    <p:sldId id="266" r:id="rId13"/>
    <p:sldId id="265" r:id="rId14"/>
    <p:sldId id="272" r:id="rId15"/>
    <p:sldId id="273" r:id="rId16"/>
    <p:sldId id="274" r:id="rId17"/>
    <p:sldId id="267" r:id="rId18"/>
    <p:sldId id="261" r:id="rId19"/>
    <p:sldId id="277" r:id="rId20"/>
    <p:sldId id="269" r:id="rId21"/>
    <p:sldId id="270" r:id="rId22"/>
    <p:sldId id="27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1DABF8-0541-4B65-8A92-6B4103A972D7}" v="530" dt="2022-06-16T12:46:35.925"/>
    <p1510:client id="{49B52495-B95E-66B1-311A-0C39BF2D002B}" v="2" dt="2022-06-17T11:26:47.330"/>
    <p1510:client id="{57083F8A-FBF6-529A-6C76-63CE61F0D58D}" v="72" dt="2022-07-11T14:43:00.203"/>
    <p1510:client id="{5D434BF2-9F78-0A31-8566-465070EA3EE0}" v="1197" dt="2022-06-17T09:49:47.344"/>
    <p1510:client id="{5DF98EAD-ED77-4EEC-BAEE-2B04E23FEA1F}" v="502" dt="2022-06-16T06:56:52.896"/>
    <p1510:client id="{89BA7BA2-AB13-7012-4F08-B69D14FECA17}" v="2" dt="2022-06-20T14:08:30.142"/>
    <p1510:client id="{B2467CBE-E2E1-0577-658F-EA7BC8B707FD}" v="11" dt="2022-07-06T14:39:08.1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82" d="100"/>
          <a:sy n="82" d="100"/>
        </p:scale>
        <p:origin x="49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36BAED-C1B8-4D10-A395-812257340D5C}"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F39C2EEA-5763-4BE8-80FF-B2E2EC834749}">
      <dgm:prSet/>
      <dgm:spPr/>
      <dgm:t>
        <a:bodyPr/>
        <a:lstStyle/>
        <a:p>
          <a:pPr marL="0" marR="0" lvl="0" indent="0" defTabSz="914400" eaLnBrk="1" fontAlgn="auto" latinLnBrk="0" hangingPunct="1">
            <a:spcBef>
              <a:spcPts val="0"/>
            </a:spcBef>
            <a:spcAft>
              <a:spcPts val="0"/>
            </a:spcAft>
            <a:buClrTx/>
            <a:buSzTx/>
            <a:buFontTx/>
            <a:buNone/>
            <a:tabLst/>
            <a:defRPr/>
          </a:pPr>
          <a:r>
            <a:rPr lang="en-GB" dirty="0"/>
            <a:t>Match SABA inhalers to regular inhalers by device type and resistance (when a SABA is indicated)</a:t>
          </a:r>
        </a:p>
      </dgm:t>
    </dgm:pt>
    <dgm:pt modelId="{93A9D09E-23DF-45B2-85B9-BEA0416A53AB}" type="parTrans" cxnId="{E36DD39E-51CD-45D2-A4CD-ADA04F8CE1D3}">
      <dgm:prSet/>
      <dgm:spPr/>
      <dgm:t>
        <a:bodyPr/>
        <a:lstStyle/>
        <a:p>
          <a:endParaRPr lang="en-US"/>
        </a:p>
      </dgm:t>
    </dgm:pt>
    <dgm:pt modelId="{7EF1EB7C-3211-4F66-B8C0-87FCD8FF751A}" type="sibTrans" cxnId="{E36DD39E-51CD-45D2-A4CD-ADA04F8CE1D3}">
      <dgm:prSet phldrT="4"/>
      <dgm:spPr/>
      <dgm:t>
        <a:bodyPr/>
        <a:lstStyle/>
        <a:p>
          <a:endParaRPr lang="en-US"/>
        </a:p>
      </dgm:t>
    </dgm:pt>
    <dgm:pt modelId="{EBB66F21-472E-4EFC-9FE8-BF9351B239AB}">
      <dgm:prSet/>
      <dgm:spPr/>
      <dgm:t>
        <a:bodyPr/>
        <a:lstStyle/>
        <a:p>
          <a:pPr marL="0" marR="0" lvl="0" indent="0" defTabSz="914400" eaLnBrk="1" fontAlgn="auto" latinLnBrk="0" hangingPunct="1">
            <a:spcBef>
              <a:spcPts val="0"/>
            </a:spcBef>
            <a:spcAft>
              <a:spcPts val="0"/>
            </a:spcAft>
            <a:buClrTx/>
            <a:buSzTx/>
            <a:buFontTx/>
            <a:buNone/>
            <a:tabLst/>
            <a:defRPr/>
          </a:pPr>
          <a:r>
            <a:rPr lang="en-US" dirty="0"/>
            <a:t>Push for the use of the correct spacer with all MDi inhalers</a:t>
          </a:r>
        </a:p>
      </dgm:t>
    </dgm:pt>
    <dgm:pt modelId="{94E6C8B9-4CCF-49D7-94F0-5A712DFC2DCC}" type="parTrans" cxnId="{28C89F38-A7B0-4A42-B5C8-4C9DAEEC1A47}">
      <dgm:prSet/>
      <dgm:spPr/>
      <dgm:t>
        <a:bodyPr/>
        <a:lstStyle/>
        <a:p>
          <a:endParaRPr lang="en-US"/>
        </a:p>
      </dgm:t>
    </dgm:pt>
    <dgm:pt modelId="{DC2D1B4D-8389-41E5-B9B6-4153F1085499}" type="sibTrans" cxnId="{28C89F38-A7B0-4A42-B5C8-4C9DAEEC1A47}">
      <dgm:prSet phldrT="5"/>
      <dgm:spPr/>
      <dgm:t>
        <a:bodyPr/>
        <a:lstStyle/>
        <a:p>
          <a:endParaRPr lang="en-US"/>
        </a:p>
      </dgm:t>
    </dgm:pt>
    <dgm:pt modelId="{E614B8BC-4357-426A-AB3F-37AD28222C0E}">
      <dgm:prSet/>
      <dgm:spPr/>
      <dgm:t>
        <a:bodyPr/>
        <a:lstStyle/>
        <a:p>
          <a:pPr marL="0" marR="0" lvl="0" indent="0" defTabSz="914400" eaLnBrk="1" fontAlgn="auto" latinLnBrk="0" hangingPunct="1">
            <a:spcBef>
              <a:spcPts val="0"/>
            </a:spcBef>
            <a:spcAft>
              <a:spcPts val="0"/>
            </a:spcAft>
            <a:buClrTx/>
            <a:buSzTx/>
            <a:buFontTx/>
            <a:buNone/>
            <a:tabLst/>
            <a:defRPr/>
          </a:pPr>
          <a:r>
            <a:rPr lang="en-US" dirty="0"/>
            <a:t>Push for the use of MART in Asthmatics that don't use their preventor inhalers regularly (Reducing SABA overuse)</a:t>
          </a:r>
        </a:p>
      </dgm:t>
    </dgm:pt>
    <dgm:pt modelId="{4CA443F7-8297-4334-8E09-91E21BDD52D6}" type="parTrans" cxnId="{19F738DF-A9D8-4F23-8395-AC1B29074B3E}">
      <dgm:prSet/>
      <dgm:spPr/>
      <dgm:t>
        <a:bodyPr/>
        <a:lstStyle/>
        <a:p>
          <a:endParaRPr lang="en-US"/>
        </a:p>
      </dgm:t>
    </dgm:pt>
    <dgm:pt modelId="{42F0993D-B27E-4171-9998-263F2F08C36D}" type="sibTrans" cxnId="{19F738DF-A9D8-4F23-8395-AC1B29074B3E}">
      <dgm:prSet phldrT="6"/>
      <dgm:spPr/>
      <dgm:t>
        <a:bodyPr/>
        <a:lstStyle/>
        <a:p>
          <a:endParaRPr lang="en-US"/>
        </a:p>
      </dgm:t>
    </dgm:pt>
    <dgm:pt modelId="{D1630941-928B-4094-A40B-F9BA454F6B44}">
      <dgm:prSet/>
      <dgm:spPr/>
      <dgm:t>
        <a:bodyPr/>
        <a:lstStyle/>
        <a:p>
          <a:r>
            <a:rPr lang="en-US" dirty="0"/>
            <a:t>Combine multiple inhalers into fewer devices</a:t>
          </a:r>
        </a:p>
      </dgm:t>
    </dgm:pt>
    <dgm:pt modelId="{833F76DF-3190-46A0-BAF4-9AE2B1122D63}" type="sibTrans" cxnId="{A207C0D1-636C-4A26-BA34-53AC64157B37}">
      <dgm:prSet phldrT="1"/>
      <dgm:spPr/>
      <dgm:t>
        <a:bodyPr/>
        <a:lstStyle/>
        <a:p>
          <a:endParaRPr lang="en-US"/>
        </a:p>
      </dgm:t>
    </dgm:pt>
    <dgm:pt modelId="{DF6EF2F8-6A4E-42A6-AD19-859E35109107}" type="parTrans" cxnId="{A207C0D1-636C-4A26-BA34-53AC64157B37}">
      <dgm:prSet/>
      <dgm:spPr/>
      <dgm:t>
        <a:bodyPr/>
        <a:lstStyle/>
        <a:p>
          <a:endParaRPr lang="en-US"/>
        </a:p>
      </dgm:t>
    </dgm:pt>
    <dgm:pt modelId="{099B41A8-A566-464D-BF43-FCAA41D9F714}">
      <dgm:prSet/>
      <dgm:spPr/>
      <dgm:t>
        <a:bodyPr/>
        <a:lstStyle/>
        <a:p>
          <a:r>
            <a:rPr lang="en-US" dirty="0"/>
            <a:t>Select the device best suited to the patient's inhalation technique</a:t>
          </a:r>
        </a:p>
      </dgm:t>
    </dgm:pt>
    <dgm:pt modelId="{DA2BFCCF-D1DE-472F-967D-148E85530AA7}" type="sibTrans" cxnId="{0A1E9133-2DE9-4900-A683-DCAE12CF0380}">
      <dgm:prSet phldrT="2"/>
      <dgm:spPr/>
      <dgm:t>
        <a:bodyPr/>
        <a:lstStyle/>
        <a:p>
          <a:endParaRPr lang="en-US"/>
        </a:p>
      </dgm:t>
    </dgm:pt>
    <dgm:pt modelId="{3F6AFD6A-68B0-425E-8017-B37C23BC9941}" type="parTrans" cxnId="{0A1E9133-2DE9-4900-A683-DCAE12CF0380}">
      <dgm:prSet/>
      <dgm:spPr/>
      <dgm:t>
        <a:bodyPr/>
        <a:lstStyle/>
        <a:p>
          <a:endParaRPr lang="en-US"/>
        </a:p>
      </dgm:t>
    </dgm:pt>
    <dgm:pt modelId="{2C5029C7-62C4-422C-96C2-545A1D9A2423}">
      <dgm:prSet/>
      <dgm:spPr/>
      <dgm:t>
        <a:bodyPr/>
        <a:lstStyle/>
        <a:p>
          <a:pPr marL="0" marR="0" lvl="0" indent="0" defTabSz="533400" eaLnBrk="1" fontAlgn="auto" latinLnBrk="0" hangingPunct="1">
            <a:spcBef>
              <a:spcPct val="0"/>
            </a:spcBef>
            <a:spcAft>
              <a:spcPct val="35000"/>
            </a:spcAft>
            <a:buClrTx/>
            <a:buSzTx/>
            <a:buFontTx/>
            <a:buNone/>
            <a:tabLst/>
            <a:defRPr/>
          </a:pPr>
          <a:r>
            <a:rPr lang="en-GB" dirty="0"/>
            <a:t>Promote Dry Power inhalers as the first line for all patients able to use one</a:t>
          </a:r>
        </a:p>
      </dgm:t>
    </dgm:pt>
    <dgm:pt modelId="{FF3B41F6-1C68-4812-B570-C49FBEC5BC9A}" type="sibTrans" cxnId="{6A158720-76C8-4EA5-9362-404D0CE2E16F}">
      <dgm:prSet phldrT="3"/>
      <dgm:spPr/>
      <dgm:t>
        <a:bodyPr/>
        <a:lstStyle/>
        <a:p>
          <a:endParaRPr lang="en-US"/>
        </a:p>
      </dgm:t>
    </dgm:pt>
    <dgm:pt modelId="{56A1D476-C992-4AE7-98CC-4E229DFC8C19}" type="parTrans" cxnId="{6A158720-76C8-4EA5-9362-404D0CE2E16F}">
      <dgm:prSet/>
      <dgm:spPr/>
      <dgm:t>
        <a:bodyPr/>
        <a:lstStyle/>
        <a:p>
          <a:endParaRPr lang="en-US"/>
        </a:p>
      </dgm:t>
    </dgm:pt>
    <dgm:pt modelId="{3B9A40AB-78CA-4006-A8A1-172358B513A3}">
      <dgm:prSet/>
      <dgm:spPr/>
      <dgm:t>
        <a:bodyPr/>
        <a:lstStyle/>
        <a:p>
          <a:r>
            <a:rPr lang="en-US" dirty="0"/>
            <a:t>Priorities the lowest GWP inhaler is all situations</a:t>
          </a:r>
          <a:endParaRPr lang="en-GB" dirty="0"/>
        </a:p>
      </dgm:t>
    </dgm:pt>
    <dgm:pt modelId="{06B5883B-C527-4C42-B595-86D25B82A2EC}" type="parTrans" cxnId="{8DE84254-F52C-464C-B083-4ED44B6D481B}">
      <dgm:prSet/>
      <dgm:spPr/>
      <dgm:t>
        <a:bodyPr/>
        <a:lstStyle/>
        <a:p>
          <a:endParaRPr lang="en-GB"/>
        </a:p>
      </dgm:t>
    </dgm:pt>
    <dgm:pt modelId="{8EEDCCBC-920C-45B7-A052-7F0E6EB110EC}" type="sibTrans" cxnId="{8DE84254-F52C-464C-B083-4ED44B6D481B}">
      <dgm:prSet/>
      <dgm:spPr/>
      <dgm:t>
        <a:bodyPr/>
        <a:lstStyle/>
        <a:p>
          <a:endParaRPr lang="en-GB"/>
        </a:p>
      </dgm:t>
    </dgm:pt>
    <dgm:pt modelId="{82FBC12C-40CB-4D21-BBFE-63953E7A2BFF}">
      <dgm:prSet/>
      <dgm:spPr/>
      <dgm:t>
        <a:bodyPr/>
        <a:lstStyle/>
        <a:p>
          <a:pPr marL="0" marR="0" lvl="0" indent="0" defTabSz="914400" eaLnBrk="1" fontAlgn="auto" latinLnBrk="0" hangingPunct="1">
            <a:spcBef>
              <a:spcPts val="0"/>
            </a:spcBef>
            <a:spcAft>
              <a:spcPts val="0"/>
            </a:spcAft>
            <a:buClrTx/>
            <a:buSzTx/>
            <a:buFontTx/>
            <a:buNone/>
            <a:tabLst/>
            <a:defRPr/>
          </a:pPr>
          <a:r>
            <a:rPr lang="en-US" dirty="0"/>
            <a:t>Consider inhaler resistance in COPD patients using Dry Powder inhalers (aiding correct inhaler choice)</a:t>
          </a:r>
        </a:p>
      </dgm:t>
    </dgm:pt>
    <dgm:pt modelId="{EC71C313-EB53-4A08-A63B-3D9FF591A38D}" type="parTrans" cxnId="{E9B8ECC7-A3B8-4EAB-A429-8484D4589B58}">
      <dgm:prSet/>
      <dgm:spPr/>
      <dgm:t>
        <a:bodyPr/>
        <a:lstStyle/>
        <a:p>
          <a:endParaRPr lang="en-GB"/>
        </a:p>
      </dgm:t>
    </dgm:pt>
    <dgm:pt modelId="{1B243963-7512-4DA8-B858-3BDAE50029F1}" type="sibTrans" cxnId="{E9B8ECC7-A3B8-4EAB-A429-8484D4589B58}">
      <dgm:prSet/>
      <dgm:spPr/>
      <dgm:t>
        <a:bodyPr/>
        <a:lstStyle/>
        <a:p>
          <a:endParaRPr lang="en-GB"/>
        </a:p>
      </dgm:t>
    </dgm:pt>
    <dgm:pt modelId="{EA775B46-BF58-4419-9677-E65B56521C66}" type="pres">
      <dgm:prSet presAssocID="{CD36BAED-C1B8-4D10-A395-812257340D5C}" presName="diagram" presStyleCnt="0">
        <dgm:presLayoutVars>
          <dgm:dir/>
          <dgm:resizeHandles val="exact"/>
        </dgm:presLayoutVars>
      </dgm:prSet>
      <dgm:spPr/>
    </dgm:pt>
    <dgm:pt modelId="{A5259318-3E95-4BBA-B42D-7B1E3AA08F74}" type="pres">
      <dgm:prSet presAssocID="{D1630941-928B-4094-A40B-F9BA454F6B44}" presName="node" presStyleLbl="node1" presStyleIdx="0" presStyleCnt="8">
        <dgm:presLayoutVars>
          <dgm:bulletEnabled val="1"/>
        </dgm:presLayoutVars>
      </dgm:prSet>
      <dgm:spPr/>
    </dgm:pt>
    <dgm:pt modelId="{CE805B0D-C801-4DB9-B113-A41C5328BDCE}" type="pres">
      <dgm:prSet presAssocID="{833F76DF-3190-46A0-BAF4-9AE2B1122D63}" presName="sibTrans" presStyleCnt="0"/>
      <dgm:spPr/>
    </dgm:pt>
    <dgm:pt modelId="{F8F858FC-0D10-473D-B95A-A4126F2D29C6}" type="pres">
      <dgm:prSet presAssocID="{099B41A8-A566-464D-BF43-FCAA41D9F714}" presName="node" presStyleLbl="node1" presStyleIdx="1" presStyleCnt="8">
        <dgm:presLayoutVars>
          <dgm:bulletEnabled val="1"/>
        </dgm:presLayoutVars>
      </dgm:prSet>
      <dgm:spPr/>
    </dgm:pt>
    <dgm:pt modelId="{A05D4170-9FAB-4997-AC57-BEE85DECC645}" type="pres">
      <dgm:prSet presAssocID="{DA2BFCCF-D1DE-472F-967D-148E85530AA7}" presName="sibTrans" presStyleCnt="0"/>
      <dgm:spPr/>
    </dgm:pt>
    <dgm:pt modelId="{5F9DBD12-ED67-4CDB-BA51-BD162470A1E5}" type="pres">
      <dgm:prSet presAssocID="{2C5029C7-62C4-422C-96C2-545A1D9A2423}" presName="node" presStyleLbl="node1" presStyleIdx="2" presStyleCnt="8">
        <dgm:presLayoutVars>
          <dgm:bulletEnabled val="1"/>
        </dgm:presLayoutVars>
      </dgm:prSet>
      <dgm:spPr/>
    </dgm:pt>
    <dgm:pt modelId="{9F6A8507-B0AD-4A95-9554-A241BB44F4E7}" type="pres">
      <dgm:prSet presAssocID="{FF3B41F6-1C68-4812-B570-C49FBEC5BC9A}" presName="sibTrans" presStyleCnt="0"/>
      <dgm:spPr/>
    </dgm:pt>
    <dgm:pt modelId="{139FC772-7EB1-4546-8AE1-E03CA72549CE}" type="pres">
      <dgm:prSet presAssocID="{3B9A40AB-78CA-4006-A8A1-172358B513A3}" presName="node" presStyleLbl="node1" presStyleIdx="3" presStyleCnt="8">
        <dgm:presLayoutVars>
          <dgm:bulletEnabled val="1"/>
        </dgm:presLayoutVars>
      </dgm:prSet>
      <dgm:spPr/>
    </dgm:pt>
    <dgm:pt modelId="{3F193ADF-00D9-4AA5-B845-788C1FAD6700}" type="pres">
      <dgm:prSet presAssocID="{8EEDCCBC-920C-45B7-A052-7F0E6EB110EC}" presName="sibTrans" presStyleCnt="0"/>
      <dgm:spPr/>
    </dgm:pt>
    <dgm:pt modelId="{9982502D-0979-48DC-9416-25693D93DD6E}" type="pres">
      <dgm:prSet presAssocID="{F39C2EEA-5763-4BE8-80FF-B2E2EC834749}" presName="node" presStyleLbl="node1" presStyleIdx="4" presStyleCnt="8">
        <dgm:presLayoutVars>
          <dgm:bulletEnabled val="1"/>
        </dgm:presLayoutVars>
      </dgm:prSet>
      <dgm:spPr/>
    </dgm:pt>
    <dgm:pt modelId="{E04489DE-E306-47A7-884F-144E5C6097CA}" type="pres">
      <dgm:prSet presAssocID="{7EF1EB7C-3211-4F66-B8C0-87FCD8FF751A}" presName="sibTrans" presStyleCnt="0"/>
      <dgm:spPr/>
    </dgm:pt>
    <dgm:pt modelId="{A9EB16A4-B82F-42B0-B54A-04FAE4FF8420}" type="pres">
      <dgm:prSet presAssocID="{EBB66F21-472E-4EFC-9FE8-BF9351B239AB}" presName="node" presStyleLbl="node1" presStyleIdx="5" presStyleCnt="8">
        <dgm:presLayoutVars>
          <dgm:bulletEnabled val="1"/>
        </dgm:presLayoutVars>
      </dgm:prSet>
      <dgm:spPr/>
    </dgm:pt>
    <dgm:pt modelId="{7C62EF48-8824-4086-BFC5-59CB5BDC1361}" type="pres">
      <dgm:prSet presAssocID="{DC2D1B4D-8389-41E5-B9B6-4153F1085499}" presName="sibTrans" presStyleCnt="0"/>
      <dgm:spPr/>
    </dgm:pt>
    <dgm:pt modelId="{82328705-6C81-4C2D-B1DB-4A1EA4947335}" type="pres">
      <dgm:prSet presAssocID="{E614B8BC-4357-426A-AB3F-37AD28222C0E}" presName="node" presStyleLbl="node1" presStyleIdx="6" presStyleCnt="8">
        <dgm:presLayoutVars>
          <dgm:bulletEnabled val="1"/>
        </dgm:presLayoutVars>
      </dgm:prSet>
      <dgm:spPr/>
    </dgm:pt>
    <dgm:pt modelId="{E4519AD6-760B-4480-9286-DF5C0D8B8D66}" type="pres">
      <dgm:prSet presAssocID="{42F0993D-B27E-4171-9998-263F2F08C36D}" presName="sibTrans" presStyleCnt="0"/>
      <dgm:spPr/>
    </dgm:pt>
    <dgm:pt modelId="{CDF99457-4D5B-467B-B087-4923F5960054}" type="pres">
      <dgm:prSet presAssocID="{82FBC12C-40CB-4D21-BBFE-63953E7A2BFF}" presName="node" presStyleLbl="node1" presStyleIdx="7" presStyleCnt="8">
        <dgm:presLayoutVars>
          <dgm:bulletEnabled val="1"/>
        </dgm:presLayoutVars>
      </dgm:prSet>
      <dgm:spPr/>
    </dgm:pt>
  </dgm:ptLst>
  <dgm:cxnLst>
    <dgm:cxn modelId="{61D58617-42EC-4CFB-8545-7142D7D5C75A}" type="presOf" srcId="{E614B8BC-4357-426A-AB3F-37AD28222C0E}" destId="{82328705-6C81-4C2D-B1DB-4A1EA4947335}" srcOrd="0" destOrd="0" presId="urn:microsoft.com/office/officeart/2005/8/layout/default"/>
    <dgm:cxn modelId="{6A158720-76C8-4EA5-9362-404D0CE2E16F}" srcId="{CD36BAED-C1B8-4D10-A395-812257340D5C}" destId="{2C5029C7-62C4-422C-96C2-545A1D9A2423}" srcOrd="2" destOrd="0" parTransId="{56A1D476-C992-4AE7-98CC-4E229DFC8C19}" sibTransId="{FF3B41F6-1C68-4812-B570-C49FBEC5BC9A}"/>
    <dgm:cxn modelId="{0A1E9133-2DE9-4900-A683-DCAE12CF0380}" srcId="{CD36BAED-C1B8-4D10-A395-812257340D5C}" destId="{099B41A8-A566-464D-BF43-FCAA41D9F714}" srcOrd="1" destOrd="0" parTransId="{3F6AFD6A-68B0-425E-8017-B37C23BC9941}" sibTransId="{DA2BFCCF-D1DE-472F-967D-148E85530AA7}"/>
    <dgm:cxn modelId="{28C89F38-A7B0-4A42-B5C8-4C9DAEEC1A47}" srcId="{CD36BAED-C1B8-4D10-A395-812257340D5C}" destId="{EBB66F21-472E-4EFC-9FE8-BF9351B239AB}" srcOrd="5" destOrd="0" parTransId="{94E6C8B9-4CCF-49D7-94F0-5A712DFC2DCC}" sibTransId="{DC2D1B4D-8389-41E5-B9B6-4153F1085499}"/>
    <dgm:cxn modelId="{8DE84254-F52C-464C-B083-4ED44B6D481B}" srcId="{CD36BAED-C1B8-4D10-A395-812257340D5C}" destId="{3B9A40AB-78CA-4006-A8A1-172358B513A3}" srcOrd="3" destOrd="0" parTransId="{06B5883B-C527-4C42-B595-86D25B82A2EC}" sibTransId="{8EEDCCBC-920C-45B7-A052-7F0E6EB110EC}"/>
    <dgm:cxn modelId="{E36DD39E-51CD-45D2-A4CD-ADA04F8CE1D3}" srcId="{CD36BAED-C1B8-4D10-A395-812257340D5C}" destId="{F39C2EEA-5763-4BE8-80FF-B2E2EC834749}" srcOrd="4" destOrd="0" parTransId="{93A9D09E-23DF-45B2-85B9-BEA0416A53AB}" sibTransId="{7EF1EB7C-3211-4F66-B8C0-87FCD8FF751A}"/>
    <dgm:cxn modelId="{F92384AC-0BBD-4B34-A724-E948E5485DCC}" type="presOf" srcId="{CD36BAED-C1B8-4D10-A395-812257340D5C}" destId="{EA775B46-BF58-4419-9677-E65B56521C66}" srcOrd="0" destOrd="0" presId="urn:microsoft.com/office/officeart/2005/8/layout/default"/>
    <dgm:cxn modelId="{72E6EBB3-71E2-4699-8B9C-14F084D3763F}" type="presOf" srcId="{D1630941-928B-4094-A40B-F9BA454F6B44}" destId="{A5259318-3E95-4BBA-B42D-7B1E3AA08F74}" srcOrd="0" destOrd="0" presId="urn:microsoft.com/office/officeart/2005/8/layout/default"/>
    <dgm:cxn modelId="{E9B8ECC7-A3B8-4EAB-A429-8484D4589B58}" srcId="{CD36BAED-C1B8-4D10-A395-812257340D5C}" destId="{82FBC12C-40CB-4D21-BBFE-63953E7A2BFF}" srcOrd="7" destOrd="0" parTransId="{EC71C313-EB53-4A08-A63B-3D9FF591A38D}" sibTransId="{1B243963-7512-4DA8-B858-3BDAE50029F1}"/>
    <dgm:cxn modelId="{A0CDE9CD-E091-4208-BF33-D8FB0C03E559}" type="presOf" srcId="{82FBC12C-40CB-4D21-BBFE-63953E7A2BFF}" destId="{CDF99457-4D5B-467B-B087-4923F5960054}" srcOrd="0" destOrd="0" presId="urn:microsoft.com/office/officeart/2005/8/layout/default"/>
    <dgm:cxn modelId="{A207C0D1-636C-4A26-BA34-53AC64157B37}" srcId="{CD36BAED-C1B8-4D10-A395-812257340D5C}" destId="{D1630941-928B-4094-A40B-F9BA454F6B44}" srcOrd="0" destOrd="0" parTransId="{DF6EF2F8-6A4E-42A6-AD19-859E35109107}" sibTransId="{833F76DF-3190-46A0-BAF4-9AE2B1122D63}"/>
    <dgm:cxn modelId="{D06B95D9-1116-4297-A745-DE097A3BE9BD}" type="presOf" srcId="{2C5029C7-62C4-422C-96C2-545A1D9A2423}" destId="{5F9DBD12-ED67-4CDB-BA51-BD162470A1E5}" srcOrd="0" destOrd="0" presId="urn:microsoft.com/office/officeart/2005/8/layout/default"/>
    <dgm:cxn modelId="{19F738DF-A9D8-4F23-8395-AC1B29074B3E}" srcId="{CD36BAED-C1B8-4D10-A395-812257340D5C}" destId="{E614B8BC-4357-426A-AB3F-37AD28222C0E}" srcOrd="6" destOrd="0" parTransId="{4CA443F7-8297-4334-8E09-91E21BDD52D6}" sibTransId="{42F0993D-B27E-4171-9998-263F2F08C36D}"/>
    <dgm:cxn modelId="{217202E2-B816-4861-B9FE-0333B84C1932}" type="presOf" srcId="{EBB66F21-472E-4EFC-9FE8-BF9351B239AB}" destId="{A9EB16A4-B82F-42B0-B54A-04FAE4FF8420}" srcOrd="0" destOrd="0" presId="urn:microsoft.com/office/officeart/2005/8/layout/default"/>
    <dgm:cxn modelId="{EB4A9DEE-BAB2-4957-90CA-CFA074C5B561}" type="presOf" srcId="{3B9A40AB-78CA-4006-A8A1-172358B513A3}" destId="{139FC772-7EB1-4546-8AE1-E03CA72549CE}" srcOrd="0" destOrd="0" presId="urn:microsoft.com/office/officeart/2005/8/layout/default"/>
    <dgm:cxn modelId="{C81552F0-7BF7-4E70-8B81-A26C9F091089}" type="presOf" srcId="{099B41A8-A566-464D-BF43-FCAA41D9F714}" destId="{F8F858FC-0D10-473D-B95A-A4126F2D29C6}" srcOrd="0" destOrd="0" presId="urn:microsoft.com/office/officeart/2005/8/layout/default"/>
    <dgm:cxn modelId="{7AF7FCFD-ED99-4BD6-997C-10DDB7925A80}" type="presOf" srcId="{F39C2EEA-5763-4BE8-80FF-B2E2EC834749}" destId="{9982502D-0979-48DC-9416-25693D93DD6E}" srcOrd="0" destOrd="0" presId="urn:microsoft.com/office/officeart/2005/8/layout/default"/>
    <dgm:cxn modelId="{8CAF71C2-536A-4A2E-828E-EBEE44444552}" type="presParOf" srcId="{EA775B46-BF58-4419-9677-E65B56521C66}" destId="{A5259318-3E95-4BBA-B42D-7B1E3AA08F74}" srcOrd="0" destOrd="0" presId="urn:microsoft.com/office/officeart/2005/8/layout/default"/>
    <dgm:cxn modelId="{E03ACE32-FB2F-43D3-BD9F-362573E90CEA}" type="presParOf" srcId="{EA775B46-BF58-4419-9677-E65B56521C66}" destId="{CE805B0D-C801-4DB9-B113-A41C5328BDCE}" srcOrd="1" destOrd="0" presId="urn:microsoft.com/office/officeart/2005/8/layout/default"/>
    <dgm:cxn modelId="{FEBDDDAE-DBE8-4C85-8327-9A444A2B8646}" type="presParOf" srcId="{EA775B46-BF58-4419-9677-E65B56521C66}" destId="{F8F858FC-0D10-473D-B95A-A4126F2D29C6}" srcOrd="2" destOrd="0" presId="urn:microsoft.com/office/officeart/2005/8/layout/default"/>
    <dgm:cxn modelId="{767167DE-569B-4C52-A22F-129DDE0BC8DB}" type="presParOf" srcId="{EA775B46-BF58-4419-9677-E65B56521C66}" destId="{A05D4170-9FAB-4997-AC57-BEE85DECC645}" srcOrd="3" destOrd="0" presId="urn:microsoft.com/office/officeart/2005/8/layout/default"/>
    <dgm:cxn modelId="{BED575AB-B289-4CCA-AFF8-111DE94C26DE}" type="presParOf" srcId="{EA775B46-BF58-4419-9677-E65B56521C66}" destId="{5F9DBD12-ED67-4CDB-BA51-BD162470A1E5}" srcOrd="4" destOrd="0" presId="urn:microsoft.com/office/officeart/2005/8/layout/default"/>
    <dgm:cxn modelId="{EC1752D2-B5D5-4C5C-B7B9-9F355F265276}" type="presParOf" srcId="{EA775B46-BF58-4419-9677-E65B56521C66}" destId="{9F6A8507-B0AD-4A95-9554-A241BB44F4E7}" srcOrd="5" destOrd="0" presId="urn:microsoft.com/office/officeart/2005/8/layout/default"/>
    <dgm:cxn modelId="{5FCFE645-A9C0-48A9-9CF0-77D974B62DD2}" type="presParOf" srcId="{EA775B46-BF58-4419-9677-E65B56521C66}" destId="{139FC772-7EB1-4546-8AE1-E03CA72549CE}" srcOrd="6" destOrd="0" presId="urn:microsoft.com/office/officeart/2005/8/layout/default"/>
    <dgm:cxn modelId="{5E383F6D-7E5E-4E1D-9AD0-5B56CCA70CAD}" type="presParOf" srcId="{EA775B46-BF58-4419-9677-E65B56521C66}" destId="{3F193ADF-00D9-4AA5-B845-788C1FAD6700}" srcOrd="7" destOrd="0" presId="urn:microsoft.com/office/officeart/2005/8/layout/default"/>
    <dgm:cxn modelId="{D522FED3-ACEC-4DF3-8138-9A8FA0455267}" type="presParOf" srcId="{EA775B46-BF58-4419-9677-E65B56521C66}" destId="{9982502D-0979-48DC-9416-25693D93DD6E}" srcOrd="8" destOrd="0" presId="urn:microsoft.com/office/officeart/2005/8/layout/default"/>
    <dgm:cxn modelId="{8F158778-7BBC-493A-8759-FE31FF83E855}" type="presParOf" srcId="{EA775B46-BF58-4419-9677-E65B56521C66}" destId="{E04489DE-E306-47A7-884F-144E5C6097CA}" srcOrd="9" destOrd="0" presId="urn:microsoft.com/office/officeart/2005/8/layout/default"/>
    <dgm:cxn modelId="{ABBB45CA-1071-418E-A40F-DEEA0D4A7DFC}" type="presParOf" srcId="{EA775B46-BF58-4419-9677-E65B56521C66}" destId="{A9EB16A4-B82F-42B0-B54A-04FAE4FF8420}" srcOrd="10" destOrd="0" presId="urn:microsoft.com/office/officeart/2005/8/layout/default"/>
    <dgm:cxn modelId="{424E0C00-426C-4694-8032-AD3E40D897B6}" type="presParOf" srcId="{EA775B46-BF58-4419-9677-E65B56521C66}" destId="{7C62EF48-8824-4086-BFC5-59CB5BDC1361}" srcOrd="11" destOrd="0" presId="urn:microsoft.com/office/officeart/2005/8/layout/default"/>
    <dgm:cxn modelId="{0F42E9E4-E463-4F5D-A011-2A0575F1BB08}" type="presParOf" srcId="{EA775B46-BF58-4419-9677-E65B56521C66}" destId="{82328705-6C81-4C2D-B1DB-4A1EA4947335}" srcOrd="12" destOrd="0" presId="urn:microsoft.com/office/officeart/2005/8/layout/default"/>
    <dgm:cxn modelId="{B032BD3D-EC40-4C41-AF35-5D366B1CFB4A}" type="presParOf" srcId="{EA775B46-BF58-4419-9677-E65B56521C66}" destId="{E4519AD6-760B-4480-9286-DF5C0D8B8D66}" srcOrd="13" destOrd="0" presId="urn:microsoft.com/office/officeart/2005/8/layout/default"/>
    <dgm:cxn modelId="{1A454A9E-6707-40C1-AD67-111512C46F01}" type="presParOf" srcId="{EA775B46-BF58-4419-9677-E65B56521C66}" destId="{CDF99457-4D5B-467B-B087-4923F5960054}"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BC633D-E9E9-472B-9074-A703F2A5A958}"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5F86C169-17EE-4070-B0AE-4D735EA13A16}">
      <dgm:prSet/>
      <dgm:spPr/>
      <dgm:t>
        <a:bodyPr/>
        <a:lstStyle/>
        <a:p>
          <a:r>
            <a:rPr lang="en-GB" dirty="0"/>
            <a:t>Rationalise inhalers for patients with conditions other than Asthma or COPD </a:t>
          </a:r>
          <a:endParaRPr lang="en-US" dirty="0"/>
        </a:p>
      </dgm:t>
    </dgm:pt>
    <dgm:pt modelId="{80C4510F-47E7-4902-8137-182E02E12A3B}" type="parTrans" cxnId="{F22339AC-F513-4584-9F61-AB1C2A5D5176}">
      <dgm:prSet/>
      <dgm:spPr/>
      <dgm:t>
        <a:bodyPr/>
        <a:lstStyle/>
        <a:p>
          <a:endParaRPr lang="en-US"/>
        </a:p>
      </dgm:t>
    </dgm:pt>
    <dgm:pt modelId="{DCD36B23-964E-43CF-A0FF-1B9B69411FF3}" type="sibTrans" cxnId="{F22339AC-F513-4584-9F61-AB1C2A5D5176}">
      <dgm:prSet/>
      <dgm:spPr/>
      <dgm:t>
        <a:bodyPr/>
        <a:lstStyle/>
        <a:p>
          <a:endParaRPr lang="en-US"/>
        </a:p>
      </dgm:t>
    </dgm:pt>
    <dgm:pt modelId="{2F948CBF-8568-4634-BCC3-6763E3B1DF6D}">
      <dgm:prSet/>
      <dgm:spPr/>
      <dgm:t>
        <a:bodyPr/>
        <a:lstStyle/>
        <a:p>
          <a:r>
            <a:rPr lang="en-GB" dirty="0"/>
            <a:t>Step up uncontrolled Asthmatics</a:t>
          </a:r>
          <a:endParaRPr lang="en-US" dirty="0"/>
        </a:p>
      </dgm:t>
    </dgm:pt>
    <dgm:pt modelId="{79150954-4E1F-4E13-8C16-C04AD84085CC}" type="parTrans" cxnId="{4FA9F920-29DD-4D96-838B-BF5F8F3BFC8F}">
      <dgm:prSet/>
      <dgm:spPr/>
      <dgm:t>
        <a:bodyPr/>
        <a:lstStyle/>
        <a:p>
          <a:endParaRPr lang="en-US"/>
        </a:p>
      </dgm:t>
    </dgm:pt>
    <dgm:pt modelId="{BA8BC75E-D4DC-4C21-B01D-AAFCC17994AF}" type="sibTrans" cxnId="{4FA9F920-29DD-4D96-838B-BF5F8F3BFC8F}">
      <dgm:prSet/>
      <dgm:spPr/>
      <dgm:t>
        <a:bodyPr/>
        <a:lstStyle/>
        <a:p>
          <a:endParaRPr lang="en-US"/>
        </a:p>
      </dgm:t>
    </dgm:pt>
    <dgm:pt modelId="{19DABCBE-B342-4EDE-A7E7-23534D235FA9}">
      <dgm:prSet/>
      <dgm:spPr/>
      <dgm:t>
        <a:bodyPr/>
        <a:lstStyle/>
        <a:p>
          <a:r>
            <a:rPr lang="en-GB" dirty="0"/>
            <a:t>Step down well controlled Asthmatics</a:t>
          </a:r>
          <a:endParaRPr lang="en-US" dirty="0"/>
        </a:p>
      </dgm:t>
    </dgm:pt>
    <dgm:pt modelId="{962E1CF5-B1D9-4D2D-8908-0E2F2B16A67D}" type="parTrans" cxnId="{FE047B1F-3935-4886-BFC6-FB336863D7AC}">
      <dgm:prSet/>
      <dgm:spPr/>
      <dgm:t>
        <a:bodyPr/>
        <a:lstStyle/>
        <a:p>
          <a:endParaRPr lang="en-US"/>
        </a:p>
      </dgm:t>
    </dgm:pt>
    <dgm:pt modelId="{C49CCC44-D05D-4F7E-9385-DBAA3C0C095A}" type="sibTrans" cxnId="{FE047B1F-3935-4886-BFC6-FB336863D7AC}">
      <dgm:prSet/>
      <dgm:spPr/>
      <dgm:t>
        <a:bodyPr/>
        <a:lstStyle/>
        <a:p>
          <a:endParaRPr lang="en-US"/>
        </a:p>
      </dgm:t>
    </dgm:pt>
    <dgm:pt modelId="{5F2813D3-A2EB-4296-9202-93EF0305EF1B}">
      <dgm:prSet/>
      <dgm:spPr/>
      <dgm:t>
        <a:bodyPr/>
        <a:lstStyle/>
        <a:p>
          <a:r>
            <a:rPr lang="en-GB" dirty="0"/>
            <a:t>Optimise inhaler combinations that don't correspond to licensed indications or All-Wales guidelines</a:t>
          </a:r>
          <a:endParaRPr lang="en-US" dirty="0"/>
        </a:p>
      </dgm:t>
    </dgm:pt>
    <dgm:pt modelId="{610564E4-5B84-4E4C-AA11-3ACE42360C31}" type="parTrans" cxnId="{B9201034-7BC3-48E1-BA6C-59AB339558DF}">
      <dgm:prSet/>
      <dgm:spPr/>
      <dgm:t>
        <a:bodyPr/>
        <a:lstStyle/>
        <a:p>
          <a:endParaRPr lang="en-US"/>
        </a:p>
      </dgm:t>
    </dgm:pt>
    <dgm:pt modelId="{1AE9DFE8-36F5-4BCE-A5EE-FF5930E20FF2}" type="sibTrans" cxnId="{B9201034-7BC3-48E1-BA6C-59AB339558DF}">
      <dgm:prSet/>
      <dgm:spPr/>
      <dgm:t>
        <a:bodyPr/>
        <a:lstStyle/>
        <a:p>
          <a:endParaRPr lang="en-US"/>
        </a:p>
      </dgm:t>
    </dgm:pt>
    <dgm:pt modelId="{EA041650-381F-4F21-924F-E1AE9515C73F}">
      <dgm:prSet phldr="0"/>
      <dgm:spPr/>
      <dgm:t>
        <a:bodyPr/>
        <a:lstStyle/>
        <a:p>
          <a:pPr rtl="0"/>
          <a:r>
            <a:rPr lang="en-GB" dirty="0">
              <a:latin typeface="Calibri Light" panose="020F0302020204030204"/>
            </a:rPr>
            <a:t>Make</a:t>
          </a:r>
          <a:r>
            <a:rPr lang="en-GB" dirty="0"/>
            <a:t> a clinical decision</a:t>
          </a:r>
          <a:r>
            <a:rPr lang="en-GB" dirty="0">
              <a:latin typeface="Calibri Light" panose="020F0302020204030204"/>
            </a:rPr>
            <a:t> - The final choice of inhaler relies</a:t>
          </a:r>
          <a:r>
            <a:rPr lang="en-GB" dirty="0"/>
            <a:t> on </a:t>
          </a:r>
          <a:r>
            <a:rPr lang="en-GB" dirty="0">
              <a:latin typeface="Calibri Light" panose="020F0302020204030204"/>
            </a:rPr>
            <a:t>the</a:t>
          </a:r>
          <a:r>
            <a:rPr lang="en-GB" dirty="0"/>
            <a:t> knowledge</a:t>
          </a:r>
          <a:r>
            <a:rPr lang="en-GB" dirty="0">
              <a:latin typeface="Calibri Light" panose="020F0302020204030204"/>
            </a:rPr>
            <a:t> of the health care professional undertaking the assessment</a:t>
          </a:r>
          <a:endParaRPr lang="en-GB" dirty="0"/>
        </a:p>
      </dgm:t>
    </dgm:pt>
    <dgm:pt modelId="{08882C4F-3753-4C57-86AB-ABBE82594F90}" type="parTrans" cxnId="{7847AB87-C43E-4FBE-AAC0-B2AB6262A77B}">
      <dgm:prSet/>
      <dgm:spPr/>
    </dgm:pt>
    <dgm:pt modelId="{2C6EB4A1-B9D2-4E30-979E-18A3213A4ED3}" type="sibTrans" cxnId="{7847AB87-C43E-4FBE-AAC0-B2AB6262A77B}">
      <dgm:prSet/>
      <dgm:spPr/>
      <dgm:t>
        <a:bodyPr/>
        <a:lstStyle/>
        <a:p>
          <a:endParaRPr lang="en-GB"/>
        </a:p>
      </dgm:t>
    </dgm:pt>
    <dgm:pt modelId="{E269A0D8-765B-4B99-89D4-F09D8D90A81D}" type="pres">
      <dgm:prSet presAssocID="{8ABC633D-E9E9-472B-9074-A703F2A5A958}" presName="diagram" presStyleCnt="0">
        <dgm:presLayoutVars>
          <dgm:dir/>
          <dgm:resizeHandles val="exact"/>
        </dgm:presLayoutVars>
      </dgm:prSet>
      <dgm:spPr/>
    </dgm:pt>
    <dgm:pt modelId="{C408706C-3F1B-492C-B8F8-7DBD934BA3C5}" type="pres">
      <dgm:prSet presAssocID="{5F86C169-17EE-4070-B0AE-4D735EA13A16}" presName="node" presStyleLbl="node1" presStyleIdx="0" presStyleCnt="5">
        <dgm:presLayoutVars>
          <dgm:bulletEnabled val="1"/>
        </dgm:presLayoutVars>
      </dgm:prSet>
      <dgm:spPr/>
    </dgm:pt>
    <dgm:pt modelId="{BFB69B48-4A85-48EC-BEB4-F5BA245F15E9}" type="pres">
      <dgm:prSet presAssocID="{DCD36B23-964E-43CF-A0FF-1B9B69411FF3}" presName="sibTrans" presStyleCnt="0"/>
      <dgm:spPr/>
    </dgm:pt>
    <dgm:pt modelId="{5DA18B0C-6DE3-4C9C-AAFB-BECCE7B6BD9F}" type="pres">
      <dgm:prSet presAssocID="{2F948CBF-8568-4634-BCC3-6763E3B1DF6D}" presName="node" presStyleLbl="node1" presStyleIdx="1" presStyleCnt="5">
        <dgm:presLayoutVars>
          <dgm:bulletEnabled val="1"/>
        </dgm:presLayoutVars>
      </dgm:prSet>
      <dgm:spPr/>
    </dgm:pt>
    <dgm:pt modelId="{34B467ED-D62F-40C1-B629-3309F3A879C2}" type="pres">
      <dgm:prSet presAssocID="{BA8BC75E-D4DC-4C21-B01D-AAFCC17994AF}" presName="sibTrans" presStyleCnt="0"/>
      <dgm:spPr/>
    </dgm:pt>
    <dgm:pt modelId="{CEB7502D-A522-4838-9E21-90634435A760}" type="pres">
      <dgm:prSet presAssocID="{19DABCBE-B342-4EDE-A7E7-23534D235FA9}" presName="node" presStyleLbl="node1" presStyleIdx="2" presStyleCnt="5">
        <dgm:presLayoutVars>
          <dgm:bulletEnabled val="1"/>
        </dgm:presLayoutVars>
      </dgm:prSet>
      <dgm:spPr/>
    </dgm:pt>
    <dgm:pt modelId="{C3780C28-A20A-4678-BCD0-1D99F9734310}" type="pres">
      <dgm:prSet presAssocID="{C49CCC44-D05D-4F7E-9385-DBAA3C0C095A}" presName="sibTrans" presStyleCnt="0"/>
      <dgm:spPr/>
    </dgm:pt>
    <dgm:pt modelId="{906A1709-B712-4EBD-B4BE-625878294673}" type="pres">
      <dgm:prSet presAssocID="{5F2813D3-A2EB-4296-9202-93EF0305EF1B}" presName="node" presStyleLbl="node1" presStyleIdx="3" presStyleCnt="5">
        <dgm:presLayoutVars>
          <dgm:bulletEnabled val="1"/>
        </dgm:presLayoutVars>
      </dgm:prSet>
      <dgm:spPr/>
    </dgm:pt>
    <dgm:pt modelId="{FC0252DD-9335-4D4B-B265-5DD5D07A4874}" type="pres">
      <dgm:prSet presAssocID="{1AE9DFE8-36F5-4BCE-A5EE-FF5930E20FF2}" presName="sibTrans" presStyleCnt="0"/>
      <dgm:spPr/>
    </dgm:pt>
    <dgm:pt modelId="{D2334A60-C54D-40B6-A0BA-C6A9D726D09A}" type="pres">
      <dgm:prSet presAssocID="{EA041650-381F-4F21-924F-E1AE9515C73F}" presName="node" presStyleLbl="node1" presStyleIdx="4" presStyleCnt="5">
        <dgm:presLayoutVars>
          <dgm:bulletEnabled val="1"/>
        </dgm:presLayoutVars>
      </dgm:prSet>
      <dgm:spPr/>
    </dgm:pt>
  </dgm:ptLst>
  <dgm:cxnLst>
    <dgm:cxn modelId="{FE047B1F-3935-4886-BFC6-FB336863D7AC}" srcId="{8ABC633D-E9E9-472B-9074-A703F2A5A958}" destId="{19DABCBE-B342-4EDE-A7E7-23534D235FA9}" srcOrd="2" destOrd="0" parTransId="{962E1CF5-B1D9-4D2D-8908-0E2F2B16A67D}" sibTransId="{C49CCC44-D05D-4F7E-9385-DBAA3C0C095A}"/>
    <dgm:cxn modelId="{4FA9F920-29DD-4D96-838B-BF5F8F3BFC8F}" srcId="{8ABC633D-E9E9-472B-9074-A703F2A5A958}" destId="{2F948CBF-8568-4634-BCC3-6763E3B1DF6D}" srcOrd="1" destOrd="0" parTransId="{79150954-4E1F-4E13-8C16-C04AD84085CC}" sibTransId="{BA8BC75E-D4DC-4C21-B01D-AAFCC17994AF}"/>
    <dgm:cxn modelId="{1D678227-DEFC-478A-99A6-ABDFA0A5E355}" type="presOf" srcId="{8ABC633D-E9E9-472B-9074-A703F2A5A958}" destId="{E269A0D8-765B-4B99-89D4-F09D8D90A81D}" srcOrd="0" destOrd="0" presId="urn:microsoft.com/office/officeart/2005/8/layout/default"/>
    <dgm:cxn modelId="{C0517831-42DC-41E3-A159-1611F3F10BBE}" type="presOf" srcId="{2F948CBF-8568-4634-BCC3-6763E3B1DF6D}" destId="{5DA18B0C-6DE3-4C9C-AAFB-BECCE7B6BD9F}" srcOrd="0" destOrd="0" presId="urn:microsoft.com/office/officeart/2005/8/layout/default"/>
    <dgm:cxn modelId="{B9201034-7BC3-48E1-BA6C-59AB339558DF}" srcId="{8ABC633D-E9E9-472B-9074-A703F2A5A958}" destId="{5F2813D3-A2EB-4296-9202-93EF0305EF1B}" srcOrd="3" destOrd="0" parTransId="{610564E4-5B84-4E4C-AA11-3ACE42360C31}" sibTransId="{1AE9DFE8-36F5-4BCE-A5EE-FF5930E20FF2}"/>
    <dgm:cxn modelId="{05757D75-E3B5-4D8B-B661-1F5D7D968A30}" type="presOf" srcId="{5F2813D3-A2EB-4296-9202-93EF0305EF1B}" destId="{906A1709-B712-4EBD-B4BE-625878294673}" srcOrd="0" destOrd="0" presId="urn:microsoft.com/office/officeart/2005/8/layout/default"/>
    <dgm:cxn modelId="{71A6A87D-C2CC-4CC2-8B1B-FC231063F41E}" type="presOf" srcId="{19DABCBE-B342-4EDE-A7E7-23534D235FA9}" destId="{CEB7502D-A522-4838-9E21-90634435A760}" srcOrd="0" destOrd="0" presId="urn:microsoft.com/office/officeart/2005/8/layout/default"/>
    <dgm:cxn modelId="{7847AB87-C43E-4FBE-AAC0-B2AB6262A77B}" srcId="{8ABC633D-E9E9-472B-9074-A703F2A5A958}" destId="{EA041650-381F-4F21-924F-E1AE9515C73F}" srcOrd="4" destOrd="0" parTransId="{08882C4F-3753-4C57-86AB-ABBE82594F90}" sibTransId="{2C6EB4A1-B9D2-4E30-979E-18A3213A4ED3}"/>
    <dgm:cxn modelId="{8F91F99E-E4F0-4B5E-A6E3-F6A6BF11B515}" type="presOf" srcId="{EA041650-381F-4F21-924F-E1AE9515C73F}" destId="{D2334A60-C54D-40B6-A0BA-C6A9D726D09A}" srcOrd="0" destOrd="0" presId="urn:microsoft.com/office/officeart/2005/8/layout/default"/>
    <dgm:cxn modelId="{F22339AC-F513-4584-9F61-AB1C2A5D5176}" srcId="{8ABC633D-E9E9-472B-9074-A703F2A5A958}" destId="{5F86C169-17EE-4070-B0AE-4D735EA13A16}" srcOrd="0" destOrd="0" parTransId="{80C4510F-47E7-4902-8137-182E02E12A3B}" sibTransId="{DCD36B23-964E-43CF-A0FF-1B9B69411FF3}"/>
    <dgm:cxn modelId="{456AB1E9-9A94-4727-9E07-3396D3A1EA86}" type="presOf" srcId="{5F86C169-17EE-4070-B0AE-4D735EA13A16}" destId="{C408706C-3F1B-492C-B8F8-7DBD934BA3C5}" srcOrd="0" destOrd="0" presId="urn:microsoft.com/office/officeart/2005/8/layout/default"/>
    <dgm:cxn modelId="{804D6590-22F3-4640-B5E0-30E8916D2366}" type="presParOf" srcId="{E269A0D8-765B-4B99-89D4-F09D8D90A81D}" destId="{C408706C-3F1B-492C-B8F8-7DBD934BA3C5}" srcOrd="0" destOrd="0" presId="urn:microsoft.com/office/officeart/2005/8/layout/default"/>
    <dgm:cxn modelId="{3F9DDEED-E15E-4AD9-9592-5FB513715B2E}" type="presParOf" srcId="{E269A0D8-765B-4B99-89D4-F09D8D90A81D}" destId="{BFB69B48-4A85-48EC-BEB4-F5BA245F15E9}" srcOrd="1" destOrd="0" presId="urn:microsoft.com/office/officeart/2005/8/layout/default"/>
    <dgm:cxn modelId="{AEEE8A92-3C0B-4654-95A6-567D6BEF7204}" type="presParOf" srcId="{E269A0D8-765B-4B99-89D4-F09D8D90A81D}" destId="{5DA18B0C-6DE3-4C9C-AAFB-BECCE7B6BD9F}" srcOrd="2" destOrd="0" presId="urn:microsoft.com/office/officeart/2005/8/layout/default"/>
    <dgm:cxn modelId="{58CD4BDC-1EB4-4092-8178-31ED586C6264}" type="presParOf" srcId="{E269A0D8-765B-4B99-89D4-F09D8D90A81D}" destId="{34B467ED-D62F-40C1-B629-3309F3A879C2}" srcOrd="3" destOrd="0" presId="urn:microsoft.com/office/officeart/2005/8/layout/default"/>
    <dgm:cxn modelId="{15B2A32F-B25C-43E5-8E99-385BA310F855}" type="presParOf" srcId="{E269A0D8-765B-4B99-89D4-F09D8D90A81D}" destId="{CEB7502D-A522-4838-9E21-90634435A760}" srcOrd="4" destOrd="0" presId="urn:microsoft.com/office/officeart/2005/8/layout/default"/>
    <dgm:cxn modelId="{CD8BC6F3-841D-4774-B5BE-99CD6BDA7C72}" type="presParOf" srcId="{E269A0D8-765B-4B99-89D4-F09D8D90A81D}" destId="{C3780C28-A20A-4678-BCD0-1D99F9734310}" srcOrd="5" destOrd="0" presId="urn:microsoft.com/office/officeart/2005/8/layout/default"/>
    <dgm:cxn modelId="{71EAABFC-B538-4F4E-9D0D-04BC297DBE53}" type="presParOf" srcId="{E269A0D8-765B-4B99-89D4-F09D8D90A81D}" destId="{906A1709-B712-4EBD-B4BE-625878294673}" srcOrd="6" destOrd="0" presId="urn:microsoft.com/office/officeart/2005/8/layout/default"/>
    <dgm:cxn modelId="{618143FC-F635-4EED-8C8E-5CD1F19C9FAB}" type="presParOf" srcId="{E269A0D8-765B-4B99-89D4-F09D8D90A81D}" destId="{FC0252DD-9335-4D4B-B265-5DD5D07A4874}" srcOrd="7" destOrd="0" presId="urn:microsoft.com/office/officeart/2005/8/layout/default"/>
    <dgm:cxn modelId="{6C411BFC-E540-45D6-BB8F-51171412B128}" type="presParOf" srcId="{E269A0D8-765B-4B99-89D4-F09D8D90A81D}" destId="{D2334A60-C54D-40B6-A0BA-C6A9D726D09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A4FC8E-F97B-43E1-93AE-C2BB21F7EFC8}"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65FA9848-EDE0-4859-96B3-99D357568975}">
      <dgm:prSet/>
      <dgm:spPr/>
      <dgm:t>
        <a:bodyPr/>
        <a:lstStyle/>
        <a:p>
          <a:r>
            <a:rPr lang="en-GB"/>
            <a:t>The data generated by each assessment is logged in a secure list within ABUHB's Microsoft 365 environment</a:t>
          </a:r>
          <a:endParaRPr lang="en-US"/>
        </a:p>
      </dgm:t>
    </dgm:pt>
    <dgm:pt modelId="{051F438A-2228-4D63-999E-BE4BD9A38B4A}" type="parTrans" cxnId="{CAB3F935-6CC7-432E-A52C-E4F2E4377741}">
      <dgm:prSet/>
      <dgm:spPr/>
      <dgm:t>
        <a:bodyPr/>
        <a:lstStyle/>
        <a:p>
          <a:endParaRPr lang="en-US"/>
        </a:p>
      </dgm:t>
    </dgm:pt>
    <dgm:pt modelId="{203A9BBB-8984-4A91-A554-872099A9CFB1}" type="sibTrans" cxnId="{CAB3F935-6CC7-432E-A52C-E4F2E4377741}">
      <dgm:prSet/>
      <dgm:spPr/>
      <dgm:t>
        <a:bodyPr/>
        <a:lstStyle/>
        <a:p>
          <a:endParaRPr lang="en-US"/>
        </a:p>
      </dgm:t>
    </dgm:pt>
    <dgm:pt modelId="{B82B423F-CF30-4515-B8F3-1CF66B8559F0}">
      <dgm:prSet/>
      <dgm:spPr/>
      <dgm:t>
        <a:bodyPr/>
        <a:lstStyle/>
        <a:p>
          <a:r>
            <a:rPr lang="en-GB"/>
            <a:t>Data can then be used to review:</a:t>
          </a:r>
          <a:endParaRPr lang="en-US"/>
        </a:p>
      </dgm:t>
    </dgm:pt>
    <dgm:pt modelId="{672B1E3E-F1C3-45E5-8994-45EE9E4F4816}" type="parTrans" cxnId="{F7C5B95F-6154-4C44-B221-034B24DAADF4}">
      <dgm:prSet/>
      <dgm:spPr/>
      <dgm:t>
        <a:bodyPr/>
        <a:lstStyle/>
        <a:p>
          <a:endParaRPr lang="en-US"/>
        </a:p>
      </dgm:t>
    </dgm:pt>
    <dgm:pt modelId="{9852BA2E-1B32-40A5-9F9B-DFB101652257}" type="sibTrans" cxnId="{F7C5B95F-6154-4C44-B221-034B24DAADF4}">
      <dgm:prSet/>
      <dgm:spPr/>
      <dgm:t>
        <a:bodyPr/>
        <a:lstStyle/>
        <a:p>
          <a:endParaRPr lang="en-US"/>
        </a:p>
      </dgm:t>
    </dgm:pt>
    <dgm:pt modelId="{2EF04E2B-03EA-481F-B141-30FF079640FB}">
      <dgm:prSet/>
      <dgm:spPr/>
      <dgm:t>
        <a:bodyPr/>
        <a:lstStyle/>
        <a:p>
          <a:r>
            <a:rPr lang="en-GB">
              <a:latin typeface="Calibri Light" panose="020F0302020204030204"/>
            </a:rPr>
            <a:t>Assessment numbers </a:t>
          </a:r>
          <a:endParaRPr lang="en-GB"/>
        </a:p>
      </dgm:t>
    </dgm:pt>
    <dgm:pt modelId="{18F69A62-4B5E-48FC-A2CF-31B2A4DD03E5}" type="parTrans" cxnId="{97A882C5-F0F5-4FE4-880E-3E14DA978911}">
      <dgm:prSet/>
      <dgm:spPr/>
      <dgm:t>
        <a:bodyPr/>
        <a:lstStyle/>
        <a:p>
          <a:endParaRPr lang="en-US"/>
        </a:p>
      </dgm:t>
    </dgm:pt>
    <dgm:pt modelId="{4606ECBE-F59F-4460-97F5-C123C2147F1D}" type="sibTrans" cxnId="{97A882C5-F0F5-4FE4-880E-3E14DA978911}">
      <dgm:prSet/>
      <dgm:spPr/>
      <dgm:t>
        <a:bodyPr/>
        <a:lstStyle/>
        <a:p>
          <a:endParaRPr lang="en-US"/>
        </a:p>
      </dgm:t>
    </dgm:pt>
    <dgm:pt modelId="{FF155B0E-FDB8-4D78-946B-79AD18209DEA}">
      <dgm:prSet phldr="0"/>
      <dgm:spPr/>
      <dgm:t>
        <a:bodyPr/>
        <a:lstStyle/>
        <a:p>
          <a:r>
            <a:rPr lang="en-GB">
              <a:latin typeface="Calibri Light" panose="020F0302020204030204"/>
            </a:rPr>
            <a:t>Sector engagement</a:t>
          </a:r>
          <a:endParaRPr lang="en-GB"/>
        </a:p>
      </dgm:t>
    </dgm:pt>
    <dgm:pt modelId="{B9415F71-EF8E-42BA-8734-6DDA568ECBE2}" type="parTrans" cxnId="{9133DB51-2B89-4403-A01E-323DE0F6A634}">
      <dgm:prSet/>
      <dgm:spPr/>
      <dgm:t>
        <a:bodyPr/>
        <a:lstStyle/>
        <a:p>
          <a:endParaRPr lang="en-US"/>
        </a:p>
      </dgm:t>
    </dgm:pt>
    <dgm:pt modelId="{733786BC-C394-43F5-B83F-144131AD98E2}" type="sibTrans" cxnId="{9133DB51-2B89-4403-A01E-323DE0F6A634}">
      <dgm:prSet/>
      <dgm:spPr/>
      <dgm:t>
        <a:bodyPr/>
        <a:lstStyle/>
        <a:p>
          <a:endParaRPr lang="en-US"/>
        </a:p>
      </dgm:t>
    </dgm:pt>
    <dgm:pt modelId="{FDFCF88C-CD1B-4201-BBD3-6E7CC3FCE297}">
      <dgm:prSet/>
      <dgm:spPr/>
      <dgm:t>
        <a:bodyPr/>
        <a:lstStyle/>
        <a:p>
          <a:r>
            <a:rPr lang="en-GB">
              <a:latin typeface="Calibri Light" panose="020F0302020204030204"/>
            </a:rPr>
            <a:t>Inhaler prescribing trends </a:t>
          </a:r>
          <a:endParaRPr lang="en-US"/>
        </a:p>
      </dgm:t>
    </dgm:pt>
    <dgm:pt modelId="{B3748EA7-D11C-4D1F-AEDA-00534EA77C3F}" type="parTrans" cxnId="{3C13CC8D-EEAC-435B-B6D2-050A23CB53B6}">
      <dgm:prSet/>
      <dgm:spPr/>
      <dgm:t>
        <a:bodyPr/>
        <a:lstStyle/>
        <a:p>
          <a:endParaRPr lang="en-US"/>
        </a:p>
      </dgm:t>
    </dgm:pt>
    <dgm:pt modelId="{0DA6172F-8A03-4BB4-81D1-7FFB19E01C55}" type="sibTrans" cxnId="{3C13CC8D-EEAC-435B-B6D2-050A23CB53B6}">
      <dgm:prSet/>
      <dgm:spPr/>
      <dgm:t>
        <a:bodyPr/>
        <a:lstStyle/>
        <a:p>
          <a:endParaRPr lang="en-US"/>
        </a:p>
      </dgm:t>
    </dgm:pt>
    <dgm:pt modelId="{E5BDC2BC-8501-4B9D-A759-17C3CC42B78F}">
      <dgm:prSet/>
      <dgm:spPr/>
      <dgm:t>
        <a:bodyPr/>
        <a:lstStyle/>
        <a:p>
          <a:r>
            <a:rPr lang="en-GB">
              <a:latin typeface="Calibri Light" panose="020F0302020204030204"/>
            </a:rPr>
            <a:t>Carbon savings</a:t>
          </a:r>
          <a:endParaRPr lang="en-US"/>
        </a:p>
      </dgm:t>
    </dgm:pt>
    <dgm:pt modelId="{9A22B6F7-C1E0-41B7-A64E-2428D318A91F}" type="parTrans" cxnId="{CF4C0CA1-E777-4830-8170-6A752340BD57}">
      <dgm:prSet/>
      <dgm:spPr/>
      <dgm:t>
        <a:bodyPr/>
        <a:lstStyle/>
        <a:p>
          <a:endParaRPr lang="en-US"/>
        </a:p>
      </dgm:t>
    </dgm:pt>
    <dgm:pt modelId="{9A07EA8B-9246-4C4B-885E-91F406242580}" type="sibTrans" cxnId="{CF4C0CA1-E777-4830-8170-6A752340BD57}">
      <dgm:prSet/>
      <dgm:spPr/>
      <dgm:t>
        <a:bodyPr/>
        <a:lstStyle/>
        <a:p>
          <a:endParaRPr lang="en-US"/>
        </a:p>
      </dgm:t>
    </dgm:pt>
    <dgm:pt modelId="{20E06393-9209-4235-AF0A-F7B030C61FAA}">
      <dgm:prSet/>
      <dgm:spPr/>
      <dgm:t>
        <a:bodyPr/>
        <a:lstStyle/>
        <a:p>
          <a:r>
            <a:rPr lang="en-GB">
              <a:latin typeface="Calibri Light" panose="020F0302020204030204"/>
            </a:rPr>
            <a:t>Cost savings</a:t>
          </a:r>
          <a:endParaRPr lang="en-US"/>
        </a:p>
      </dgm:t>
    </dgm:pt>
    <dgm:pt modelId="{9A8E9CE7-C25D-4455-9FCB-B3F44BDCD1B6}" type="parTrans" cxnId="{6FB7096F-DB8D-4B8B-BD68-FE5622E8EDD7}">
      <dgm:prSet/>
      <dgm:spPr/>
      <dgm:t>
        <a:bodyPr/>
        <a:lstStyle/>
        <a:p>
          <a:endParaRPr lang="en-US"/>
        </a:p>
      </dgm:t>
    </dgm:pt>
    <dgm:pt modelId="{D5BA3FA0-59DD-4673-9D77-999F71AACE18}" type="sibTrans" cxnId="{6FB7096F-DB8D-4B8B-BD68-FE5622E8EDD7}">
      <dgm:prSet/>
      <dgm:spPr/>
      <dgm:t>
        <a:bodyPr/>
        <a:lstStyle/>
        <a:p>
          <a:endParaRPr lang="en-US"/>
        </a:p>
      </dgm:t>
    </dgm:pt>
    <dgm:pt modelId="{231B9B54-540E-48FD-BD85-881139FC1321}" type="pres">
      <dgm:prSet presAssocID="{70A4FC8E-F97B-43E1-93AE-C2BB21F7EFC8}" presName="Name0" presStyleCnt="0">
        <dgm:presLayoutVars>
          <dgm:dir/>
          <dgm:animLvl val="lvl"/>
          <dgm:resizeHandles val="exact"/>
        </dgm:presLayoutVars>
      </dgm:prSet>
      <dgm:spPr/>
    </dgm:pt>
    <dgm:pt modelId="{1625BA3E-72B9-4C80-9802-9E178D49F4BC}" type="pres">
      <dgm:prSet presAssocID="{B82B423F-CF30-4515-B8F3-1CF66B8559F0}" presName="boxAndChildren" presStyleCnt="0"/>
      <dgm:spPr/>
    </dgm:pt>
    <dgm:pt modelId="{9BD0B644-2C01-4DDD-9947-7B3B17AD5C65}" type="pres">
      <dgm:prSet presAssocID="{B82B423F-CF30-4515-B8F3-1CF66B8559F0}" presName="parentTextBox" presStyleLbl="node1" presStyleIdx="0" presStyleCnt="2"/>
      <dgm:spPr/>
    </dgm:pt>
    <dgm:pt modelId="{21D2DC87-0C87-4454-A37E-9EAB5707839C}" type="pres">
      <dgm:prSet presAssocID="{B82B423F-CF30-4515-B8F3-1CF66B8559F0}" presName="entireBox" presStyleLbl="node1" presStyleIdx="0" presStyleCnt="2"/>
      <dgm:spPr/>
    </dgm:pt>
    <dgm:pt modelId="{1B7B7E40-C923-4306-93BE-99C86EB01B91}" type="pres">
      <dgm:prSet presAssocID="{B82B423F-CF30-4515-B8F3-1CF66B8559F0}" presName="descendantBox" presStyleCnt="0"/>
      <dgm:spPr/>
    </dgm:pt>
    <dgm:pt modelId="{B59C82A0-1525-4A65-96F0-03836A4E82AC}" type="pres">
      <dgm:prSet presAssocID="{2EF04E2B-03EA-481F-B141-30FF079640FB}" presName="childTextBox" presStyleLbl="fgAccFollowNode1" presStyleIdx="0" presStyleCnt="5">
        <dgm:presLayoutVars>
          <dgm:bulletEnabled val="1"/>
        </dgm:presLayoutVars>
      </dgm:prSet>
      <dgm:spPr/>
    </dgm:pt>
    <dgm:pt modelId="{4D4C8313-23E4-4A81-AA63-516BA7B92E1A}" type="pres">
      <dgm:prSet presAssocID="{FF155B0E-FDB8-4D78-946B-79AD18209DEA}" presName="childTextBox" presStyleLbl="fgAccFollowNode1" presStyleIdx="1" presStyleCnt="5">
        <dgm:presLayoutVars>
          <dgm:bulletEnabled val="1"/>
        </dgm:presLayoutVars>
      </dgm:prSet>
      <dgm:spPr/>
    </dgm:pt>
    <dgm:pt modelId="{FDC37F11-DC7E-487D-9CB3-1BEC52DF7712}" type="pres">
      <dgm:prSet presAssocID="{FDFCF88C-CD1B-4201-BBD3-6E7CC3FCE297}" presName="childTextBox" presStyleLbl="fgAccFollowNode1" presStyleIdx="2" presStyleCnt="5">
        <dgm:presLayoutVars>
          <dgm:bulletEnabled val="1"/>
        </dgm:presLayoutVars>
      </dgm:prSet>
      <dgm:spPr/>
    </dgm:pt>
    <dgm:pt modelId="{AA58A8E7-DB96-4A27-9821-CC4F28105827}" type="pres">
      <dgm:prSet presAssocID="{E5BDC2BC-8501-4B9D-A759-17C3CC42B78F}" presName="childTextBox" presStyleLbl="fgAccFollowNode1" presStyleIdx="3" presStyleCnt="5">
        <dgm:presLayoutVars>
          <dgm:bulletEnabled val="1"/>
        </dgm:presLayoutVars>
      </dgm:prSet>
      <dgm:spPr/>
    </dgm:pt>
    <dgm:pt modelId="{B593236A-A23D-4AA1-883B-A9C4E643EEE0}" type="pres">
      <dgm:prSet presAssocID="{20E06393-9209-4235-AF0A-F7B030C61FAA}" presName="childTextBox" presStyleLbl="fgAccFollowNode1" presStyleIdx="4" presStyleCnt="5">
        <dgm:presLayoutVars>
          <dgm:bulletEnabled val="1"/>
        </dgm:presLayoutVars>
      </dgm:prSet>
      <dgm:spPr/>
    </dgm:pt>
    <dgm:pt modelId="{825EEE51-E3D4-498E-8978-0B3B72B3C5E0}" type="pres">
      <dgm:prSet presAssocID="{203A9BBB-8984-4A91-A554-872099A9CFB1}" presName="sp" presStyleCnt="0"/>
      <dgm:spPr/>
    </dgm:pt>
    <dgm:pt modelId="{3FE991AD-6F9A-4F43-A1FE-D1617E07B49E}" type="pres">
      <dgm:prSet presAssocID="{65FA9848-EDE0-4859-96B3-99D357568975}" presName="arrowAndChildren" presStyleCnt="0"/>
      <dgm:spPr/>
    </dgm:pt>
    <dgm:pt modelId="{51780903-8548-4D8A-A438-35F5F5CA993F}" type="pres">
      <dgm:prSet presAssocID="{65FA9848-EDE0-4859-96B3-99D357568975}" presName="parentTextArrow" presStyleLbl="node1" presStyleIdx="1" presStyleCnt="2"/>
      <dgm:spPr/>
    </dgm:pt>
  </dgm:ptLst>
  <dgm:cxnLst>
    <dgm:cxn modelId="{5E656D19-FB9E-4A28-9595-8A50D6C74DDE}" type="presOf" srcId="{70A4FC8E-F97B-43E1-93AE-C2BB21F7EFC8}" destId="{231B9B54-540E-48FD-BD85-881139FC1321}" srcOrd="0" destOrd="0" presId="urn:microsoft.com/office/officeart/2005/8/layout/process4"/>
    <dgm:cxn modelId="{CAB3F935-6CC7-432E-A52C-E4F2E4377741}" srcId="{70A4FC8E-F97B-43E1-93AE-C2BB21F7EFC8}" destId="{65FA9848-EDE0-4859-96B3-99D357568975}" srcOrd="0" destOrd="0" parTransId="{051F438A-2228-4D63-999E-BE4BD9A38B4A}" sibTransId="{203A9BBB-8984-4A91-A554-872099A9CFB1}"/>
    <dgm:cxn modelId="{F7C5B95F-6154-4C44-B221-034B24DAADF4}" srcId="{70A4FC8E-F97B-43E1-93AE-C2BB21F7EFC8}" destId="{B82B423F-CF30-4515-B8F3-1CF66B8559F0}" srcOrd="1" destOrd="0" parTransId="{672B1E3E-F1C3-45E5-8994-45EE9E4F4816}" sibTransId="{9852BA2E-1B32-40A5-9F9B-DFB101652257}"/>
    <dgm:cxn modelId="{B14F5A69-71C1-47B3-B852-0A48449F351F}" type="presOf" srcId="{2EF04E2B-03EA-481F-B141-30FF079640FB}" destId="{B59C82A0-1525-4A65-96F0-03836A4E82AC}" srcOrd="0" destOrd="0" presId="urn:microsoft.com/office/officeart/2005/8/layout/process4"/>
    <dgm:cxn modelId="{22F4984A-7A32-4B5D-9BB8-43276A581F56}" type="presOf" srcId="{FDFCF88C-CD1B-4201-BBD3-6E7CC3FCE297}" destId="{FDC37F11-DC7E-487D-9CB3-1BEC52DF7712}" srcOrd="0" destOrd="0" presId="urn:microsoft.com/office/officeart/2005/8/layout/process4"/>
    <dgm:cxn modelId="{6FB7096F-DB8D-4B8B-BD68-FE5622E8EDD7}" srcId="{B82B423F-CF30-4515-B8F3-1CF66B8559F0}" destId="{20E06393-9209-4235-AF0A-F7B030C61FAA}" srcOrd="4" destOrd="0" parTransId="{9A8E9CE7-C25D-4455-9FCB-B3F44BDCD1B6}" sibTransId="{D5BA3FA0-59DD-4673-9D77-999F71AACE18}"/>
    <dgm:cxn modelId="{F6422751-95E1-4B4B-9B40-05CF85C9965B}" type="presOf" srcId="{B82B423F-CF30-4515-B8F3-1CF66B8559F0}" destId="{9BD0B644-2C01-4DDD-9947-7B3B17AD5C65}" srcOrd="0" destOrd="0" presId="urn:microsoft.com/office/officeart/2005/8/layout/process4"/>
    <dgm:cxn modelId="{9133DB51-2B89-4403-A01E-323DE0F6A634}" srcId="{B82B423F-CF30-4515-B8F3-1CF66B8559F0}" destId="{FF155B0E-FDB8-4D78-946B-79AD18209DEA}" srcOrd="1" destOrd="0" parTransId="{B9415F71-EF8E-42BA-8734-6DDA568ECBE2}" sibTransId="{733786BC-C394-43F5-B83F-144131AD98E2}"/>
    <dgm:cxn modelId="{3C13CC8D-EEAC-435B-B6D2-050A23CB53B6}" srcId="{B82B423F-CF30-4515-B8F3-1CF66B8559F0}" destId="{FDFCF88C-CD1B-4201-BBD3-6E7CC3FCE297}" srcOrd="2" destOrd="0" parTransId="{B3748EA7-D11C-4D1F-AEDA-00534EA77C3F}" sibTransId="{0DA6172F-8A03-4BB4-81D1-7FFB19E01C55}"/>
    <dgm:cxn modelId="{31D53A9B-6DD0-4A2B-B33A-94A7F712D072}" type="presOf" srcId="{65FA9848-EDE0-4859-96B3-99D357568975}" destId="{51780903-8548-4D8A-A438-35F5F5CA993F}" srcOrd="0" destOrd="0" presId="urn:microsoft.com/office/officeart/2005/8/layout/process4"/>
    <dgm:cxn modelId="{CF4C0CA1-E777-4830-8170-6A752340BD57}" srcId="{B82B423F-CF30-4515-B8F3-1CF66B8559F0}" destId="{E5BDC2BC-8501-4B9D-A759-17C3CC42B78F}" srcOrd="3" destOrd="0" parTransId="{9A22B6F7-C1E0-41B7-A64E-2428D318A91F}" sibTransId="{9A07EA8B-9246-4C4B-885E-91F406242580}"/>
    <dgm:cxn modelId="{7BD961B0-E05E-444D-B92F-70B085074322}" type="presOf" srcId="{FF155B0E-FDB8-4D78-946B-79AD18209DEA}" destId="{4D4C8313-23E4-4A81-AA63-516BA7B92E1A}" srcOrd="0" destOrd="0" presId="urn:microsoft.com/office/officeart/2005/8/layout/process4"/>
    <dgm:cxn modelId="{97A882C5-F0F5-4FE4-880E-3E14DA978911}" srcId="{B82B423F-CF30-4515-B8F3-1CF66B8559F0}" destId="{2EF04E2B-03EA-481F-B141-30FF079640FB}" srcOrd="0" destOrd="0" parTransId="{18F69A62-4B5E-48FC-A2CF-31B2A4DD03E5}" sibTransId="{4606ECBE-F59F-4460-97F5-C123C2147F1D}"/>
    <dgm:cxn modelId="{1B5084E2-33CB-413D-B099-0F750FAE49EA}" type="presOf" srcId="{B82B423F-CF30-4515-B8F3-1CF66B8559F0}" destId="{21D2DC87-0C87-4454-A37E-9EAB5707839C}" srcOrd="1" destOrd="0" presId="urn:microsoft.com/office/officeart/2005/8/layout/process4"/>
    <dgm:cxn modelId="{0B32B4E9-B603-4BB8-B526-B62E935A1CA9}" type="presOf" srcId="{E5BDC2BC-8501-4B9D-A759-17C3CC42B78F}" destId="{AA58A8E7-DB96-4A27-9821-CC4F28105827}" srcOrd="0" destOrd="0" presId="urn:microsoft.com/office/officeart/2005/8/layout/process4"/>
    <dgm:cxn modelId="{5FD202FC-0620-438D-87B0-A7D01957DD22}" type="presOf" srcId="{20E06393-9209-4235-AF0A-F7B030C61FAA}" destId="{B593236A-A23D-4AA1-883B-A9C4E643EEE0}" srcOrd="0" destOrd="0" presId="urn:microsoft.com/office/officeart/2005/8/layout/process4"/>
    <dgm:cxn modelId="{A08D123E-5E3A-4985-93B7-CE21A1D308FA}" type="presParOf" srcId="{231B9B54-540E-48FD-BD85-881139FC1321}" destId="{1625BA3E-72B9-4C80-9802-9E178D49F4BC}" srcOrd="0" destOrd="0" presId="urn:microsoft.com/office/officeart/2005/8/layout/process4"/>
    <dgm:cxn modelId="{F6517B1A-DE20-40BE-9C58-9A69BCC09CEE}" type="presParOf" srcId="{1625BA3E-72B9-4C80-9802-9E178D49F4BC}" destId="{9BD0B644-2C01-4DDD-9947-7B3B17AD5C65}" srcOrd="0" destOrd="0" presId="urn:microsoft.com/office/officeart/2005/8/layout/process4"/>
    <dgm:cxn modelId="{6039233B-A443-4D19-980D-C6407A2D8685}" type="presParOf" srcId="{1625BA3E-72B9-4C80-9802-9E178D49F4BC}" destId="{21D2DC87-0C87-4454-A37E-9EAB5707839C}" srcOrd="1" destOrd="0" presId="urn:microsoft.com/office/officeart/2005/8/layout/process4"/>
    <dgm:cxn modelId="{111FC943-F2E6-432E-AF3D-C09507602326}" type="presParOf" srcId="{1625BA3E-72B9-4C80-9802-9E178D49F4BC}" destId="{1B7B7E40-C923-4306-93BE-99C86EB01B91}" srcOrd="2" destOrd="0" presId="urn:microsoft.com/office/officeart/2005/8/layout/process4"/>
    <dgm:cxn modelId="{54A539CE-70E0-457B-88CC-CD420D588389}" type="presParOf" srcId="{1B7B7E40-C923-4306-93BE-99C86EB01B91}" destId="{B59C82A0-1525-4A65-96F0-03836A4E82AC}" srcOrd="0" destOrd="0" presId="urn:microsoft.com/office/officeart/2005/8/layout/process4"/>
    <dgm:cxn modelId="{32AEF241-9749-46C2-BD99-FE6F7FB661CF}" type="presParOf" srcId="{1B7B7E40-C923-4306-93BE-99C86EB01B91}" destId="{4D4C8313-23E4-4A81-AA63-516BA7B92E1A}" srcOrd="1" destOrd="0" presId="urn:microsoft.com/office/officeart/2005/8/layout/process4"/>
    <dgm:cxn modelId="{C4CED461-1749-4E43-839B-4DEC2EBFC92F}" type="presParOf" srcId="{1B7B7E40-C923-4306-93BE-99C86EB01B91}" destId="{FDC37F11-DC7E-487D-9CB3-1BEC52DF7712}" srcOrd="2" destOrd="0" presId="urn:microsoft.com/office/officeart/2005/8/layout/process4"/>
    <dgm:cxn modelId="{2129DAB1-8B5E-4D6A-9451-C48BF673A158}" type="presParOf" srcId="{1B7B7E40-C923-4306-93BE-99C86EB01B91}" destId="{AA58A8E7-DB96-4A27-9821-CC4F28105827}" srcOrd="3" destOrd="0" presId="urn:microsoft.com/office/officeart/2005/8/layout/process4"/>
    <dgm:cxn modelId="{9D193148-45E8-4643-AD66-5C29E92D078D}" type="presParOf" srcId="{1B7B7E40-C923-4306-93BE-99C86EB01B91}" destId="{B593236A-A23D-4AA1-883B-A9C4E643EEE0}" srcOrd="4" destOrd="0" presId="urn:microsoft.com/office/officeart/2005/8/layout/process4"/>
    <dgm:cxn modelId="{CC97BE8A-208E-492D-94B8-245A9357879B}" type="presParOf" srcId="{231B9B54-540E-48FD-BD85-881139FC1321}" destId="{825EEE51-E3D4-498E-8978-0B3B72B3C5E0}" srcOrd="1" destOrd="0" presId="urn:microsoft.com/office/officeart/2005/8/layout/process4"/>
    <dgm:cxn modelId="{582A1FA7-9415-4924-96C4-9E0C199695F7}" type="presParOf" srcId="{231B9B54-540E-48FD-BD85-881139FC1321}" destId="{3FE991AD-6F9A-4F43-A1FE-D1617E07B49E}" srcOrd="2" destOrd="0" presId="urn:microsoft.com/office/officeart/2005/8/layout/process4"/>
    <dgm:cxn modelId="{D2016EED-8A5A-4D17-B697-3D6818EC6129}" type="presParOf" srcId="{3FE991AD-6F9A-4F43-A1FE-D1617E07B49E}" destId="{51780903-8548-4D8A-A438-35F5F5CA993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59318-3E95-4BBA-B42D-7B1E3AA08F74}">
      <dsp:nvSpPr>
        <dsp:cNvPr id="0" name=""/>
        <dsp:cNvSpPr/>
      </dsp:nvSpPr>
      <dsp:spPr>
        <a:xfrm>
          <a:off x="2964" y="254305"/>
          <a:ext cx="2351960" cy="141117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Combine multiple inhalers into fewer devices</a:t>
          </a:r>
        </a:p>
      </dsp:txBody>
      <dsp:txXfrm>
        <a:off x="2964" y="254305"/>
        <a:ext cx="2351960" cy="1411176"/>
      </dsp:txXfrm>
    </dsp:sp>
    <dsp:sp modelId="{F8F858FC-0D10-473D-B95A-A4126F2D29C6}">
      <dsp:nvSpPr>
        <dsp:cNvPr id="0" name=""/>
        <dsp:cNvSpPr/>
      </dsp:nvSpPr>
      <dsp:spPr>
        <a:xfrm>
          <a:off x="2590121" y="254305"/>
          <a:ext cx="2351960" cy="1411176"/>
        </a:xfrm>
        <a:prstGeom prst="rect">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Select the device best suited to the patient's inhalation technique</a:t>
          </a:r>
        </a:p>
      </dsp:txBody>
      <dsp:txXfrm>
        <a:off x="2590121" y="254305"/>
        <a:ext cx="2351960" cy="1411176"/>
      </dsp:txXfrm>
    </dsp:sp>
    <dsp:sp modelId="{5F9DBD12-ED67-4CDB-BA51-BD162470A1E5}">
      <dsp:nvSpPr>
        <dsp:cNvPr id="0" name=""/>
        <dsp:cNvSpPr/>
      </dsp:nvSpPr>
      <dsp:spPr>
        <a:xfrm>
          <a:off x="5177278" y="254305"/>
          <a:ext cx="2351960" cy="1411176"/>
        </a:xfrm>
        <a:prstGeom prst="rect">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lang="en-GB" sz="1700" kern="1200" dirty="0"/>
            <a:t>Promote Dry Power inhalers as the first line for all patients able to use one</a:t>
          </a:r>
        </a:p>
      </dsp:txBody>
      <dsp:txXfrm>
        <a:off x="5177278" y="254305"/>
        <a:ext cx="2351960" cy="1411176"/>
      </dsp:txXfrm>
    </dsp:sp>
    <dsp:sp modelId="{139FC772-7EB1-4546-8AE1-E03CA72549CE}">
      <dsp:nvSpPr>
        <dsp:cNvPr id="0" name=""/>
        <dsp:cNvSpPr/>
      </dsp:nvSpPr>
      <dsp:spPr>
        <a:xfrm>
          <a:off x="7764434" y="254305"/>
          <a:ext cx="2351960" cy="1411176"/>
        </a:xfrm>
        <a:prstGeom prst="rect">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Priorities the lowest GWP inhaler is all situations</a:t>
          </a:r>
          <a:endParaRPr lang="en-GB" sz="1700" kern="1200" dirty="0"/>
        </a:p>
      </dsp:txBody>
      <dsp:txXfrm>
        <a:off x="7764434" y="254305"/>
        <a:ext cx="2351960" cy="1411176"/>
      </dsp:txXfrm>
    </dsp:sp>
    <dsp:sp modelId="{9982502D-0979-48DC-9416-25693D93DD6E}">
      <dsp:nvSpPr>
        <dsp:cNvPr id="0" name=""/>
        <dsp:cNvSpPr/>
      </dsp:nvSpPr>
      <dsp:spPr>
        <a:xfrm>
          <a:off x="2964" y="1900678"/>
          <a:ext cx="2351960" cy="1411176"/>
        </a:xfrm>
        <a:prstGeom prst="rect">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lang="en-GB" sz="1700" kern="1200" dirty="0"/>
            <a:t>Match SABA inhalers to regular inhalers by device type and resistance (when a SABA is indicated)</a:t>
          </a:r>
        </a:p>
      </dsp:txBody>
      <dsp:txXfrm>
        <a:off x="2964" y="1900678"/>
        <a:ext cx="2351960" cy="1411176"/>
      </dsp:txXfrm>
    </dsp:sp>
    <dsp:sp modelId="{A9EB16A4-B82F-42B0-B54A-04FAE4FF8420}">
      <dsp:nvSpPr>
        <dsp:cNvPr id="0" name=""/>
        <dsp:cNvSpPr/>
      </dsp:nvSpPr>
      <dsp:spPr>
        <a:xfrm>
          <a:off x="2590121" y="1900678"/>
          <a:ext cx="2351960" cy="1411176"/>
        </a:xfrm>
        <a:prstGeom prst="rect">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lang="en-US" sz="1700" kern="1200" dirty="0"/>
            <a:t>Push for the use of the correct spacer with all MDi inhalers</a:t>
          </a:r>
        </a:p>
      </dsp:txBody>
      <dsp:txXfrm>
        <a:off x="2590121" y="1900678"/>
        <a:ext cx="2351960" cy="1411176"/>
      </dsp:txXfrm>
    </dsp:sp>
    <dsp:sp modelId="{82328705-6C81-4C2D-B1DB-4A1EA4947335}">
      <dsp:nvSpPr>
        <dsp:cNvPr id="0" name=""/>
        <dsp:cNvSpPr/>
      </dsp:nvSpPr>
      <dsp:spPr>
        <a:xfrm>
          <a:off x="5177278" y="1900678"/>
          <a:ext cx="2351960" cy="1411176"/>
        </a:xfrm>
        <a:prstGeom prst="rect">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lang="en-US" sz="1700" kern="1200" dirty="0"/>
            <a:t>Push for the use of MART in Asthmatics that don't use their preventor inhalers regularly (Reducing SABA overuse)</a:t>
          </a:r>
        </a:p>
      </dsp:txBody>
      <dsp:txXfrm>
        <a:off x="5177278" y="1900678"/>
        <a:ext cx="2351960" cy="1411176"/>
      </dsp:txXfrm>
    </dsp:sp>
    <dsp:sp modelId="{CDF99457-4D5B-467B-B087-4923F5960054}">
      <dsp:nvSpPr>
        <dsp:cNvPr id="0" name=""/>
        <dsp:cNvSpPr/>
      </dsp:nvSpPr>
      <dsp:spPr>
        <a:xfrm>
          <a:off x="7764434" y="1900678"/>
          <a:ext cx="2351960" cy="1411176"/>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lang="en-US" sz="1700" kern="1200" dirty="0"/>
            <a:t>Consider inhaler resistance in COPD patients using Dry Powder inhalers (aiding correct inhaler choice)</a:t>
          </a:r>
        </a:p>
      </dsp:txBody>
      <dsp:txXfrm>
        <a:off x="7764434" y="1900678"/>
        <a:ext cx="2351960" cy="14111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8706C-3F1B-492C-B8F8-7DBD934BA3C5}">
      <dsp:nvSpPr>
        <dsp:cNvPr id="0" name=""/>
        <dsp:cNvSpPr/>
      </dsp:nvSpPr>
      <dsp:spPr>
        <a:xfrm>
          <a:off x="450974" y="1759"/>
          <a:ext cx="2536728" cy="152203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Rationalise inhalers for patients with conditions other than Asthma or COPD </a:t>
          </a:r>
          <a:endParaRPr lang="en-US" sz="1600" kern="1200" dirty="0"/>
        </a:p>
      </dsp:txBody>
      <dsp:txXfrm>
        <a:off x="450974" y="1759"/>
        <a:ext cx="2536728" cy="1522037"/>
      </dsp:txXfrm>
    </dsp:sp>
    <dsp:sp modelId="{5DA18B0C-6DE3-4C9C-AAFB-BECCE7B6BD9F}">
      <dsp:nvSpPr>
        <dsp:cNvPr id="0" name=""/>
        <dsp:cNvSpPr/>
      </dsp:nvSpPr>
      <dsp:spPr>
        <a:xfrm>
          <a:off x="3241375" y="1759"/>
          <a:ext cx="2536728" cy="1522037"/>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Step up uncontrolled Asthmatics</a:t>
          </a:r>
          <a:endParaRPr lang="en-US" sz="1600" kern="1200" dirty="0"/>
        </a:p>
      </dsp:txBody>
      <dsp:txXfrm>
        <a:off x="3241375" y="1759"/>
        <a:ext cx="2536728" cy="1522037"/>
      </dsp:txXfrm>
    </dsp:sp>
    <dsp:sp modelId="{CEB7502D-A522-4838-9E21-90634435A760}">
      <dsp:nvSpPr>
        <dsp:cNvPr id="0" name=""/>
        <dsp:cNvSpPr/>
      </dsp:nvSpPr>
      <dsp:spPr>
        <a:xfrm>
          <a:off x="6031777" y="1759"/>
          <a:ext cx="2536728" cy="1522037"/>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Step down well controlled Asthmatics</a:t>
          </a:r>
          <a:endParaRPr lang="en-US" sz="1600" kern="1200" dirty="0"/>
        </a:p>
      </dsp:txBody>
      <dsp:txXfrm>
        <a:off x="6031777" y="1759"/>
        <a:ext cx="2536728" cy="1522037"/>
      </dsp:txXfrm>
    </dsp:sp>
    <dsp:sp modelId="{906A1709-B712-4EBD-B4BE-625878294673}">
      <dsp:nvSpPr>
        <dsp:cNvPr id="0" name=""/>
        <dsp:cNvSpPr/>
      </dsp:nvSpPr>
      <dsp:spPr>
        <a:xfrm>
          <a:off x="1846174" y="1777469"/>
          <a:ext cx="2536728" cy="1522037"/>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Optimise inhaler combinations that don't correspond to licensed indications or All-Wales guidelines</a:t>
          </a:r>
          <a:endParaRPr lang="en-US" sz="1600" kern="1200" dirty="0"/>
        </a:p>
      </dsp:txBody>
      <dsp:txXfrm>
        <a:off x="1846174" y="1777469"/>
        <a:ext cx="2536728" cy="1522037"/>
      </dsp:txXfrm>
    </dsp:sp>
    <dsp:sp modelId="{D2334A60-C54D-40B6-A0BA-C6A9D726D09A}">
      <dsp:nvSpPr>
        <dsp:cNvPr id="0" name=""/>
        <dsp:cNvSpPr/>
      </dsp:nvSpPr>
      <dsp:spPr>
        <a:xfrm>
          <a:off x="4636576" y="1777469"/>
          <a:ext cx="2536728" cy="1522037"/>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GB" sz="1600" kern="1200" dirty="0">
              <a:latin typeface="Calibri Light" panose="020F0302020204030204"/>
            </a:rPr>
            <a:t>Make</a:t>
          </a:r>
          <a:r>
            <a:rPr lang="en-GB" sz="1600" kern="1200" dirty="0"/>
            <a:t> a clinical decision</a:t>
          </a:r>
          <a:r>
            <a:rPr lang="en-GB" sz="1600" kern="1200" dirty="0">
              <a:latin typeface="Calibri Light" panose="020F0302020204030204"/>
            </a:rPr>
            <a:t> - The final choice of inhaler relies</a:t>
          </a:r>
          <a:r>
            <a:rPr lang="en-GB" sz="1600" kern="1200" dirty="0"/>
            <a:t> on </a:t>
          </a:r>
          <a:r>
            <a:rPr lang="en-GB" sz="1600" kern="1200" dirty="0">
              <a:latin typeface="Calibri Light" panose="020F0302020204030204"/>
            </a:rPr>
            <a:t>the</a:t>
          </a:r>
          <a:r>
            <a:rPr lang="en-GB" sz="1600" kern="1200" dirty="0"/>
            <a:t> knowledge</a:t>
          </a:r>
          <a:r>
            <a:rPr lang="en-GB" sz="1600" kern="1200" dirty="0">
              <a:latin typeface="Calibri Light" panose="020F0302020204030204"/>
            </a:rPr>
            <a:t> of the health care professional undertaking the assessment</a:t>
          </a:r>
          <a:endParaRPr lang="en-GB" sz="1600" kern="1200" dirty="0"/>
        </a:p>
      </dsp:txBody>
      <dsp:txXfrm>
        <a:off x="4636576" y="1777469"/>
        <a:ext cx="2536728" cy="15220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2DC87-0C87-4454-A37E-9EAB5707839C}">
      <dsp:nvSpPr>
        <dsp:cNvPr id="0" name=""/>
        <dsp:cNvSpPr/>
      </dsp:nvSpPr>
      <dsp:spPr>
        <a:xfrm>
          <a:off x="0" y="3057313"/>
          <a:ext cx="5472159" cy="200592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a:t>Data can then be used to review:</a:t>
          </a:r>
          <a:endParaRPr lang="en-US" sz="2800" kern="1200"/>
        </a:p>
      </dsp:txBody>
      <dsp:txXfrm>
        <a:off x="0" y="3057313"/>
        <a:ext cx="5472159" cy="1083201"/>
      </dsp:txXfrm>
    </dsp:sp>
    <dsp:sp modelId="{B59C82A0-1525-4A65-96F0-03836A4E82AC}">
      <dsp:nvSpPr>
        <dsp:cNvPr id="0" name=""/>
        <dsp:cNvSpPr/>
      </dsp:nvSpPr>
      <dsp:spPr>
        <a:xfrm>
          <a:off x="667" y="4100396"/>
          <a:ext cx="1094164" cy="92272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GB" sz="1400" kern="1200">
              <a:latin typeface="Calibri Light" panose="020F0302020204030204"/>
            </a:rPr>
            <a:t>Assessment numbers </a:t>
          </a:r>
          <a:endParaRPr lang="en-GB" sz="1400" kern="1200"/>
        </a:p>
      </dsp:txBody>
      <dsp:txXfrm>
        <a:off x="667" y="4100396"/>
        <a:ext cx="1094164" cy="922727"/>
      </dsp:txXfrm>
    </dsp:sp>
    <dsp:sp modelId="{4D4C8313-23E4-4A81-AA63-516BA7B92E1A}">
      <dsp:nvSpPr>
        <dsp:cNvPr id="0" name=""/>
        <dsp:cNvSpPr/>
      </dsp:nvSpPr>
      <dsp:spPr>
        <a:xfrm>
          <a:off x="1094832" y="4100396"/>
          <a:ext cx="1094164" cy="922727"/>
        </a:xfrm>
        <a:prstGeom prst="rect">
          <a:avLst/>
        </a:prstGeom>
        <a:solidFill>
          <a:schemeClr val="accent5">
            <a:tint val="40000"/>
            <a:alpha val="90000"/>
            <a:hueOff val="-1684941"/>
            <a:satOff val="-5708"/>
            <a:lumOff val="-732"/>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GB" sz="1400" kern="1200">
              <a:latin typeface="Calibri Light" panose="020F0302020204030204"/>
            </a:rPr>
            <a:t>Sector engagement</a:t>
          </a:r>
          <a:endParaRPr lang="en-GB" sz="1400" kern="1200"/>
        </a:p>
      </dsp:txBody>
      <dsp:txXfrm>
        <a:off x="1094832" y="4100396"/>
        <a:ext cx="1094164" cy="922727"/>
      </dsp:txXfrm>
    </dsp:sp>
    <dsp:sp modelId="{FDC37F11-DC7E-487D-9CB3-1BEC52DF7712}">
      <dsp:nvSpPr>
        <dsp:cNvPr id="0" name=""/>
        <dsp:cNvSpPr/>
      </dsp:nvSpPr>
      <dsp:spPr>
        <a:xfrm>
          <a:off x="2188997" y="4100396"/>
          <a:ext cx="1094164" cy="922727"/>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GB" sz="1400" kern="1200">
              <a:latin typeface="Calibri Light" panose="020F0302020204030204"/>
            </a:rPr>
            <a:t>Inhaler prescribing trends </a:t>
          </a:r>
          <a:endParaRPr lang="en-US" sz="1400" kern="1200"/>
        </a:p>
      </dsp:txBody>
      <dsp:txXfrm>
        <a:off x="2188997" y="4100396"/>
        <a:ext cx="1094164" cy="922727"/>
      </dsp:txXfrm>
    </dsp:sp>
    <dsp:sp modelId="{AA58A8E7-DB96-4A27-9821-CC4F28105827}">
      <dsp:nvSpPr>
        <dsp:cNvPr id="0" name=""/>
        <dsp:cNvSpPr/>
      </dsp:nvSpPr>
      <dsp:spPr>
        <a:xfrm>
          <a:off x="3283162" y="4100396"/>
          <a:ext cx="1094164" cy="922727"/>
        </a:xfrm>
        <a:prstGeom prst="rect">
          <a:avLst/>
        </a:prstGeom>
        <a:solidFill>
          <a:schemeClr val="accent5">
            <a:tint val="40000"/>
            <a:alpha val="90000"/>
            <a:hueOff val="-5054821"/>
            <a:satOff val="-17124"/>
            <a:lumOff val="-2196"/>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GB" sz="1400" kern="1200">
              <a:latin typeface="Calibri Light" panose="020F0302020204030204"/>
            </a:rPr>
            <a:t>Carbon savings</a:t>
          </a:r>
          <a:endParaRPr lang="en-US" sz="1400" kern="1200"/>
        </a:p>
      </dsp:txBody>
      <dsp:txXfrm>
        <a:off x="3283162" y="4100396"/>
        <a:ext cx="1094164" cy="922727"/>
      </dsp:txXfrm>
    </dsp:sp>
    <dsp:sp modelId="{B593236A-A23D-4AA1-883B-A9C4E643EEE0}">
      <dsp:nvSpPr>
        <dsp:cNvPr id="0" name=""/>
        <dsp:cNvSpPr/>
      </dsp:nvSpPr>
      <dsp:spPr>
        <a:xfrm>
          <a:off x="4377327" y="4100396"/>
          <a:ext cx="1094164" cy="922727"/>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GB" sz="1400" kern="1200">
              <a:latin typeface="Calibri Light" panose="020F0302020204030204"/>
            </a:rPr>
            <a:t>Cost savings</a:t>
          </a:r>
          <a:endParaRPr lang="en-US" sz="1400" kern="1200"/>
        </a:p>
      </dsp:txBody>
      <dsp:txXfrm>
        <a:off x="4377327" y="4100396"/>
        <a:ext cx="1094164" cy="922727"/>
      </dsp:txXfrm>
    </dsp:sp>
    <dsp:sp modelId="{51780903-8548-4D8A-A438-35F5F5CA993F}">
      <dsp:nvSpPr>
        <dsp:cNvPr id="0" name=""/>
        <dsp:cNvSpPr/>
      </dsp:nvSpPr>
      <dsp:spPr>
        <a:xfrm rot="10800000">
          <a:off x="0" y="2284"/>
          <a:ext cx="5472159" cy="3085118"/>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a:t>The data generated by each assessment is logged in a secure list within ABUHB's Microsoft 365 environment</a:t>
          </a:r>
          <a:endParaRPr lang="en-US" sz="2800" kern="1200"/>
        </a:p>
      </dsp:txBody>
      <dsp:txXfrm rot="10800000">
        <a:off x="0" y="2284"/>
        <a:ext cx="5472159" cy="200461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F3D0BE-1C36-4C47-A5A6-9C4BF412FED0}" type="datetimeFigureOut">
              <a:t>10/11/2023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E768D7-9EC1-465B-9300-0A3A3F5BCCD7}" type="slidenum">
              <a:t>‹#›</a:t>
            </a:fld>
            <a:endParaRPr lang="en-GB"/>
          </a:p>
        </p:txBody>
      </p:sp>
    </p:spTree>
    <p:extLst>
      <p:ext uri="{BB962C8B-B14F-4D97-AF65-F5344CB8AC3E}">
        <p14:creationId xmlns:p14="http://schemas.microsoft.com/office/powerpoint/2010/main" val="188316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Demos to run</a:t>
            </a:r>
          </a:p>
          <a:p>
            <a:r>
              <a:rPr lang="en-US" dirty="0">
                <a:cs typeface="Calibri"/>
              </a:rPr>
              <a:t>1. </a:t>
            </a:r>
            <a:r>
              <a:rPr lang="en-US" dirty="0" err="1">
                <a:cs typeface="Calibri"/>
              </a:rPr>
              <a:t>Clenil</a:t>
            </a:r>
            <a:r>
              <a:rPr lang="en-US" dirty="0">
                <a:cs typeface="Calibri"/>
              </a:rPr>
              <a:t> 100mcg + Ventolin (Over using SABA, under using </a:t>
            </a:r>
            <a:r>
              <a:rPr lang="en-US" dirty="0" err="1">
                <a:cs typeface="Calibri"/>
              </a:rPr>
              <a:t>Clenil</a:t>
            </a:r>
            <a:r>
              <a:rPr lang="en-US">
                <a:cs typeface="Calibri"/>
              </a:rPr>
              <a:t>) - can do </a:t>
            </a:r>
          </a:p>
          <a:p>
            <a:r>
              <a:rPr lang="en-US">
                <a:cs typeface="Calibri"/>
              </a:rPr>
              <a:t>2. Th</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5E768D7-9EC1-465B-9300-0A3A3F5BCCD7}" type="slidenum">
              <a:t>17</a:t>
            </a:fld>
            <a:endParaRPr lang="en-GB"/>
          </a:p>
        </p:txBody>
      </p:sp>
    </p:spTree>
    <p:extLst>
      <p:ext uri="{BB962C8B-B14F-4D97-AF65-F5344CB8AC3E}">
        <p14:creationId xmlns:p14="http://schemas.microsoft.com/office/powerpoint/2010/main" val="716684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CBF1-3BD1-4C7C-AE00-5913AF8BD0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720633A-035E-48FB-A739-DCE8A71EA1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323A43B-6454-43B3-AEE4-64B05134CFDE}"/>
              </a:ext>
            </a:extLst>
          </p:cNvPr>
          <p:cNvSpPr>
            <a:spLocks noGrp="1"/>
          </p:cNvSpPr>
          <p:nvPr>
            <p:ph type="dt" sz="half" idx="10"/>
          </p:nvPr>
        </p:nvSpPr>
        <p:spPr/>
        <p:txBody>
          <a:bodyPr/>
          <a:lstStyle/>
          <a:p>
            <a:pPr algn="r"/>
            <a:fld id="{3F9AFA87-1417-4992-ABD9-27C3BC8CC883}" type="datetimeFigureOut">
              <a:rPr lang="en-US" smtClean="0"/>
              <a:pPr algn="r"/>
              <a:t>10/11/2023</a:t>
            </a:fld>
            <a:endParaRPr lang="en-US" dirty="0"/>
          </a:p>
        </p:txBody>
      </p:sp>
      <p:sp>
        <p:nvSpPr>
          <p:cNvPr id="5" name="Footer Placeholder 4">
            <a:extLst>
              <a:ext uri="{FF2B5EF4-FFF2-40B4-BE49-F238E27FC236}">
                <a16:creationId xmlns:a16="http://schemas.microsoft.com/office/drawing/2014/main" id="{C192DCFA-E512-436A-9EC2-24780BDBEC3A}"/>
              </a:ext>
            </a:extLst>
          </p:cNvPr>
          <p:cNvSpPr>
            <a:spLocks noGrp="1"/>
          </p:cNvSpPr>
          <p:nvPr>
            <p:ph type="ftr" sz="quarter" idx="11"/>
          </p:nvPr>
        </p:nvSpPr>
        <p:spPr/>
        <p:txBody>
          <a:bodyPr/>
          <a:lstStyle/>
          <a:p>
            <a:endParaRPr lang="en-US" sz="1000" dirty="0"/>
          </a:p>
        </p:txBody>
      </p:sp>
      <p:sp>
        <p:nvSpPr>
          <p:cNvPr id="6" name="Slide Number Placeholder 5">
            <a:extLst>
              <a:ext uri="{FF2B5EF4-FFF2-40B4-BE49-F238E27FC236}">
                <a16:creationId xmlns:a16="http://schemas.microsoft.com/office/drawing/2014/main" id="{F18FDF98-8BC7-42D9-BD8B-F69E8C2750F7}"/>
              </a:ext>
            </a:extLst>
          </p:cNvPr>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4093832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8A311-EB27-495F-94E8-FC2958DCE77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D26113-4EE7-433C-86C2-A9E84386DB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FE4DDE-F2ED-480F-BDCB-5553276FA43B}"/>
              </a:ext>
            </a:extLst>
          </p:cNvPr>
          <p:cNvSpPr>
            <a:spLocks noGrp="1"/>
          </p:cNvSpPr>
          <p:nvPr>
            <p:ph type="dt" sz="half" idx="10"/>
          </p:nvPr>
        </p:nvSpPr>
        <p:spPr/>
        <p:txBody>
          <a:bodyPr/>
          <a:lstStyle/>
          <a:p>
            <a:fld id="{3F9AFA87-1417-4992-ABD9-27C3BC8CC883}" type="datetimeFigureOut">
              <a:rPr lang="en-US" smtClean="0"/>
              <a:t>10/11/2023</a:t>
            </a:fld>
            <a:endParaRPr lang="en-US"/>
          </a:p>
        </p:txBody>
      </p:sp>
      <p:sp>
        <p:nvSpPr>
          <p:cNvPr id="5" name="Footer Placeholder 4">
            <a:extLst>
              <a:ext uri="{FF2B5EF4-FFF2-40B4-BE49-F238E27FC236}">
                <a16:creationId xmlns:a16="http://schemas.microsoft.com/office/drawing/2014/main" id="{68AC92BC-4082-441F-902E-5C3D3AAA6F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387B3C-85F9-4084-9CA3-C9FD67B2EF0D}"/>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520007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40D2DB-A209-4138-9768-2B3288B239F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A846A60-D0BA-4A72-8639-8A1511398A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7CB9B8-D9A2-4D88-B1BC-53BED58B1B91}"/>
              </a:ext>
            </a:extLst>
          </p:cNvPr>
          <p:cNvSpPr>
            <a:spLocks noGrp="1"/>
          </p:cNvSpPr>
          <p:nvPr>
            <p:ph type="dt" sz="half" idx="10"/>
          </p:nvPr>
        </p:nvSpPr>
        <p:spPr/>
        <p:txBody>
          <a:bodyPr/>
          <a:lstStyle/>
          <a:p>
            <a:fld id="{3F9AFA87-1417-4992-ABD9-27C3BC8CC883}" type="datetimeFigureOut">
              <a:rPr lang="en-US" smtClean="0"/>
              <a:t>10/11/2023</a:t>
            </a:fld>
            <a:endParaRPr lang="en-US"/>
          </a:p>
        </p:txBody>
      </p:sp>
      <p:sp>
        <p:nvSpPr>
          <p:cNvPr id="5" name="Footer Placeholder 4">
            <a:extLst>
              <a:ext uri="{FF2B5EF4-FFF2-40B4-BE49-F238E27FC236}">
                <a16:creationId xmlns:a16="http://schemas.microsoft.com/office/drawing/2014/main" id="{423F1FBC-F9FD-4928-91D3-807AE82D9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312BC9-939E-45EB-8E66-603B58C39A99}"/>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488964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7680C-443C-41BD-B5D6-8A28014720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5DC67A-66E3-4E8A-8DE4-D4F8E71F3C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431D22-16C9-4040-B604-D48DE55AE6B7}"/>
              </a:ext>
            </a:extLst>
          </p:cNvPr>
          <p:cNvSpPr>
            <a:spLocks noGrp="1"/>
          </p:cNvSpPr>
          <p:nvPr>
            <p:ph type="dt" sz="half" idx="10"/>
          </p:nvPr>
        </p:nvSpPr>
        <p:spPr/>
        <p:txBody>
          <a:bodyPr/>
          <a:lstStyle/>
          <a:p>
            <a:fld id="{3F9AFA87-1417-4992-ABD9-27C3BC8CC883}" type="datetimeFigureOut">
              <a:rPr lang="en-US" smtClean="0"/>
              <a:t>10/11/2023</a:t>
            </a:fld>
            <a:endParaRPr lang="en-US"/>
          </a:p>
        </p:txBody>
      </p:sp>
      <p:sp>
        <p:nvSpPr>
          <p:cNvPr id="5" name="Footer Placeholder 4">
            <a:extLst>
              <a:ext uri="{FF2B5EF4-FFF2-40B4-BE49-F238E27FC236}">
                <a16:creationId xmlns:a16="http://schemas.microsoft.com/office/drawing/2014/main" id="{50815AD3-F9B3-4A44-8533-FD467539FE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7D3EF4-42D7-4B40-A11C-C940DA84883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639402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9A76B-0B95-481B-A555-8523A4B113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F1E324D-EE09-4AEB-ABC0-3F8F6A827F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15BF77-5758-4237-B79B-5F3B814AC177}"/>
              </a:ext>
            </a:extLst>
          </p:cNvPr>
          <p:cNvSpPr>
            <a:spLocks noGrp="1"/>
          </p:cNvSpPr>
          <p:nvPr>
            <p:ph type="dt" sz="half" idx="10"/>
          </p:nvPr>
        </p:nvSpPr>
        <p:spPr/>
        <p:txBody>
          <a:bodyPr/>
          <a:lstStyle/>
          <a:p>
            <a:fld id="{3F9AFA87-1417-4992-ABD9-27C3BC8CC883}" type="datetimeFigureOut">
              <a:rPr lang="en-US" smtClean="0"/>
              <a:t>10/11/2023</a:t>
            </a:fld>
            <a:endParaRPr lang="en-US"/>
          </a:p>
        </p:txBody>
      </p:sp>
      <p:sp>
        <p:nvSpPr>
          <p:cNvPr id="5" name="Footer Placeholder 4">
            <a:extLst>
              <a:ext uri="{FF2B5EF4-FFF2-40B4-BE49-F238E27FC236}">
                <a16:creationId xmlns:a16="http://schemas.microsoft.com/office/drawing/2014/main" id="{66245AA0-0701-45FD-963D-87CEE13A74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3D875E-0AF1-462D-BDD4-92563532046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163581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52C5C-D22F-4858-B832-A0D07A3EF4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97F534-5CBE-44E6-8C5A-49B5903D15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A94EEFD-F847-4EA9-B8A1-18E614B0A1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100D007-60F9-446C-8451-F95AE961056D}"/>
              </a:ext>
            </a:extLst>
          </p:cNvPr>
          <p:cNvSpPr>
            <a:spLocks noGrp="1"/>
          </p:cNvSpPr>
          <p:nvPr>
            <p:ph type="dt" sz="half" idx="10"/>
          </p:nvPr>
        </p:nvSpPr>
        <p:spPr/>
        <p:txBody>
          <a:bodyPr/>
          <a:lstStyle/>
          <a:p>
            <a:fld id="{3F9AFA87-1417-4992-ABD9-27C3BC8CC883}" type="datetimeFigureOut">
              <a:rPr lang="en-US" smtClean="0"/>
              <a:t>10/11/2023</a:t>
            </a:fld>
            <a:endParaRPr lang="en-US" dirty="0"/>
          </a:p>
        </p:txBody>
      </p:sp>
      <p:sp>
        <p:nvSpPr>
          <p:cNvPr id="6" name="Footer Placeholder 5">
            <a:extLst>
              <a:ext uri="{FF2B5EF4-FFF2-40B4-BE49-F238E27FC236}">
                <a16:creationId xmlns:a16="http://schemas.microsoft.com/office/drawing/2014/main" id="{ECE9132D-FCA4-4AA9-A637-F4B6F07380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9CE30-0C18-48E8-B5A2-A7DF0DF6D594}"/>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2480545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D9D09-C234-4D8A-A630-4A2EC53EA1B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2BDB140-61AA-489E-87B8-94C4C004E3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E05F8C-55B5-4A29-BDE4-6816BEB06D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159D971-A582-4074-B62F-8AE6DAFB07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2B8F6C-8817-4A17-A52F-15B07F42CD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946AE24-39DC-484A-AAA4-1672D93F80E2}"/>
              </a:ext>
            </a:extLst>
          </p:cNvPr>
          <p:cNvSpPr>
            <a:spLocks noGrp="1"/>
          </p:cNvSpPr>
          <p:nvPr>
            <p:ph type="dt" sz="half" idx="10"/>
          </p:nvPr>
        </p:nvSpPr>
        <p:spPr/>
        <p:txBody>
          <a:bodyPr/>
          <a:lstStyle/>
          <a:p>
            <a:fld id="{3F9AFA87-1417-4992-ABD9-27C3BC8CC883}" type="datetimeFigureOut">
              <a:rPr lang="en-US" smtClean="0"/>
              <a:t>10/11/2023</a:t>
            </a:fld>
            <a:endParaRPr lang="en-US"/>
          </a:p>
        </p:txBody>
      </p:sp>
      <p:sp>
        <p:nvSpPr>
          <p:cNvPr id="8" name="Footer Placeholder 7">
            <a:extLst>
              <a:ext uri="{FF2B5EF4-FFF2-40B4-BE49-F238E27FC236}">
                <a16:creationId xmlns:a16="http://schemas.microsoft.com/office/drawing/2014/main" id="{309121CE-B04B-4E28-B0DC-952105D307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9F22A9-2D9A-45B6-8584-7760E5B7718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4061780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BF825-6A50-44FF-8A5C-E9D29F2B70A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B07CE5-2F2A-4E1D-86EA-7CDD8203F869}"/>
              </a:ext>
            </a:extLst>
          </p:cNvPr>
          <p:cNvSpPr>
            <a:spLocks noGrp="1"/>
          </p:cNvSpPr>
          <p:nvPr>
            <p:ph type="dt" sz="half" idx="10"/>
          </p:nvPr>
        </p:nvSpPr>
        <p:spPr/>
        <p:txBody>
          <a:bodyPr/>
          <a:lstStyle/>
          <a:p>
            <a:fld id="{3F9AFA87-1417-4992-ABD9-27C3BC8CC883}" type="datetimeFigureOut">
              <a:rPr lang="en-US" smtClean="0"/>
              <a:t>10/11/2023</a:t>
            </a:fld>
            <a:endParaRPr lang="en-US"/>
          </a:p>
        </p:txBody>
      </p:sp>
      <p:sp>
        <p:nvSpPr>
          <p:cNvPr id="4" name="Footer Placeholder 3">
            <a:extLst>
              <a:ext uri="{FF2B5EF4-FFF2-40B4-BE49-F238E27FC236}">
                <a16:creationId xmlns:a16="http://schemas.microsoft.com/office/drawing/2014/main" id="{B11FF917-8681-4145-8545-44A031207A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285192-4959-43C3-B874-C029A43E2E2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624497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2C3D83-F5AE-4688-BAF3-50C10DCEAE03}"/>
              </a:ext>
            </a:extLst>
          </p:cNvPr>
          <p:cNvSpPr>
            <a:spLocks noGrp="1"/>
          </p:cNvSpPr>
          <p:nvPr>
            <p:ph type="dt" sz="half" idx="10"/>
          </p:nvPr>
        </p:nvSpPr>
        <p:spPr/>
        <p:txBody>
          <a:bodyPr/>
          <a:lstStyle/>
          <a:p>
            <a:fld id="{3F9AFA87-1417-4992-ABD9-27C3BC8CC883}" type="datetimeFigureOut">
              <a:rPr lang="en-US" smtClean="0"/>
              <a:t>10/11/2023</a:t>
            </a:fld>
            <a:endParaRPr lang="en-US"/>
          </a:p>
        </p:txBody>
      </p:sp>
      <p:sp>
        <p:nvSpPr>
          <p:cNvPr id="3" name="Footer Placeholder 2">
            <a:extLst>
              <a:ext uri="{FF2B5EF4-FFF2-40B4-BE49-F238E27FC236}">
                <a16:creationId xmlns:a16="http://schemas.microsoft.com/office/drawing/2014/main" id="{21A6440B-FC85-4F29-8BC3-8793E63A94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9FC91E-F891-42B9-A502-0641A7206D1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130093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61AE9-498D-4A52-921D-927DA6211F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8841D8-9977-4FC7-915F-ACB6CC81CE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F09D947-8F5A-4F42-845A-D2269F331B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082952-2CD6-4A5D-9CC6-D8AE0D4EC5B0}"/>
              </a:ext>
            </a:extLst>
          </p:cNvPr>
          <p:cNvSpPr>
            <a:spLocks noGrp="1"/>
          </p:cNvSpPr>
          <p:nvPr>
            <p:ph type="dt" sz="half" idx="10"/>
          </p:nvPr>
        </p:nvSpPr>
        <p:spPr/>
        <p:txBody>
          <a:bodyPr/>
          <a:lstStyle/>
          <a:p>
            <a:fld id="{3F9AFA87-1417-4992-ABD9-27C3BC8CC883}" type="datetimeFigureOut">
              <a:rPr lang="en-US" smtClean="0"/>
              <a:t>10/11/2023</a:t>
            </a:fld>
            <a:endParaRPr lang="en-US"/>
          </a:p>
        </p:txBody>
      </p:sp>
      <p:sp>
        <p:nvSpPr>
          <p:cNvPr id="6" name="Footer Placeholder 5">
            <a:extLst>
              <a:ext uri="{FF2B5EF4-FFF2-40B4-BE49-F238E27FC236}">
                <a16:creationId xmlns:a16="http://schemas.microsoft.com/office/drawing/2014/main" id="{1B91E1B7-C467-44C4-9320-46F6674131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CE39C9-326A-4180-BD1F-CD3750B8B092}"/>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4108756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C8B71-00CD-4B3C-8290-50671F2D0E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2955DE4-ACB6-4851-A8A6-459541863A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5D0D3B4-4F5E-4DA6-BED8-67A8842440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CF4942-5214-4E54-8EB8-52B4FAA00673}"/>
              </a:ext>
            </a:extLst>
          </p:cNvPr>
          <p:cNvSpPr>
            <a:spLocks noGrp="1"/>
          </p:cNvSpPr>
          <p:nvPr>
            <p:ph type="dt" sz="half" idx="10"/>
          </p:nvPr>
        </p:nvSpPr>
        <p:spPr/>
        <p:txBody>
          <a:bodyPr/>
          <a:lstStyle/>
          <a:p>
            <a:fld id="{3F9AFA87-1417-4992-ABD9-27C3BC8CC883}" type="datetimeFigureOut">
              <a:rPr lang="en-US" smtClean="0"/>
              <a:t>10/11/2023</a:t>
            </a:fld>
            <a:endParaRPr lang="en-US"/>
          </a:p>
        </p:txBody>
      </p:sp>
      <p:sp>
        <p:nvSpPr>
          <p:cNvPr id="6" name="Footer Placeholder 5">
            <a:extLst>
              <a:ext uri="{FF2B5EF4-FFF2-40B4-BE49-F238E27FC236}">
                <a16:creationId xmlns:a16="http://schemas.microsoft.com/office/drawing/2014/main" id="{ECECAC84-153F-4604-998C-747B47762A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BA125-4B46-4765-BE85-B66C41D575D8}"/>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783466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9CD689-AE6C-4044-8955-47CD055344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C5CDAA5-0DFA-4DF7-B68F-613E37AAFD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D3B131-76C4-4396-82BD-4C49AE766B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3F9AFA87-1417-4992-ABD9-27C3BC8CC883}" type="datetimeFigureOut">
              <a:rPr lang="en-US" smtClean="0"/>
              <a:pPr algn="r"/>
              <a:t>10/11/2023</a:t>
            </a:fld>
            <a:endParaRPr lang="en-US" dirty="0"/>
          </a:p>
        </p:txBody>
      </p:sp>
      <p:sp>
        <p:nvSpPr>
          <p:cNvPr id="5" name="Footer Placeholder 4">
            <a:extLst>
              <a:ext uri="{FF2B5EF4-FFF2-40B4-BE49-F238E27FC236}">
                <a16:creationId xmlns:a16="http://schemas.microsoft.com/office/drawing/2014/main" id="{B8683538-9A22-4F30-A8FB-5B03420909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z="1000" dirty="0"/>
          </a:p>
        </p:txBody>
      </p:sp>
      <p:sp>
        <p:nvSpPr>
          <p:cNvPr id="6" name="Slide Number Placeholder 5">
            <a:extLst>
              <a:ext uri="{FF2B5EF4-FFF2-40B4-BE49-F238E27FC236}">
                <a16:creationId xmlns:a16="http://schemas.microsoft.com/office/drawing/2014/main" id="{ADB4AA08-7E8B-4ED2-8D27-8F7C73DFB1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211891508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2">
            <a:extLst>
              <a:ext uri="{FF2B5EF4-FFF2-40B4-BE49-F238E27FC236}">
                <a16:creationId xmlns:a16="http://schemas.microsoft.com/office/drawing/2014/main" id="{72BC1CF5-415C-4DAE-B2C2-A8BF9A1D5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5">
            <a:extLst>
              <a:ext uri="{FF2B5EF4-FFF2-40B4-BE49-F238E27FC236}">
                <a16:creationId xmlns:a16="http://schemas.microsoft.com/office/drawing/2014/main" id="{6C651D0D-A2E7-46B3-BEEA-71161FCA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6">
            <a:extLst>
              <a:ext uri="{FF2B5EF4-FFF2-40B4-BE49-F238E27FC236}">
                <a16:creationId xmlns:a16="http://schemas.microsoft.com/office/drawing/2014/main" id="{9CBEA7DB-1BAC-4A39-817B-82928B7F8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7">
            <a:extLst>
              <a:ext uri="{FF2B5EF4-FFF2-40B4-BE49-F238E27FC236}">
                <a16:creationId xmlns:a16="http://schemas.microsoft.com/office/drawing/2014/main" id="{EADF9EA0-3A2A-4F0A-9C86-FBAB53E9C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Rectangle 8">
            <a:extLst>
              <a:ext uri="{FF2B5EF4-FFF2-40B4-BE49-F238E27FC236}">
                <a16:creationId xmlns:a16="http://schemas.microsoft.com/office/drawing/2014/main" id="{A30A2C81-7CE8-4A85-9E15-548E7F466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258859" y="1118007"/>
            <a:ext cx="5634295"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ctrTitle"/>
          </p:nvPr>
        </p:nvSpPr>
        <p:spPr>
          <a:xfrm>
            <a:off x="1570455" y="1426969"/>
            <a:ext cx="5158973" cy="3005883"/>
          </a:xfrm>
        </p:spPr>
        <p:txBody>
          <a:bodyPr>
            <a:normAutofit/>
          </a:bodyPr>
          <a:lstStyle/>
          <a:p>
            <a:pPr algn="l"/>
            <a:r>
              <a:rPr lang="en-GB" sz="4200">
                <a:solidFill>
                  <a:srgbClr val="FFFFFF"/>
                </a:solidFill>
              </a:rPr>
              <a:t>Supporting the ABUHB Decarbonisation Agenda with Technology</a:t>
            </a:r>
          </a:p>
        </p:txBody>
      </p:sp>
      <p:sp>
        <p:nvSpPr>
          <p:cNvPr id="3" name="Subtitle 2"/>
          <p:cNvSpPr>
            <a:spLocks noGrp="1"/>
          </p:cNvSpPr>
          <p:nvPr>
            <p:ph type="subTitle" idx="1"/>
          </p:nvPr>
        </p:nvSpPr>
        <p:spPr>
          <a:xfrm>
            <a:off x="1524000" y="4810308"/>
            <a:ext cx="4572000" cy="1076551"/>
          </a:xfrm>
        </p:spPr>
        <p:txBody>
          <a:bodyPr>
            <a:normAutofit/>
          </a:bodyPr>
          <a:lstStyle/>
          <a:p>
            <a:pPr algn="r"/>
            <a:r>
              <a:rPr lang="en-GB" sz="2000"/>
              <a:t>Victoria Richards-Green</a:t>
            </a:r>
          </a:p>
          <a:p>
            <a:pPr algn="r"/>
            <a:r>
              <a:rPr lang="en-GB" sz="2000"/>
              <a:t>ABUHB Clinical Informatics Lead Pharmacist</a:t>
            </a:r>
          </a:p>
        </p:txBody>
      </p:sp>
      <p:pic>
        <p:nvPicPr>
          <p:cNvPr id="7" name="Graphic 6" descr="Laptop Secure">
            <a:extLst>
              <a:ext uri="{FF2B5EF4-FFF2-40B4-BE49-F238E27FC236}">
                <a16:creationId xmlns:a16="http://schemas.microsoft.com/office/drawing/2014/main" id="{C0961296-57FF-C200-0E12-FFE665842C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26518" y="1518980"/>
            <a:ext cx="3966906" cy="3966906"/>
          </a:xfrm>
          <a:prstGeom prst="rect">
            <a:avLst/>
          </a:prstGeom>
        </p:spPr>
      </p:pic>
      <p:pic>
        <p:nvPicPr>
          <p:cNvPr id="33" name="Picture 32" descr="Graphical user interface&#10;&#10;Description automatically generated with medium confidence">
            <a:extLst>
              <a:ext uri="{FF2B5EF4-FFF2-40B4-BE49-F238E27FC236}">
                <a16:creationId xmlns:a16="http://schemas.microsoft.com/office/drawing/2014/main" id="{2803840C-82B4-405B-A2A3-379B42006D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9117" y="5339020"/>
            <a:ext cx="2857971" cy="770771"/>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DBDF5E3-4906-40CC-B929-F315BD058E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5B9823A-85C3-4837-8700-3D94F9B36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7235" y="0"/>
            <a:ext cx="789032" cy="6865831"/>
          </a:xfrm>
          <a:custGeom>
            <a:avLst/>
            <a:gdLst>
              <a:gd name="connsiteX0" fmla="*/ 2648 w 789032"/>
              <a:gd name="connsiteY0" fmla="*/ 0 h 6865831"/>
              <a:gd name="connsiteX1" fmla="*/ 789032 w 789032"/>
              <a:gd name="connsiteY1" fmla="*/ 0 h 6865831"/>
              <a:gd name="connsiteX2" fmla="*/ 789032 w 789032"/>
              <a:gd name="connsiteY2" fmla="*/ 1621639 h 6865831"/>
              <a:gd name="connsiteX3" fmla="*/ 789032 w 789032"/>
              <a:gd name="connsiteY3" fmla="*/ 1900580 h 6865831"/>
              <a:gd name="connsiteX4" fmla="*/ 789032 w 789032"/>
              <a:gd name="connsiteY4" fmla="*/ 6865831 h 6865831"/>
              <a:gd name="connsiteX5" fmla="*/ 0 w 789032"/>
              <a:gd name="connsiteY5" fmla="*/ 6399058 h 6865831"/>
              <a:gd name="connsiteX6" fmla="*/ 0 w 789032"/>
              <a:gd name="connsiteY6" fmla="*/ 1154866 h 6865831"/>
              <a:gd name="connsiteX7" fmla="*/ 2648 w 789032"/>
              <a:gd name="connsiteY7" fmla="*/ 1156433 h 68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9032" h="6865831">
                <a:moveTo>
                  <a:pt x="2648" y="0"/>
                </a:moveTo>
                <a:lnTo>
                  <a:pt x="789032" y="0"/>
                </a:lnTo>
                <a:lnTo>
                  <a:pt x="789032" y="1621639"/>
                </a:lnTo>
                <a:lnTo>
                  <a:pt x="789032" y="1900580"/>
                </a:lnTo>
                <a:lnTo>
                  <a:pt x="789032" y="6865831"/>
                </a:lnTo>
                <a:lnTo>
                  <a:pt x="0" y="6399058"/>
                </a:lnTo>
                <a:lnTo>
                  <a:pt x="0" y="1154866"/>
                </a:lnTo>
                <a:lnTo>
                  <a:pt x="2648" y="115643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14" name="Freeform 7">
            <a:extLst>
              <a:ext uri="{FF2B5EF4-FFF2-40B4-BE49-F238E27FC236}">
                <a16:creationId xmlns:a16="http://schemas.microsoft.com/office/drawing/2014/main" id="{10A70E06-9734-4904-B829-95BCC0199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17236" y="887217"/>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useBgFill="1">
        <p:nvSpPr>
          <p:cNvPr id="16" name="Rectangle 15">
            <a:extLst>
              <a:ext uri="{FF2B5EF4-FFF2-40B4-BE49-F238E27FC236}">
                <a16:creationId xmlns:a16="http://schemas.microsoft.com/office/drawing/2014/main" id="{35B9E095-93FF-4FF3-8399-098627973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498749" cy="6150193"/>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C02FE5B-0617-4692-816B-9CF1C567BCE6}"/>
              </a:ext>
            </a:extLst>
          </p:cNvPr>
          <p:cNvPicPr>
            <a:picLocks noChangeAspect="1"/>
          </p:cNvPicPr>
          <p:nvPr/>
        </p:nvPicPr>
        <p:blipFill>
          <a:blip r:embed="rId2"/>
          <a:stretch>
            <a:fillRect/>
          </a:stretch>
        </p:blipFill>
        <p:spPr>
          <a:xfrm>
            <a:off x="4019125" y="643467"/>
            <a:ext cx="2998109" cy="5353766"/>
          </a:xfrm>
          <a:prstGeom prst="rect">
            <a:avLst/>
          </a:prstGeom>
        </p:spPr>
      </p:pic>
      <p:pic>
        <p:nvPicPr>
          <p:cNvPr id="4" name="Picture 3">
            <a:extLst>
              <a:ext uri="{FF2B5EF4-FFF2-40B4-BE49-F238E27FC236}">
                <a16:creationId xmlns:a16="http://schemas.microsoft.com/office/drawing/2014/main" id="{5E38DC16-6710-4320-B5BD-0142AE76E1A7}"/>
              </a:ext>
            </a:extLst>
          </p:cNvPr>
          <p:cNvPicPr>
            <a:picLocks noChangeAspect="1"/>
          </p:cNvPicPr>
          <p:nvPr/>
        </p:nvPicPr>
        <p:blipFill>
          <a:blip r:embed="rId3"/>
          <a:stretch>
            <a:fillRect/>
          </a:stretch>
        </p:blipFill>
        <p:spPr>
          <a:xfrm>
            <a:off x="697411" y="643467"/>
            <a:ext cx="2998109" cy="5353766"/>
          </a:xfrm>
          <a:prstGeom prst="rect">
            <a:avLst/>
          </a:prstGeom>
        </p:spPr>
      </p:pic>
      <p:sp>
        <p:nvSpPr>
          <p:cNvPr id="18" name="Rectangle 8">
            <a:extLst>
              <a:ext uri="{FF2B5EF4-FFF2-40B4-BE49-F238E27FC236}">
                <a16:creationId xmlns:a16="http://schemas.microsoft.com/office/drawing/2014/main" id="{DB1BADEA-DDC5-4DCC-B8EC-AA06BC73F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804744" y="0"/>
            <a:ext cx="4384208" cy="68580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Title 4">
            <a:extLst>
              <a:ext uri="{FF2B5EF4-FFF2-40B4-BE49-F238E27FC236}">
                <a16:creationId xmlns:a16="http://schemas.microsoft.com/office/drawing/2014/main" id="{33EF73FE-AB8A-4D9D-84C5-FC6725588FB1}"/>
              </a:ext>
            </a:extLst>
          </p:cNvPr>
          <p:cNvSpPr>
            <a:spLocks noGrp="1"/>
          </p:cNvSpPr>
          <p:nvPr>
            <p:ph type="title"/>
          </p:nvPr>
        </p:nvSpPr>
        <p:spPr>
          <a:xfrm>
            <a:off x="8129872" y="1062401"/>
            <a:ext cx="3262028" cy="2733881"/>
          </a:xfrm>
        </p:spPr>
        <p:txBody>
          <a:bodyPr vert="horz" lIns="91440" tIns="45720" rIns="91440" bIns="45720" rtlCol="0" anchor="b">
            <a:normAutofit/>
          </a:bodyPr>
          <a:lstStyle/>
          <a:p>
            <a:r>
              <a:rPr lang="en-US">
                <a:solidFill>
                  <a:srgbClr val="FFFFFF"/>
                </a:solidFill>
              </a:rPr>
              <a:t>Technique Assessment</a:t>
            </a:r>
          </a:p>
        </p:txBody>
      </p:sp>
    </p:spTree>
    <p:extLst>
      <p:ext uri="{BB962C8B-B14F-4D97-AF65-F5344CB8AC3E}">
        <p14:creationId xmlns:p14="http://schemas.microsoft.com/office/powerpoint/2010/main" val="2994225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Freeform: Shape 11">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5" name="Freeform: Shape 14">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7D977DD0-BBFD-9CC8-3269-8E5F0783107D}"/>
              </a:ext>
            </a:extLst>
          </p:cNvPr>
          <p:cNvSpPr>
            <a:spLocks noGrp="1"/>
          </p:cNvSpPr>
          <p:nvPr>
            <p:ph type="title"/>
          </p:nvPr>
        </p:nvSpPr>
        <p:spPr>
          <a:xfrm>
            <a:off x="3502731" y="1542402"/>
            <a:ext cx="5186842" cy="2387918"/>
          </a:xfrm>
        </p:spPr>
        <p:txBody>
          <a:bodyPr vert="horz" lIns="91440" tIns="45720" rIns="91440" bIns="45720" rtlCol="0" anchor="b">
            <a:normAutofit/>
          </a:bodyPr>
          <a:lstStyle/>
          <a:p>
            <a:pPr algn="ctr"/>
            <a:r>
              <a:rPr lang="en-US" sz="5200" kern="1200" dirty="0">
                <a:solidFill>
                  <a:schemeClr val="tx2"/>
                </a:solidFill>
                <a:latin typeface="+mj-lt"/>
                <a:ea typeface="+mj-ea"/>
                <a:cs typeface="+mj-cs"/>
              </a:rPr>
              <a:t>Next comes the clever bit</a:t>
            </a:r>
            <a:r>
              <a:rPr lang="en-US" sz="5200" dirty="0">
                <a:solidFill>
                  <a:schemeClr val="tx2"/>
                </a:solidFill>
              </a:rPr>
              <a:t>...</a:t>
            </a:r>
            <a:endParaRPr lang="en-US" sz="5200" kern="1200" dirty="0">
              <a:solidFill>
                <a:schemeClr val="tx2"/>
              </a:solidFill>
              <a:latin typeface="+mj-lt"/>
              <a:ea typeface="+mj-ea"/>
              <a:cs typeface="+mj-cs"/>
            </a:endParaRPr>
          </a:p>
        </p:txBody>
      </p:sp>
      <p:grpSp>
        <p:nvGrpSpPr>
          <p:cNvPr id="23" name="Group 22">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4" name="Freeform: Shape 23">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0" name="Freeform: Shape 29">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98150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7" name="Group 36">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38" name="Freeform: Shape 37">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40">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itle 27">
            <a:extLst>
              <a:ext uri="{FF2B5EF4-FFF2-40B4-BE49-F238E27FC236}">
                <a16:creationId xmlns:a16="http://schemas.microsoft.com/office/drawing/2014/main" id="{731B55BC-F0E7-E700-050F-5CC3BD8F7A08}"/>
              </a:ext>
            </a:extLst>
          </p:cNvPr>
          <p:cNvSpPr>
            <a:spLocks noGrp="1"/>
          </p:cNvSpPr>
          <p:nvPr>
            <p:ph type="title"/>
          </p:nvPr>
        </p:nvSpPr>
        <p:spPr>
          <a:xfrm>
            <a:off x="711745" y="1932836"/>
            <a:ext cx="3669161" cy="2760098"/>
          </a:xfrm>
        </p:spPr>
        <p:txBody>
          <a:bodyPr>
            <a:normAutofit/>
          </a:bodyPr>
          <a:lstStyle/>
          <a:p>
            <a:pPr algn="ctr"/>
            <a:r>
              <a:rPr lang="en-GB" sz="4000" dirty="0">
                <a:solidFill>
                  <a:schemeClr val="tx2"/>
                </a:solidFill>
                <a:cs typeface="Calibri Light"/>
              </a:rPr>
              <a:t>Selecting the best inhaler for your patient</a:t>
            </a:r>
            <a:endParaRPr lang="en-US"/>
          </a:p>
        </p:txBody>
      </p:sp>
      <p:sp>
        <p:nvSpPr>
          <p:cNvPr id="3" name="Content Placeholder 2">
            <a:extLst>
              <a:ext uri="{FF2B5EF4-FFF2-40B4-BE49-F238E27FC236}">
                <a16:creationId xmlns:a16="http://schemas.microsoft.com/office/drawing/2014/main" id="{557AB94C-E257-E742-B984-E7BBB930BE80}"/>
              </a:ext>
            </a:extLst>
          </p:cNvPr>
          <p:cNvSpPr>
            <a:spLocks noGrp="1"/>
          </p:cNvSpPr>
          <p:nvPr>
            <p:ph idx="1"/>
          </p:nvPr>
        </p:nvSpPr>
        <p:spPr>
          <a:xfrm>
            <a:off x="6090574" y="801866"/>
            <a:ext cx="5306084" cy="5230634"/>
          </a:xfrm>
          <a:noFill/>
          <a:ln>
            <a:noFill/>
          </a:ln>
        </p:spPr>
        <p:txBody>
          <a:bodyPr vert="horz" lIns="91440" tIns="45720" rIns="91440" bIns="45720" rtlCol="0" anchor="ctr">
            <a:noAutofit/>
          </a:bodyPr>
          <a:lstStyle/>
          <a:p>
            <a:r>
              <a:rPr lang="en-GB" sz="2400" dirty="0">
                <a:solidFill>
                  <a:schemeClr val="tx2"/>
                </a:solidFill>
                <a:ea typeface="+mn-lt"/>
                <a:cs typeface="+mn-lt"/>
              </a:rPr>
              <a:t>The app will then take all the information and provide a short list (based on guidelines) of the most appropriate inhaler for your patient</a:t>
            </a:r>
          </a:p>
          <a:p>
            <a:r>
              <a:rPr lang="en-GB" sz="2400" dirty="0">
                <a:solidFill>
                  <a:schemeClr val="tx2"/>
                </a:solidFill>
                <a:cs typeface="Calibri"/>
              </a:rPr>
              <a:t>The list is ordered to show the lower GWP inhalers first and in descending</a:t>
            </a:r>
            <a:r>
              <a:rPr lang="en-GB" sz="2400" dirty="0">
                <a:solidFill>
                  <a:schemeClr val="tx2"/>
                </a:solidFill>
                <a:ea typeface="+mn-lt"/>
                <a:cs typeface="+mn-lt"/>
              </a:rPr>
              <a:t> order of device resistance </a:t>
            </a:r>
          </a:p>
          <a:p>
            <a:r>
              <a:rPr lang="en-GB" sz="2400" dirty="0">
                <a:solidFill>
                  <a:schemeClr val="tx2"/>
                </a:solidFill>
                <a:ea typeface="+mn-lt"/>
                <a:cs typeface="+mn-lt"/>
              </a:rPr>
              <a:t>At this point the patient can be involved in the inhaler selection</a:t>
            </a:r>
          </a:p>
          <a:p>
            <a:r>
              <a:rPr lang="en-GB" sz="2400" dirty="0">
                <a:solidFill>
                  <a:schemeClr val="tx2"/>
                </a:solidFill>
                <a:ea typeface="+mn-lt"/>
                <a:cs typeface="+mn-lt"/>
              </a:rPr>
              <a:t>The app is intuitive and will only show screens, questions and inhalers relevant to information provided (I will cover this off in more detail during the live demo)</a:t>
            </a:r>
          </a:p>
        </p:txBody>
      </p:sp>
    </p:spTree>
    <p:extLst>
      <p:ext uri="{BB962C8B-B14F-4D97-AF65-F5344CB8AC3E}">
        <p14:creationId xmlns:p14="http://schemas.microsoft.com/office/powerpoint/2010/main" val="494336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C3921CD-DDE5-4B57-8FDF-B37ADE4EDA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219" y="3985"/>
            <a:ext cx="9747620" cy="6858000"/>
            <a:chOff x="1318434" y="36937"/>
            <a:chExt cx="9747620" cy="6858000"/>
          </a:xfrm>
        </p:grpSpPr>
        <p:sp>
          <p:nvSpPr>
            <p:cNvPr id="11" name="Freeform: Shape 10">
              <a:extLst>
                <a:ext uri="{FF2B5EF4-FFF2-40B4-BE49-F238E27FC236}">
                  <a16:creationId xmlns:a16="http://schemas.microsoft.com/office/drawing/2014/main" id="{A4CBEDF6-7B5F-471F-AF99-301A23748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1D43DB10-4F84-47C2-8170-CB9EED866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9F35C7A0-1526-4D97-BCD8-91B3576E3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009574A-38B7-43A8-A925-1FB54C6B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EA3AAA50-DE22-4E5D-9064-A37786C59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Content Placeholder 2">
            <a:extLst>
              <a:ext uri="{FF2B5EF4-FFF2-40B4-BE49-F238E27FC236}">
                <a16:creationId xmlns:a16="http://schemas.microsoft.com/office/drawing/2014/main" id="{85112C20-D87F-4C19-4537-0FF455EC58EB}"/>
              </a:ext>
            </a:extLst>
          </p:cNvPr>
          <p:cNvSpPr>
            <a:spLocks noGrp="1"/>
          </p:cNvSpPr>
          <p:nvPr>
            <p:ph idx="1"/>
          </p:nvPr>
        </p:nvSpPr>
        <p:spPr>
          <a:xfrm>
            <a:off x="3046662" y="2338141"/>
            <a:ext cx="5719013" cy="3072059"/>
          </a:xfrm>
        </p:spPr>
        <p:txBody>
          <a:bodyPr vert="horz" lIns="91440" tIns="45720" rIns="91440" bIns="45720" rtlCol="0" anchor="t">
            <a:normAutofit/>
          </a:bodyPr>
          <a:lstStyle/>
          <a:p>
            <a:pPr marL="0" indent="0" algn="ctr">
              <a:buNone/>
            </a:pPr>
            <a:r>
              <a:rPr lang="en-GB" dirty="0">
                <a:solidFill>
                  <a:schemeClr val="tx2"/>
                </a:solidFill>
                <a:cs typeface="Calibri"/>
              </a:rPr>
              <a:t>Once the new inhaler(s) and supportive device (where appropriate) have been selected, the outcome of the assessment is summarised in a printable screen</a:t>
            </a:r>
            <a:endParaRPr lang="en-US"/>
          </a:p>
        </p:txBody>
      </p:sp>
    </p:spTree>
    <p:extLst>
      <p:ext uri="{BB962C8B-B14F-4D97-AF65-F5344CB8AC3E}">
        <p14:creationId xmlns:p14="http://schemas.microsoft.com/office/powerpoint/2010/main" val="3682488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E4ED86EC-2C1F-A8E1-02E8-36234915173C}"/>
              </a:ext>
            </a:extLst>
          </p:cNvPr>
          <p:cNvPicPr>
            <a:picLocks noChangeAspect="1"/>
          </p:cNvPicPr>
          <p:nvPr/>
        </p:nvPicPr>
        <p:blipFill>
          <a:blip r:embed="rId2"/>
          <a:stretch>
            <a:fillRect/>
          </a:stretch>
        </p:blipFill>
        <p:spPr>
          <a:xfrm>
            <a:off x="3993452" y="457200"/>
            <a:ext cx="4205096" cy="5943600"/>
          </a:xfrm>
          <a:prstGeom prst="rect">
            <a:avLst/>
          </a:prstGeom>
        </p:spPr>
      </p:pic>
    </p:spTree>
    <p:extLst>
      <p:ext uri="{BB962C8B-B14F-4D97-AF65-F5344CB8AC3E}">
        <p14:creationId xmlns:p14="http://schemas.microsoft.com/office/powerpoint/2010/main" val="148940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 name="Rectangle 7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7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97" name="Group 8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83" name="Freeform: Shape 8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 name="Freeform: Shape 8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8A02C8A-20B5-4A39-E448-1DC3FCE07B76}"/>
              </a:ext>
            </a:extLst>
          </p:cNvPr>
          <p:cNvSpPr>
            <a:spLocks noGrp="1"/>
          </p:cNvSpPr>
          <p:nvPr>
            <p:ph type="title"/>
          </p:nvPr>
        </p:nvSpPr>
        <p:spPr>
          <a:xfrm>
            <a:off x="804672" y="2053641"/>
            <a:ext cx="3669161" cy="2760098"/>
          </a:xfrm>
        </p:spPr>
        <p:txBody>
          <a:bodyPr>
            <a:normAutofit/>
          </a:bodyPr>
          <a:lstStyle/>
          <a:p>
            <a:r>
              <a:rPr lang="en-GB" sz="4000">
                <a:solidFill>
                  <a:schemeClr val="tx2"/>
                </a:solidFill>
                <a:cs typeface="Aharoni"/>
              </a:rPr>
              <a:t>Who can use it?</a:t>
            </a:r>
            <a:endParaRPr lang="en-GB" sz="4000">
              <a:solidFill>
                <a:schemeClr val="tx2"/>
              </a:solidFill>
            </a:endParaRPr>
          </a:p>
        </p:txBody>
      </p:sp>
      <p:sp>
        <p:nvSpPr>
          <p:cNvPr id="11" name="Content Placeholder 2">
            <a:extLst>
              <a:ext uri="{FF2B5EF4-FFF2-40B4-BE49-F238E27FC236}">
                <a16:creationId xmlns:a16="http://schemas.microsoft.com/office/drawing/2014/main" id="{E152CE83-7C8A-4E6F-93F5-3990BDEFD28B}"/>
              </a:ext>
            </a:extLst>
          </p:cNvPr>
          <p:cNvSpPr>
            <a:spLocks noGrp="1"/>
          </p:cNvSpPr>
          <p:nvPr>
            <p:ph idx="1"/>
          </p:nvPr>
        </p:nvSpPr>
        <p:spPr>
          <a:xfrm>
            <a:off x="6099866" y="1554573"/>
            <a:ext cx="5296792" cy="4264195"/>
          </a:xfrm>
          <a:noFill/>
          <a:ln>
            <a:noFill/>
          </a:ln>
        </p:spPr>
        <p:txBody>
          <a:bodyPr vert="horz" lIns="91440" tIns="45720" rIns="91440" bIns="45720" rtlCol="0" anchor="ctr">
            <a:noAutofit/>
          </a:bodyPr>
          <a:lstStyle/>
          <a:p>
            <a:pPr marL="0" indent="0">
              <a:buNone/>
            </a:pPr>
            <a:r>
              <a:rPr lang="en-GB" sz="2600" b="1" dirty="0">
                <a:solidFill>
                  <a:schemeClr val="tx2"/>
                </a:solidFill>
              </a:rPr>
              <a:t>At the point of launch it will be available to use by anyone within ABUHB with an NHS email address, including:</a:t>
            </a:r>
            <a:endParaRPr lang="en-US" sz="2600" b="1">
              <a:solidFill>
                <a:schemeClr val="tx2"/>
              </a:solidFill>
              <a:cs typeface="Calibri"/>
            </a:endParaRPr>
          </a:p>
          <a:p>
            <a:r>
              <a:rPr lang="en-GB" sz="2600" b="1" dirty="0">
                <a:solidFill>
                  <a:schemeClr val="tx2"/>
                </a:solidFill>
                <a:cs typeface="Calibri"/>
              </a:rPr>
              <a:t>Primary care </a:t>
            </a:r>
            <a:r>
              <a:rPr lang="en-GB" sz="2600" dirty="0">
                <a:solidFill>
                  <a:schemeClr val="tx2"/>
                </a:solidFill>
                <a:cs typeface="Calibri"/>
              </a:rPr>
              <a:t>staff in GP surgeries (Doctors, Nurses, Pharmacists, Physicians Associates)</a:t>
            </a:r>
          </a:p>
          <a:p>
            <a:r>
              <a:rPr lang="en-GB" sz="2600" b="1" dirty="0">
                <a:solidFill>
                  <a:schemeClr val="tx2"/>
                </a:solidFill>
                <a:cs typeface="Calibri"/>
              </a:rPr>
              <a:t>Secondary care</a:t>
            </a:r>
            <a:r>
              <a:rPr lang="en-GB" sz="2600" dirty="0">
                <a:solidFill>
                  <a:schemeClr val="tx2"/>
                </a:solidFill>
                <a:cs typeface="Calibri"/>
              </a:rPr>
              <a:t> staff, on wards and in clinics (Doctors, Nurses, Pharmacists, Pharmacy Technicians, Physicians Associates)</a:t>
            </a:r>
          </a:p>
          <a:p>
            <a:r>
              <a:rPr lang="en-GB" sz="2600" b="1" dirty="0">
                <a:solidFill>
                  <a:schemeClr val="tx2"/>
                </a:solidFill>
                <a:cs typeface="Calibri"/>
              </a:rPr>
              <a:t>Community Pharmacies</a:t>
            </a:r>
          </a:p>
          <a:p>
            <a:endParaRPr lang="en-GB" sz="1800">
              <a:solidFill>
                <a:schemeClr val="tx2"/>
              </a:solidFill>
              <a:cs typeface="Calibri"/>
            </a:endParaRPr>
          </a:p>
          <a:p>
            <a:pPr marL="0" indent="0">
              <a:buNone/>
            </a:pPr>
            <a:endParaRPr lang="en-GB" sz="1800">
              <a:solidFill>
                <a:schemeClr val="tx2"/>
              </a:solidFill>
              <a:cs typeface="Calibri"/>
            </a:endParaRPr>
          </a:p>
        </p:txBody>
      </p:sp>
    </p:spTree>
    <p:extLst>
      <p:ext uri="{BB962C8B-B14F-4D97-AF65-F5344CB8AC3E}">
        <p14:creationId xmlns:p14="http://schemas.microsoft.com/office/powerpoint/2010/main" val="1777847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2F3856E9-4239-4EE7-A372-FDCF4882F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CCC9CDCF-90F8-42B0-BD0A-794C52688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30095"/>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58" name="Group 57">
            <a:extLst>
              <a:ext uri="{FF2B5EF4-FFF2-40B4-BE49-F238E27FC236}">
                <a16:creationId xmlns:a16="http://schemas.microsoft.com/office/drawing/2014/main" id="{C07D05FE-3FB8-4314-A050-9AB40814D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1219"/>
            <a:ext cx="5646974" cy="6483075"/>
            <a:chOff x="-19221" y="0"/>
            <a:chExt cx="5646974" cy="6483075"/>
          </a:xfrm>
        </p:grpSpPr>
        <p:sp>
          <p:nvSpPr>
            <p:cNvPr id="59" name="Freeform: Shape 58">
              <a:extLst>
                <a:ext uri="{FF2B5EF4-FFF2-40B4-BE49-F238E27FC236}">
                  <a16:creationId xmlns:a16="http://schemas.microsoft.com/office/drawing/2014/main" id="{BDDC6C42-DDD5-4105-85F2-9C052563AE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Shape 59">
              <a:extLst>
                <a:ext uri="{FF2B5EF4-FFF2-40B4-BE49-F238E27FC236}">
                  <a16:creationId xmlns:a16="http://schemas.microsoft.com/office/drawing/2014/main" id="{DFB95E12-4EF0-42F7-BCF9-AD31B4C8E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Shape 60">
              <a:extLst>
                <a:ext uri="{FF2B5EF4-FFF2-40B4-BE49-F238E27FC236}">
                  <a16:creationId xmlns:a16="http://schemas.microsoft.com/office/drawing/2014/main" id="{2338F8B2-67A9-4086-9341-7705CAB6F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Shape 61">
              <a:extLst>
                <a:ext uri="{FF2B5EF4-FFF2-40B4-BE49-F238E27FC236}">
                  <a16:creationId xmlns:a16="http://schemas.microsoft.com/office/drawing/2014/main" id="{E653AAAF-CCEF-494B-9366-16BB3815A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Shape 62">
              <a:extLst>
                <a:ext uri="{FF2B5EF4-FFF2-40B4-BE49-F238E27FC236}">
                  <a16:creationId xmlns:a16="http://schemas.microsoft.com/office/drawing/2014/main" id="{34B356D9-49C3-412F-8E03-AC9AE8371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5" name="Title 1">
            <a:extLst>
              <a:ext uri="{FF2B5EF4-FFF2-40B4-BE49-F238E27FC236}">
                <a16:creationId xmlns:a16="http://schemas.microsoft.com/office/drawing/2014/main" id="{40E5121F-B346-A9FC-2B98-EC5ED3EA1940}"/>
              </a:ext>
            </a:extLst>
          </p:cNvPr>
          <p:cNvSpPr>
            <a:spLocks noGrp="1"/>
          </p:cNvSpPr>
          <p:nvPr/>
        </p:nvSpPr>
        <p:spPr>
          <a:xfrm>
            <a:off x="701191" y="1985606"/>
            <a:ext cx="3659777" cy="28209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4000" kern="1200" dirty="0">
                <a:solidFill>
                  <a:schemeClr val="tx2"/>
                </a:solidFill>
                <a:latin typeface="+mj-lt"/>
                <a:ea typeface="+mj-ea"/>
                <a:cs typeface="+mj-cs"/>
              </a:rPr>
              <a:t>What happens to the data?</a:t>
            </a:r>
            <a:endParaRPr lang="en-US" dirty="0">
              <a:solidFill>
                <a:schemeClr val="tx2"/>
              </a:solidFill>
              <a:ea typeface="+mj-ea"/>
              <a:cs typeface="+mj-cs"/>
            </a:endParaRPr>
          </a:p>
        </p:txBody>
      </p:sp>
      <p:graphicFrame>
        <p:nvGraphicFramePr>
          <p:cNvPr id="73" name="Content Placeholder 2">
            <a:extLst>
              <a:ext uri="{FF2B5EF4-FFF2-40B4-BE49-F238E27FC236}">
                <a16:creationId xmlns:a16="http://schemas.microsoft.com/office/drawing/2014/main" id="{49555EED-4973-867D-E77C-A01CD7171BFF}"/>
              </a:ext>
            </a:extLst>
          </p:cNvPr>
          <p:cNvGraphicFramePr>
            <a:graphicFrameLocks noGrp="1"/>
          </p:cNvGraphicFramePr>
          <p:nvPr>
            <p:extLst>
              <p:ext uri="{D42A27DB-BD31-4B8C-83A1-F6EECF244321}">
                <p14:modId xmlns:p14="http://schemas.microsoft.com/office/powerpoint/2010/main" val="3150474268"/>
              </p:ext>
            </p:extLst>
          </p:nvPr>
        </p:nvGraphicFramePr>
        <p:xfrm>
          <a:off x="5909862" y="830851"/>
          <a:ext cx="5472160" cy="5065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9214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6">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8">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 name="Freeform: Shape 10">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4" name="Freeform: Shape 13">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6241CF78-DF4C-0251-F248-D43019572ACA}"/>
              </a:ext>
            </a:extLst>
          </p:cNvPr>
          <p:cNvSpPr>
            <a:spLocks noGrp="1"/>
          </p:cNvSpPr>
          <p:nvPr>
            <p:ph type="title"/>
          </p:nvPr>
        </p:nvSpPr>
        <p:spPr>
          <a:xfrm>
            <a:off x="3502731" y="1542402"/>
            <a:ext cx="5186842" cy="2387918"/>
          </a:xfrm>
        </p:spPr>
        <p:txBody>
          <a:bodyPr vert="horz" lIns="91440" tIns="45720" rIns="91440" bIns="45720" rtlCol="0" anchor="b">
            <a:normAutofit/>
          </a:bodyPr>
          <a:lstStyle/>
          <a:p>
            <a:pPr algn="ctr"/>
            <a:r>
              <a:rPr lang="en-US" sz="5200" dirty="0">
                <a:solidFill>
                  <a:schemeClr val="tx2"/>
                </a:solidFill>
              </a:rPr>
              <a:t>Live </a:t>
            </a:r>
            <a:br>
              <a:rPr lang="en-US" sz="5200" dirty="0">
                <a:solidFill>
                  <a:schemeClr val="tx2"/>
                </a:solidFill>
              </a:rPr>
            </a:br>
            <a:r>
              <a:rPr lang="en-US" sz="5200" dirty="0">
                <a:solidFill>
                  <a:schemeClr val="tx2"/>
                </a:solidFill>
              </a:rPr>
              <a:t>Demonstration</a:t>
            </a:r>
            <a:endParaRPr lang="en-US" sz="5200" kern="1200" dirty="0">
              <a:solidFill>
                <a:schemeClr val="tx2"/>
              </a:solidFill>
              <a:latin typeface="+mj-lt"/>
              <a:cs typeface="Calibri Light"/>
            </a:endParaRPr>
          </a:p>
        </p:txBody>
      </p:sp>
      <p:grpSp>
        <p:nvGrpSpPr>
          <p:cNvPr id="22" name="Group 21">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3" name="Freeform: Shape 22">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6" name="Freeform: Shape 25">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29" name="Freeform: Shape 28">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2" name="Freeform: Shape 31">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830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C8E74C-C7C8-A439-160A-C0824A1D4012}"/>
              </a:ext>
            </a:extLst>
          </p:cNvPr>
          <p:cNvSpPr>
            <a:spLocks noGrp="1"/>
          </p:cNvSpPr>
          <p:nvPr>
            <p:ph type="title"/>
          </p:nvPr>
        </p:nvSpPr>
        <p:spPr>
          <a:xfrm>
            <a:off x="3033466" y="991261"/>
            <a:ext cx="5754696" cy="1837349"/>
          </a:xfrm>
        </p:spPr>
        <p:txBody>
          <a:bodyPr anchor="b">
            <a:normAutofit/>
          </a:bodyPr>
          <a:lstStyle/>
          <a:p>
            <a:pPr algn="ctr"/>
            <a:r>
              <a:rPr lang="en-GB" sz="3600">
                <a:solidFill>
                  <a:schemeClr val="tx2"/>
                </a:solidFill>
                <a:cs typeface="Calibri Light"/>
              </a:rPr>
              <a:t>Future Developments</a:t>
            </a:r>
            <a:endParaRPr lang="en-GB" sz="3600">
              <a:solidFill>
                <a:schemeClr val="tx2"/>
              </a:solidFill>
            </a:endParaRPr>
          </a:p>
        </p:txBody>
      </p:sp>
      <p:grpSp>
        <p:nvGrpSpPr>
          <p:cNvPr id="24" name="Group 23">
            <a:extLst>
              <a:ext uri="{FF2B5EF4-FFF2-40B4-BE49-F238E27FC236}">
                <a16:creationId xmlns:a16="http://schemas.microsoft.com/office/drawing/2014/main" id="{5C3921CD-DDE5-4B57-8FDF-B37ADE4EDA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219" y="3985"/>
            <a:ext cx="9747620" cy="6858000"/>
            <a:chOff x="1318434" y="36937"/>
            <a:chExt cx="9747620" cy="6858000"/>
          </a:xfrm>
        </p:grpSpPr>
        <p:sp>
          <p:nvSpPr>
            <p:cNvPr id="25" name="Freeform: Shape 24">
              <a:extLst>
                <a:ext uri="{FF2B5EF4-FFF2-40B4-BE49-F238E27FC236}">
                  <a16:creationId xmlns:a16="http://schemas.microsoft.com/office/drawing/2014/main" id="{A4CBEDF6-7B5F-471F-AF99-301A23748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1D43DB10-4F84-47C2-8170-CB9EED866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9F35C7A0-1526-4D97-BCD8-91B3576E3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1009574A-38B7-43A8-A925-1FB54C6B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28">
              <a:extLst>
                <a:ext uri="{FF2B5EF4-FFF2-40B4-BE49-F238E27FC236}">
                  <a16:creationId xmlns:a16="http://schemas.microsoft.com/office/drawing/2014/main" id="{EA3AAA50-DE22-4E5D-9064-A37786C59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Content Placeholder 2">
            <a:extLst>
              <a:ext uri="{FF2B5EF4-FFF2-40B4-BE49-F238E27FC236}">
                <a16:creationId xmlns:a16="http://schemas.microsoft.com/office/drawing/2014/main" id="{5087DB8F-5FE7-B69D-4BEA-EBDAD1AAF165}"/>
              </a:ext>
            </a:extLst>
          </p:cNvPr>
          <p:cNvSpPr>
            <a:spLocks noGrp="1"/>
          </p:cNvSpPr>
          <p:nvPr>
            <p:ph idx="1"/>
          </p:nvPr>
        </p:nvSpPr>
        <p:spPr>
          <a:xfrm>
            <a:off x="3037369" y="3202360"/>
            <a:ext cx="5719013" cy="1640986"/>
          </a:xfrm>
        </p:spPr>
        <p:txBody>
          <a:bodyPr vert="horz" lIns="91440" tIns="45720" rIns="91440" bIns="45720" rtlCol="0" anchor="t">
            <a:normAutofit/>
          </a:bodyPr>
          <a:lstStyle/>
          <a:p>
            <a:pPr marL="0" indent="0" algn="ctr">
              <a:buNone/>
            </a:pPr>
            <a:r>
              <a:rPr lang="en-GB" sz="2400" dirty="0">
                <a:solidFill>
                  <a:schemeClr val="tx2"/>
                </a:solidFill>
                <a:cs typeface="Calibri"/>
              </a:rPr>
              <a:t>PDF copy of the Summary screen, to allow for attachment to a patient's electronic record</a:t>
            </a:r>
            <a:endParaRPr lang="en-US">
              <a:cs typeface="Calibri" panose="020F0502020204030204"/>
            </a:endParaRPr>
          </a:p>
          <a:p>
            <a:pPr marL="0" indent="0">
              <a:buNone/>
            </a:pPr>
            <a:endParaRPr lang="en-GB" sz="2000">
              <a:solidFill>
                <a:schemeClr val="tx2"/>
              </a:solidFill>
              <a:cs typeface="Calibri"/>
            </a:endParaRPr>
          </a:p>
        </p:txBody>
      </p:sp>
    </p:spTree>
    <p:extLst>
      <p:ext uri="{BB962C8B-B14F-4D97-AF65-F5344CB8AC3E}">
        <p14:creationId xmlns:p14="http://schemas.microsoft.com/office/powerpoint/2010/main" val="608653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15A6CE-7621-9267-2887-219F288BFE73}"/>
              </a:ext>
            </a:extLst>
          </p:cNvPr>
          <p:cNvSpPr>
            <a:spLocks noGrp="1"/>
          </p:cNvSpPr>
          <p:nvPr>
            <p:ph type="title"/>
          </p:nvPr>
        </p:nvSpPr>
        <p:spPr>
          <a:xfrm>
            <a:off x="3215729" y="1764407"/>
            <a:ext cx="5760846" cy="2310312"/>
          </a:xfrm>
        </p:spPr>
        <p:txBody>
          <a:bodyPr vert="horz" lIns="91440" tIns="45720" rIns="91440" bIns="45720" rtlCol="0" anchor="b">
            <a:normAutofit/>
          </a:bodyPr>
          <a:lstStyle/>
          <a:p>
            <a:pPr algn="ctr"/>
            <a:r>
              <a:rPr lang="en-US" sz="5200" dirty="0">
                <a:solidFill>
                  <a:schemeClr val="tx2"/>
                </a:solidFill>
                <a:cs typeface="Calibri Light"/>
              </a:rPr>
              <a:t>Any Questions?</a:t>
            </a:r>
            <a:endParaRPr lang="en-US" sz="5200" kern="1200" dirty="0">
              <a:solidFill>
                <a:schemeClr val="tx2"/>
              </a:solidFill>
              <a:latin typeface="+mj-lt"/>
              <a:cs typeface="Calibri Light"/>
            </a:endParaRPr>
          </a:p>
        </p:txBody>
      </p:sp>
    </p:spTree>
    <p:extLst>
      <p:ext uri="{BB962C8B-B14F-4D97-AF65-F5344CB8AC3E}">
        <p14:creationId xmlns:p14="http://schemas.microsoft.com/office/powerpoint/2010/main" val="3073247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6"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5EDD8B72-C5C1-5926-2CF3-C858CC6F7A06}"/>
              </a:ext>
            </a:extLst>
          </p:cNvPr>
          <p:cNvSpPr>
            <a:spLocks noGrp="1"/>
          </p:cNvSpPr>
          <p:nvPr>
            <p:ph type="title"/>
          </p:nvPr>
        </p:nvSpPr>
        <p:spPr>
          <a:xfrm>
            <a:off x="563062" y="1746982"/>
            <a:ext cx="3669161" cy="2760098"/>
          </a:xfrm>
        </p:spPr>
        <p:txBody>
          <a:bodyPr>
            <a:normAutofit fontScale="90000"/>
          </a:bodyPr>
          <a:lstStyle/>
          <a:p>
            <a:pPr algn="ctr"/>
            <a:r>
              <a:rPr lang="en-GB" sz="4000" dirty="0">
                <a:solidFill>
                  <a:schemeClr val="tx2"/>
                </a:solidFill>
              </a:rPr>
              <a:t>How can technology support Decarbonisation?</a:t>
            </a:r>
          </a:p>
        </p:txBody>
      </p:sp>
      <p:sp>
        <p:nvSpPr>
          <p:cNvPr id="3" name="Content Placeholder 2">
            <a:extLst>
              <a:ext uri="{FF2B5EF4-FFF2-40B4-BE49-F238E27FC236}">
                <a16:creationId xmlns:a16="http://schemas.microsoft.com/office/drawing/2014/main" id="{6897C8C1-FFEB-20CC-B1D1-3778FBC53F07}"/>
              </a:ext>
            </a:extLst>
          </p:cNvPr>
          <p:cNvSpPr>
            <a:spLocks noGrp="1"/>
          </p:cNvSpPr>
          <p:nvPr>
            <p:ph idx="1"/>
          </p:nvPr>
        </p:nvSpPr>
        <p:spPr>
          <a:xfrm>
            <a:off x="5791882" y="1287711"/>
            <a:ext cx="5737966" cy="4853247"/>
          </a:xfrm>
          <a:noFill/>
          <a:ln>
            <a:noFill/>
          </a:ln>
        </p:spPr>
        <p:txBody>
          <a:bodyPr anchor="ctr">
            <a:normAutofit/>
          </a:bodyPr>
          <a:lstStyle/>
          <a:p>
            <a:pPr marL="0" indent="0" algn="ctr">
              <a:buNone/>
            </a:pPr>
            <a:r>
              <a:rPr lang="en-GB" dirty="0">
                <a:solidFill>
                  <a:schemeClr val="tx2"/>
                </a:solidFill>
              </a:rPr>
              <a:t>Using the All-Wales Asthma &amp; COPD guidelines and key elements of the ABUHB Decarbonisation strategy, an App is being developed within ABUHB that can simplify and support inhaler reviews across all healthcare settings, without the need for specialist inhaler knowledge</a:t>
            </a:r>
            <a:endParaRPr lang="en-US">
              <a:solidFill>
                <a:schemeClr val="tx2"/>
              </a:solidFill>
              <a:cs typeface="Calibri" panose="020F0502020204030204"/>
            </a:endParaRPr>
          </a:p>
          <a:p>
            <a:endParaRPr lang="en-GB" sz="1800" dirty="0">
              <a:solidFill>
                <a:schemeClr val="tx2"/>
              </a:solidFill>
            </a:endParaRPr>
          </a:p>
          <a:p>
            <a:endParaRPr lang="en-GB" sz="1800" dirty="0">
              <a:solidFill>
                <a:schemeClr val="tx2"/>
              </a:solidFill>
            </a:endParaRPr>
          </a:p>
        </p:txBody>
      </p:sp>
    </p:spTree>
    <p:extLst>
      <p:ext uri="{BB962C8B-B14F-4D97-AF65-F5344CB8AC3E}">
        <p14:creationId xmlns:p14="http://schemas.microsoft.com/office/powerpoint/2010/main" val="1140296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25" name="Rectangle 27">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9">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E8A02C8A-20B5-4A39-E448-1DC3FCE07B76}"/>
              </a:ext>
            </a:extLst>
          </p:cNvPr>
          <p:cNvSpPr>
            <a:spLocks noGrp="1"/>
          </p:cNvSpPr>
          <p:nvPr>
            <p:ph type="title"/>
          </p:nvPr>
        </p:nvSpPr>
        <p:spPr>
          <a:xfrm>
            <a:off x="804672" y="457200"/>
            <a:ext cx="10579608" cy="1188720"/>
          </a:xfrm>
        </p:spPr>
        <p:txBody>
          <a:bodyPr>
            <a:normAutofit/>
          </a:bodyPr>
          <a:lstStyle/>
          <a:p>
            <a:r>
              <a:rPr lang="en-GB" sz="4000" dirty="0">
                <a:solidFill>
                  <a:schemeClr val="tx2"/>
                </a:solidFill>
              </a:rPr>
              <a:t>What can the app do?</a:t>
            </a:r>
          </a:p>
        </p:txBody>
      </p:sp>
      <p:grpSp>
        <p:nvGrpSpPr>
          <p:cNvPr id="32" name="Group 31">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33" name="Freeform: Shape 32">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33">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1" name="Freeform: Shape 35">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37">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39" name="Freeform: Shape 38">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39">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0">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1">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3" name="Content Placeholder 2">
            <a:extLst>
              <a:ext uri="{FF2B5EF4-FFF2-40B4-BE49-F238E27FC236}">
                <a16:creationId xmlns:a16="http://schemas.microsoft.com/office/drawing/2014/main" id="{D64EFB19-0427-3BD0-8F8C-732531242B73}"/>
              </a:ext>
            </a:extLst>
          </p:cNvPr>
          <p:cNvGraphicFramePr>
            <a:graphicFrameLocks noGrp="1"/>
          </p:cNvGraphicFramePr>
          <p:nvPr>
            <p:ph idx="1"/>
            <p:extLst>
              <p:ext uri="{D42A27DB-BD31-4B8C-83A1-F6EECF244321}">
                <p14:modId xmlns:p14="http://schemas.microsoft.com/office/powerpoint/2010/main" val="4224063491"/>
              </p:ext>
            </p:extLst>
          </p:nvPr>
        </p:nvGraphicFramePr>
        <p:xfrm>
          <a:off x="952752" y="1981096"/>
          <a:ext cx="10119360" cy="3566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1925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25" name="Rectangle 27">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9">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E8A02C8A-20B5-4A39-E448-1DC3FCE07B76}"/>
              </a:ext>
            </a:extLst>
          </p:cNvPr>
          <p:cNvSpPr>
            <a:spLocks noGrp="1"/>
          </p:cNvSpPr>
          <p:nvPr>
            <p:ph type="title"/>
          </p:nvPr>
        </p:nvSpPr>
        <p:spPr>
          <a:xfrm>
            <a:off x="804672" y="457200"/>
            <a:ext cx="10579608" cy="1188720"/>
          </a:xfrm>
        </p:spPr>
        <p:txBody>
          <a:bodyPr>
            <a:normAutofit/>
          </a:bodyPr>
          <a:lstStyle/>
          <a:p>
            <a:r>
              <a:rPr lang="en-GB" sz="4000" dirty="0">
                <a:solidFill>
                  <a:schemeClr val="tx2"/>
                </a:solidFill>
              </a:rPr>
              <a:t>What can't the app do?</a:t>
            </a:r>
          </a:p>
        </p:txBody>
      </p:sp>
      <p:grpSp>
        <p:nvGrpSpPr>
          <p:cNvPr id="32" name="Group 31">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33" name="Freeform: Shape 32">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33">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1" name="Freeform: Shape 35">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37">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39" name="Freeform: Shape 38">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39">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0">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1">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4" name="Content Placeholder 2">
            <a:extLst>
              <a:ext uri="{FF2B5EF4-FFF2-40B4-BE49-F238E27FC236}">
                <a16:creationId xmlns:a16="http://schemas.microsoft.com/office/drawing/2014/main" id="{CCB7F55D-9546-BA25-0977-30CF3EF16B4E}"/>
              </a:ext>
            </a:extLst>
          </p:cNvPr>
          <p:cNvGraphicFramePr>
            <a:graphicFrameLocks noGrp="1"/>
          </p:cNvGraphicFramePr>
          <p:nvPr>
            <p:extLst>
              <p:ext uri="{D42A27DB-BD31-4B8C-83A1-F6EECF244321}">
                <p14:modId xmlns:p14="http://schemas.microsoft.com/office/powerpoint/2010/main" val="4262213596"/>
              </p:ext>
            </p:extLst>
          </p:nvPr>
        </p:nvGraphicFramePr>
        <p:xfrm>
          <a:off x="1581614" y="2234500"/>
          <a:ext cx="9019480" cy="3301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3145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60" name="Group 59">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61" name="Freeform: Shape 60">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Shape 61">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Shape 62">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5BD0E49D-61E6-46FD-AB5D-E250480543F8}"/>
              </a:ext>
            </a:extLst>
          </p:cNvPr>
          <p:cNvSpPr>
            <a:spLocks noGrp="1"/>
          </p:cNvSpPr>
          <p:nvPr>
            <p:ph type="title"/>
          </p:nvPr>
        </p:nvSpPr>
        <p:spPr>
          <a:xfrm>
            <a:off x="240495" y="1335940"/>
            <a:ext cx="3855720" cy="4371974"/>
          </a:xfrm>
        </p:spPr>
        <p:txBody>
          <a:bodyPr>
            <a:normAutofit/>
          </a:bodyPr>
          <a:lstStyle/>
          <a:p>
            <a:pPr algn="ctr"/>
            <a:r>
              <a:rPr lang="en-GB" sz="3600" dirty="0">
                <a:solidFill>
                  <a:schemeClr val="tx2"/>
                </a:solidFill>
              </a:rPr>
              <a:t>What data does </a:t>
            </a:r>
            <a:br>
              <a:rPr lang="en-GB" sz="3600" dirty="0">
                <a:solidFill>
                  <a:schemeClr val="tx2"/>
                </a:solidFill>
              </a:rPr>
            </a:br>
            <a:r>
              <a:rPr lang="en-GB" sz="3600" dirty="0">
                <a:solidFill>
                  <a:schemeClr val="tx2"/>
                </a:solidFill>
              </a:rPr>
              <a:t>it use?</a:t>
            </a:r>
            <a:endParaRPr lang="en-US">
              <a:solidFill>
                <a:schemeClr val="tx2"/>
              </a:solidFill>
              <a:cs typeface="Calibri Light" panose="020F0302020204030204"/>
            </a:endParaRPr>
          </a:p>
        </p:txBody>
      </p:sp>
      <p:sp>
        <p:nvSpPr>
          <p:cNvPr id="3" name="Content Placeholder 2">
            <a:extLst>
              <a:ext uri="{FF2B5EF4-FFF2-40B4-BE49-F238E27FC236}">
                <a16:creationId xmlns:a16="http://schemas.microsoft.com/office/drawing/2014/main" id="{1ABFCCBC-B733-4336-B505-AB205746E160}"/>
              </a:ext>
            </a:extLst>
          </p:cNvPr>
          <p:cNvSpPr>
            <a:spLocks noGrp="1"/>
          </p:cNvSpPr>
          <p:nvPr>
            <p:ph idx="1"/>
          </p:nvPr>
        </p:nvSpPr>
        <p:spPr>
          <a:xfrm>
            <a:off x="5391807" y="804672"/>
            <a:ext cx="6065116" cy="5230368"/>
          </a:xfrm>
        </p:spPr>
        <p:txBody>
          <a:bodyPr anchor="ctr">
            <a:noAutofit/>
          </a:bodyPr>
          <a:lstStyle/>
          <a:p>
            <a:pPr marL="0" indent="0">
              <a:buNone/>
            </a:pPr>
            <a:r>
              <a:rPr lang="en-GB" sz="2400" b="1" dirty="0">
                <a:solidFill>
                  <a:schemeClr val="tx2"/>
                </a:solidFill>
              </a:rPr>
              <a:t>Where possible data comes via independent sources rather than direct from Pharma</a:t>
            </a:r>
            <a:r>
              <a:rPr lang="en-GB" sz="2400" dirty="0">
                <a:solidFill>
                  <a:schemeClr val="tx2"/>
                </a:solidFill>
              </a:rPr>
              <a:t> </a:t>
            </a:r>
          </a:p>
          <a:p>
            <a:pPr marL="0" indent="0">
              <a:buNone/>
            </a:pPr>
            <a:r>
              <a:rPr lang="en-GB" sz="2400" dirty="0">
                <a:solidFill>
                  <a:schemeClr val="tx2"/>
                </a:solidFill>
              </a:rPr>
              <a:t>Data used in the development includes:</a:t>
            </a:r>
          </a:p>
          <a:p>
            <a:r>
              <a:rPr lang="en-GB" sz="2400" b="1" dirty="0">
                <a:solidFill>
                  <a:schemeClr val="tx2"/>
                </a:solidFill>
              </a:rPr>
              <a:t>ICS strength classification </a:t>
            </a:r>
            <a:r>
              <a:rPr lang="en-GB" sz="2400" dirty="0">
                <a:solidFill>
                  <a:schemeClr val="tx2"/>
                </a:solidFill>
              </a:rPr>
              <a:t>– via Right Breathe website </a:t>
            </a:r>
            <a:endParaRPr lang="en-GB" sz="2400">
              <a:solidFill>
                <a:schemeClr val="tx2"/>
              </a:solidFill>
              <a:cs typeface="Calibri"/>
            </a:endParaRPr>
          </a:p>
          <a:p>
            <a:r>
              <a:rPr lang="en-GB" sz="2400" b="1" dirty="0">
                <a:solidFill>
                  <a:schemeClr val="tx2"/>
                </a:solidFill>
              </a:rPr>
              <a:t>Device resistance rating </a:t>
            </a:r>
            <a:r>
              <a:rPr lang="en-GB" sz="2400" dirty="0">
                <a:solidFill>
                  <a:schemeClr val="tx2"/>
                </a:solidFill>
              </a:rPr>
              <a:t>– via In-check dial grading </a:t>
            </a:r>
          </a:p>
          <a:p>
            <a:r>
              <a:rPr lang="en-GB" sz="2400" b="1" dirty="0">
                <a:solidFill>
                  <a:schemeClr val="tx2"/>
                </a:solidFill>
              </a:rPr>
              <a:t>Licensed indications </a:t>
            </a:r>
            <a:r>
              <a:rPr lang="en-GB" sz="2400" dirty="0">
                <a:solidFill>
                  <a:schemeClr val="tx2"/>
                </a:solidFill>
              </a:rPr>
              <a:t>– via Electronic Medicines Compendium</a:t>
            </a:r>
          </a:p>
          <a:p>
            <a:r>
              <a:rPr lang="en-GB" sz="2400" b="1" dirty="0">
                <a:solidFill>
                  <a:schemeClr val="tx2"/>
                </a:solidFill>
              </a:rPr>
              <a:t>Global Warming Potential </a:t>
            </a:r>
            <a:r>
              <a:rPr lang="en-GB" sz="2400" dirty="0">
                <a:solidFill>
                  <a:schemeClr val="tx2"/>
                </a:solidFill>
              </a:rPr>
              <a:t>(GWP) – this is a combination of All-Wales guidance and information obtained through the development of the ABUHB Decarbonisation strategy</a:t>
            </a:r>
          </a:p>
        </p:txBody>
      </p:sp>
    </p:spTree>
    <p:extLst>
      <p:ext uri="{BB962C8B-B14F-4D97-AF65-F5344CB8AC3E}">
        <p14:creationId xmlns:p14="http://schemas.microsoft.com/office/powerpoint/2010/main" val="3083660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 name="Rectangle 122">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Connector 124">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81" name="Picture 80" descr="Graphical user interface, application&#10;&#10;Description automatically generated">
            <a:extLst>
              <a:ext uri="{FF2B5EF4-FFF2-40B4-BE49-F238E27FC236}">
                <a16:creationId xmlns:a16="http://schemas.microsoft.com/office/drawing/2014/main" id="{DD335920-B91D-4860-90C9-37BC51C2CFF6}"/>
              </a:ext>
            </a:extLst>
          </p:cNvPr>
          <p:cNvPicPr>
            <a:picLocks noChangeAspect="1"/>
          </p:cNvPicPr>
          <p:nvPr/>
        </p:nvPicPr>
        <p:blipFill>
          <a:blip r:embed="rId2"/>
          <a:stretch>
            <a:fillRect/>
          </a:stretch>
        </p:blipFill>
        <p:spPr>
          <a:xfrm>
            <a:off x="5289550" y="642938"/>
            <a:ext cx="3090863" cy="5572125"/>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D3171A38-3C6B-4AB6-AC5D-08F489905FC4}"/>
              </a:ext>
            </a:extLst>
          </p:cNvPr>
          <p:cNvPicPr>
            <a:picLocks noChangeAspect="1"/>
          </p:cNvPicPr>
          <p:nvPr/>
        </p:nvPicPr>
        <p:blipFill>
          <a:blip r:embed="rId3"/>
          <a:stretch>
            <a:fillRect/>
          </a:stretch>
        </p:blipFill>
        <p:spPr>
          <a:xfrm>
            <a:off x="8447088" y="642938"/>
            <a:ext cx="3090863" cy="5572125"/>
          </a:xfrm>
          <a:prstGeom prst="rect">
            <a:avLst/>
          </a:prstGeom>
        </p:spPr>
      </p:pic>
      <p:sp>
        <p:nvSpPr>
          <p:cNvPr id="11" name="Title 10">
            <a:extLst>
              <a:ext uri="{FF2B5EF4-FFF2-40B4-BE49-F238E27FC236}">
                <a16:creationId xmlns:a16="http://schemas.microsoft.com/office/drawing/2014/main" id="{DF360118-AE67-4ECE-8E88-D2AD6339326E}"/>
              </a:ext>
            </a:extLst>
          </p:cNvPr>
          <p:cNvSpPr>
            <a:spLocks noGrp="1"/>
          </p:cNvSpPr>
          <p:nvPr>
            <p:ph type="title"/>
          </p:nvPr>
        </p:nvSpPr>
        <p:spPr>
          <a:xfrm>
            <a:off x="943277" y="712269"/>
            <a:ext cx="3370998" cy="5502264"/>
          </a:xfrm>
        </p:spPr>
        <p:txBody>
          <a:bodyPr vert="horz" lIns="91440" tIns="45720" rIns="91440" bIns="45720" rtlCol="0">
            <a:normAutofit/>
          </a:bodyPr>
          <a:lstStyle/>
          <a:p>
            <a:r>
              <a:rPr lang="en-US">
                <a:solidFill>
                  <a:srgbClr val="FFFFFF"/>
                </a:solidFill>
              </a:rPr>
              <a:t>Before you start an Assessment</a:t>
            </a:r>
          </a:p>
        </p:txBody>
      </p:sp>
    </p:spTree>
    <p:extLst>
      <p:ext uri="{BB962C8B-B14F-4D97-AF65-F5344CB8AC3E}">
        <p14:creationId xmlns:p14="http://schemas.microsoft.com/office/powerpoint/2010/main" val="2645374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 name="Rectangle 173">
            <a:extLst>
              <a:ext uri="{FF2B5EF4-FFF2-40B4-BE49-F238E27FC236}">
                <a16:creationId xmlns:a16="http://schemas.microsoft.com/office/drawing/2014/main" id="{E6760941-EF99-4F61-A95D-3C3E7C08D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5">
            <a:extLst>
              <a:ext uri="{FF2B5EF4-FFF2-40B4-BE49-F238E27FC236}">
                <a16:creationId xmlns:a16="http://schemas.microsoft.com/office/drawing/2014/main" id="{44D9B9FF-D6DA-4F69-B4A0-BA1550D65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84269" y="1756600"/>
            <a:ext cx="1080325" cy="4736395"/>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6">
            <a:extLst>
              <a:ext uri="{FF2B5EF4-FFF2-40B4-BE49-F238E27FC236}">
                <a16:creationId xmlns:a16="http://schemas.microsoft.com/office/drawing/2014/main" id="{A7DC0AF9-0747-4070-A6D7-DF3681B9E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76839" y="1357766"/>
            <a:ext cx="687754" cy="430312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7">
            <a:extLst>
              <a:ext uri="{FF2B5EF4-FFF2-40B4-BE49-F238E27FC236}">
                <a16:creationId xmlns:a16="http://schemas.microsoft.com/office/drawing/2014/main" id="{74612EAD-0A8C-4C44-AFE1-3DF0669AC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78850" y="1135060"/>
            <a:ext cx="409371" cy="416921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2" name="Rectangle 8">
            <a:extLst>
              <a:ext uri="{FF2B5EF4-FFF2-40B4-BE49-F238E27FC236}">
                <a16:creationId xmlns:a16="http://schemas.microsoft.com/office/drawing/2014/main" id="{C2D46295-4D0D-487B-8972-141A047FB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24043"/>
            <a:ext cx="5288862" cy="3978121"/>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itle 10">
            <a:extLst>
              <a:ext uri="{FF2B5EF4-FFF2-40B4-BE49-F238E27FC236}">
                <a16:creationId xmlns:a16="http://schemas.microsoft.com/office/drawing/2014/main" id="{DF360118-AE67-4ECE-8E88-D2AD6339326E}"/>
              </a:ext>
            </a:extLst>
          </p:cNvPr>
          <p:cNvSpPr>
            <a:spLocks noGrp="1"/>
          </p:cNvSpPr>
          <p:nvPr>
            <p:ph type="title"/>
          </p:nvPr>
        </p:nvSpPr>
        <p:spPr>
          <a:xfrm>
            <a:off x="795342" y="1357766"/>
            <a:ext cx="4322204" cy="3541334"/>
          </a:xfrm>
        </p:spPr>
        <p:txBody>
          <a:bodyPr vert="horz" lIns="91440" tIns="45720" rIns="91440" bIns="45720" rtlCol="0" anchor="b">
            <a:normAutofit/>
          </a:bodyPr>
          <a:lstStyle/>
          <a:p>
            <a:r>
              <a:rPr lang="en-US" sz="3800" kern="1200">
                <a:solidFill>
                  <a:srgbClr val="FFFFFF"/>
                </a:solidFill>
                <a:latin typeface="+mj-lt"/>
                <a:ea typeface="+mj-ea"/>
                <a:cs typeface="+mj-cs"/>
              </a:rPr>
              <a:t>The app is a decision support tool and is not classed as a medical device by the MHRA</a:t>
            </a:r>
          </a:p>
        </p:txBody>
      </p:sp>
      <p:pic>
        <p:nvPicPr>
          <p:cNvPr id="2" name="Picture 2" descr="Text&#10;&#10;Description automatically generated">
            <a:extLst>
              <a:ext uri="{FF2B5EF4-FFF2-40B4-BE49-F238E27FC236}">
                <a16:creationId xmlns:a16="http://schemas.microsoft.com/office/drawing/2014/main" id="{98196F6C-2651-8004-ECDE-969C9C15B2F4}"/>
              </a:ext>
            </a:extLst>
          </p:cNvPr>
          <p:cNvPicPr>
            <a:picLocks noChangeAspect="1"/>
          </p:cNvPicPr>
          <p:nvPr/>
        </p:nvPicPr>
        <p:blipFill>
          <a:blip r:embed="rId2"/>
          <a:stretch>
            <a:fillRect/>
          </a:stretch>
        </p:blipFill>
        <p:spPr>
          <a:xfrm>
            <a:off x="6908215" y="482849"/>
            <a:ext cx="3347749" cy="5895925"/>
          </a:xfrm>
          <a:prstGeom prst="rect">
            <a:avLst/>
          </a:prstGeom>
        </p:spPr>
      </p:pic>
    </p:spTree>
    <p:extLst>
      <p:ext uri="{BB962C8B-B14F-4D97-AF65-F5344CB8AC3E}">
        <p14:creationId xmlns:p14="http://schemas.microsoft.com/office/powerpoint/2010/main" val="240742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ADBDF5E3-4906-40CC-B929-F315BD058E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35B9823A-85C3-4837-8700-3D94F9B36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7235" y="0"/>
            <a:ext cx="789032" cy="6865831"/>
          </a:xfrm>
          <a:custGeom>
            <a:avLst/>
            <a:gdLst>
              <a:gd name="connsiteX0" fmla="*/ 2648 w 789032"/>
              <a:gd name="connsiteY0" fmla="*/ 0 h 6865831"/>
              <a:gd name="connsiteX1" fmla="*/ 789032 w 789032"/>
              <a:gd name="connsiteY1" fmla="*/ 0 h 6865831"/>
              <a:gd name="connsiteX2" fmla="*/ 789032 w 789032"/>
              <a:gd name="connsiteY2" fmla="*/ 1621639 h 6865831"/>
              <a:gd name="connsiteX3" fmla="*/ 789032 w 789032"/>
              <a:gd name="connsiteY3" fmla="*/ 1900580 h 6865831"/>
              <a:gd name="connsiteX4" fmla="*/ 789032 w 789032"/>
              <a:gd name="connsiteY4" fmla="*/ 6865831 h 6865831"/>
              <a:gd name="connsiteX5" fmla="*/ 0 w 789032"/>
              <a:gd name="connsiteY5" fmla="*/ 6399058 h 6865831"/>
              <a:gd name="connsiteX6" fmla="*/ 0 w 789032"/>
              <a:gd name="connsiteY6" fmla="*/ 1154866 h 6865831"/>
              <a:gd name="connsiteX7" fmla="*/ 2648 w 789032"/>
              <a:gd name="connsiteY7" fmla="*/ 1156433 h 68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9032" h="6865831">
                <a:moveTo>
                  <a:pt x="2648" y="0"/>
                </a:moveTo>
                <a:lnTo>
                  <a:pt x="789032" y="0"/>
                </a:lnTo>
                <a:lnTo>
                  <a:pt x="789032" y="1621639"/>
                </a:lnTo>
                <a:lnTo>
                  <a:pt x="789032" y="1900580"/>
                </a:lnTo>
                <a:lnTo>
                  <a:pt x="789032" y="6865831"/>
                </a:lnTo>
                <a:lnTo>
                  <a:pt x="0" y="6399058"/>
                </a:lnTo>
                <a:lnTo>
                  <a:pt x="0" y="1154866"/>
                </a:lnTo>
                <a:lnTo>
                  <a:pt x="2648" y="115643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84" name="Freeform 7">
            <a:extLst>
              <a:ext uri="{FF2B5EF4-FFF2-40B4-BE49-F238E27FC236}">
                <a16:creationId xmlns:a16="http://schemas.microsoft.com/office/drawing/2014/main" id="{10A70E06-9734-4904-B829-95BCC0199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17236" y="887217"/>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useBgFill="1">
        <p:nvSpPr>
          <p:cNvPr id="86" name="Rectangle 85">
            <a:extLst>
              <a:ext uri="{FF2B5EF4-FFF2-40B4-BE49-F238E27FC236}">
                <a16:creationId xmlns:a16="http://schemas.microsoft.com/office/drawing/2014/main" id="{35B9E095-93FF-4FF3-8399-098627973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498749" cy="6150193"/>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FBA1A8F-615D-43A3-92CC-2E47AE9F00E3}"/>
              </a:ext>
            </a:extLst>
          </p:cNvPr>
          <p:cNvPicPr>
            <a:picLocks noChangeAspect="1"/>
          </p:cNvPicPr>
          <p:nvPr/>
        </p:nvPicPr>
        <p:blipFill rotWithShape="1">
          <a:blip r:embed="rId2"/>
          <a:srcRect r="296" b="3"/>
          <a:stretch/>
        </p:blipFill>
        <p:spPr>
          <a:xfrm>
            <a:off x="746085" y="643467"/>
            <a:ext cx="2989323" cy="5353766"/>
          </a:xfrm>
          <a:prstGeom prst="rect">
            <a:avLst/>
          </a:prstGeom>
        </p:spPr>
      </p:pic>
      <p:pic>
        <p:nvPicPr>
          <p:cNvPr id="7" name="Picture 6">
            <a:extLst>
              <a:ext uri="{FF2B5EF4-FFF2-40B4-BE49-F238E27FC236}">
                <a16:creationId xmlns:a16="http://schemas.microsoft.com/office/drawing/2014/main" id="{8DFB585C-D075-4A4F-9CEA-6E0CA6F6A4C2}"/>
              </a:ext>
            </a:extLst>
          </p:cNvPr>
          <p:cNvPicPr>
            <a:picLocks noChangeAspect="1"/>
          </p:cNvPicPr>
          <p:nvPr/>
        </p:nvPicPr>
        <p:blipFill rotWithShape="1">
          <a:blip r:embed="rId3"/>
          <a:srcRect r="526" b="3"/>
          <a:stretch/>
        </p:blipFill>
        <p:spPr>
          <a:xfrm>
            <a:off x="4106099" y="643467"/>
            <a:ext cx="2982428" cy="5353766"/>
          </a:xfrm>
          <a:prstGeom prst="rect">
            <a:avLst/>
          </a:prstGeom>
        </p:spPr>
      </p:pic>
      <p:sp>
        <p:nvSpPr>
          <p:cNvPr id="88" name="Rectangle 8">
            <a:extLst>
              <a:ext uri="{FF2B5EF4-FFF2-40B4-BE49-F238E27FC236}">
                <a16:creationId xmlns:a16="http://schemas.microsoft.com/office/drawing/2014/main" id="{DB1BADEA-DDC5-4DCC-B8EC-AA06BC73F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804744" y="0"/>
            <a:ext cx="4384208" cy="68580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itle 9">
            <a:extLst>
              <a:ext uri="{FF2B5EF4-FFF2-40B4-BE49-F238E27FC236}">
                <a16:creationId xmlns:a16="http://schemas.microsoft.com/office/drawing/2014/main" id="{94DA7104-709E-442D-9A15-DF1AC4AC8691}"/>
              </a:ext>
            </a:extLst>
          </p:cNvPr>
          <p:cNvSpPr>
            <a:spLocks noGrp="1"/>
          </p:cNvSpPr>
          <p:nvPr>
            <p:ph type="title"/>
          </p:nvPr>
        </p:nvSpPr>
        <p:spPr>
          <a:xfrm>
            <a:off x="8129872" y="1062401"/>
            <a:ext cx="3262028" cy="2733881"/>
          </a:xfrm>
        </p:spPr>
        <p:txBody>
          <a:bodyPr vert="horz" lIns="91440" tIns="45720" rIns="91440" bIns="45720" rtlCol="0" anchor="b">
            <a:normAutofit/>
          </a:bodyPr>
          <a:lstStyle/>
          <a:p>
            <a:r>
              <a:rPr lang="en-US">
                <a:solidFill>
                  <a:srgbClr val="FFFFFF"/>
                </a:solidFill>
              </a:rPr>
              <a:t>Patient Data Screens</a:t>
            </a:r>
          </a:p>
        </p:txBody>
      </p:sp>
    </p:spTree>
    <p:extLst>
      <p:ext uri="{BB962C8B-B14F-4D97-AF65-F5344CB8AC3E}">
        <p14:creationId xmlns:p14="http://schemas.microsoft.com/office/powerpoint/2010/main" val="110093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7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623313FF-A078-449F-8FCC-82DADA283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8">
            <a:extLst>
              <a:ext uri="{FF2B5EF4-FFF2-40B4-BE49-F238E27FC236}">
                <a16:creationId xmlns:a16="http://schemas.microsoft.com/office/drawing/2014/main" id="{E11A90C5-6B89-4BC9-A8ED-0A45E0EDC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5782800"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a:extLst>
              <a:ext uri="{FF2B5EF4-FFF2-40B4-BE49-F238E27FC236}">
                <a16:creationId xmlns:a16="http://schemas.microsoft.com/office/drawing/2014/main" id="{AF39EC51-CAA7-478E-AE6E-14844FEB448C}"/>
              </a:ext>
            </a:extLst>
          </p:cNvPr>
          <p:cNvSpPr>
            <a:spLocks noGrp="1"/>
          </p:cNvSpPr>
          <p:nvPr>
            <p:ph type="title"/>
          </p:nvPr>
        </p:nvSpPr>
        <p:spPr>
          <a:xfrm>
            <a:off x="7387536" y="2677518"/>
            <a:ext cx="4011735" cy="2282542"/>
          </a:xfrm>
        </p:spPr>
        <p:txBody>
          <a:bodyPr vert="horz" lIns="91440" tIns="45720" rIns="91440" bIns="45720" rtlCol="0" anchor="b">
            <a:normAutofit/>
          </a:bodyPr>
          <a:lstStyle/>
          <a:p>
            <a:r>
              <a:rPr lang="en-US">
                <a:solidFill>
                  <a:srgbClr val="FEFFFF"/>
                </a:solidFill>
              </a:rPr>
              <a:t>Compliance and Concordance Screens</a:t>
            </a:r>
          </a:p>
        </p:txBody>
      </p:sp>
      <p:sp>
        <p:nvSpPr>
          <p:cNvPr id="68" name="Freeform 5">
            <a:extLst>
              <a:ext uri="{FF2B5EF4-FFF2-40B4-BE49-F238E27FC236}">
                <a16:creationId xmlns:a16="http://schemas.microsoft.com/office/drawing/2014/main" id="{9FC14E32-F817-42B9-A51C-C54112FC0D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6">
            <a:extLst>
              <a:ext uri="{FF2B5EF4-FFF2-40B4-BE49-F238E27FC236}">
                <a16:creationId xmlns:a16="http://schemas.microsoft.com/office/drawing/2014/main" id="{F152C71F-325F-4A79-B72B-5B5F6C79C5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7">
            <a:extLst>
              <a:ext uri="{FF2B5EF4-FFF2-40B4-BE49-F238E27FC236}">
                <a16:creationId xmlns:a16="http://schemas.microsoft.com/office/drawing/2014/main" id="{D5E8E269-81B1-4B9E-A6C1-3DC4B2BA07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Rectangle 73">
            <a:extLst>
              <a:ext uri="{FF2B5EF4-FFF2-40B4-BE49-F238E27FC236}">
                <a16:creationId xmlns:a16="http://schemas.microsoft.com/office/drawing/2014/main" id="{45CB1AD9-3E10-4560-B736-7219A9477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0020"/>
            <a:ext cx="6891721" cy="3509529"/>
          </a:xfrm>
          <a:prstGeom prst="rect">
            <a:avLst/>
          </a:prstGeom>
          <a:solidFill>
            <a:srgbClr val="FE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 text, application, chat or text message&#10;&#10;Description automatically generated">
            <a:extLst>
              <a:ext uri="{FF2B5EF4-FFF2-40B4-BE49-F238E27FC236}">
                <a16:creationId xmlns:a16="http://schemas.microsoft.com/office/drawing/2014/main" id="{A7126A1D-BA99-4F28-9817-59D95E407609}"/>
              </a:ext>
            </a:extLst>
          </p:cNvPr>
          <p:cNvPicPr>
            <a:picLocks noChangeAspect="1"/>
          </p:cNvPicPr>
          <p:nvPr/>
        </p:nvPicPr>
        <p:blipFill rotWithShape="1">
          <a:blip r:embed="rId2"/>
          <a:srcRect r="3" b="6367"/>
          <a:stretch/>
        </p:blipFill>
        <p:spPr>
          <a:xfrm>
            <a:off x="4783606" y="1293138"/>
            <a:ext cx="1887896" cy="3156692"/>
          </a:xfrm>
          <a:prstGeom prst="rect">
            <a:avLst/>
          </a:prstGeom>
        </p:spPr>
      </p:pic>
      <p:pic>
        <p:nvPicPr>
          <p:cNvPr id="5" name="Picture 4" descr="Graphical user interface, text, application, chat or text message&#10;&#10;Description automatically generated">
            <a:extLst>
              <a:ext uri="{FF2B5EF4-FFF2-40B4-BE49-F238E27FC236}">
                <a16:creationId xmlns:a16="http://schemas.microsoft.com/office/drawing/2014/main" id="{7672293B-FBAB-4EE6-B81C-998A8344871B}"/>
              </a:ext>
            </a:extLst>
          </p:cNvPr>
          <p:cNvPicPr>
            <a:picLocks noChangeAspect="1"/>
          </p:cNvPicPr>
          <p:nvPr/>
        </p:nvPicPr>
        <p:blipFill rotWithShape="1">
          <a:blip r:embed="rId3"/>
          <a:srcRect r="-1" b="503"/>
          <a:stretch/>
        </p:blipFill>
        <p:spPr>
          <a:xfrm>
            <a:off x="2684440" y="1304977"/>
            <a:ext cx="1808428" cy="3156692"/>
          </a:xfrm>
          <a:prstGeom prst="rect">
            <a:avLst/>
          </a:prstGeom>
        </p:spPr>
      </p:pic>
      <p:pic>
        <p:nvPicPr>
          <p:cNvPr id="3" name="Picture 2" descr="Graphical user interface, text, application, chat or text message&#10;&#10;Description automatically generated">
            <a:extLst>
              <a:ext uri="{FF2B5EF4-FFF2-40B4-BE49-F238E27FC236}">
                <a16:creationId xmlns:a16="http://schemas.microsoft.com/office/drawing/2014/main" id="{D03470B1-AFCF-4F30-80A0-2B6FBEC37618}"/>
              </a:ext>
            </a:extLst>
          </p:cNvPr>
          <p:cNvPicPr>
            <a:picLocks noChangeAspect="1"/>
          </p:cNvPicPr>
          <p:nvPr/>
        </p:nvPicPr>
        <p:blipFill rotWithShape="1">
          <a:blip r:embed="rId4"/>
          <a:srcRect r="1" b="5306"/>
          <a:stretch/>
        </p:blipFill>
        <p:spPr>
          <a:xfrm>
            <a:off x="443770" y="1293138"/>
            <a:ext cx="1900116" cy="3156692"/>
          </a:xfrm>
          <a:prstGeom prst="rect">
            <a:avLst/>
          </a:prstGeom>
        </p:spPr>
      </p:pic>
      <p:sp>
        <p:nvSpPr>
          <p:cNvPr id="62" name="Rectangle 61">
            <a:extLst>
              <a:ext uri="{FF2B5EF4-FFF2-40B4-BE49-F238E27FC236}">
                <a16:creationId xmlns:a16="http://schemas.microsoft.com/office/drawing/2014/main" id="{D3933556-0DAC-4FC8-BF9F-B0CB166C44C0}"/>
              </a:ext>
            </a:extLst>
          </p:cNvPr>
          <p:cNvSpPr/>
          <p:nvPr/>
        </p:nvSpPr>
        <p:spPr>
          <a:xfrm>
            <a:off x="1524967" y="4589613"/>
            <a:ext cx="2063687" cy="769441"/>
          </a:xfrm>
          <a:prstGeom prst="rect">
            <a:avLst/>
          </a:prstGeom>
          <a:solidFill>
            <a:schemeClr val="bg2"/>
          </a:solidFill>
        </p:spPr>
        <p:txBody>
          <a:bodyPr wrap="square" lIns="91440" tIns="45720" rIns="91440" bIns="45720">
            <a:spAutoFit/>
          </a:bodyPr>
          <a:lstStyle/>
          <a:p>
            <a:pPr algn="ctr"/>
            <a:r>
              <a:rPr lang="en-US" sz="4400" b="0" cap="none" spc="0" dirty="0">
                <a:ln w="0"/>
                <a:solidFill>
                  <a:schemeClr val="accent1"/>
                </a:solidFill>
                <a:effectLst>
                  <a:outerShdw blurRad="38100" dist="25400" dir="5400000" algn="ctr" rotWithShape="0">
                    <a:srgbClr val="6E747A">
                      <a:alpha val="43000"/>
                    </a:srgbClr>
                  </a:outerShdw>
                </a:effectLst>
              </a:rPr>
              <a:t>Asthma</a:t>
            </a:r>
          </a:p>
        </p:txBody>
      </p:sp>
      <p:sp>
        <p:nvSpPr>
          <p:cNvPr id="63" name="Rectangle 62">
            <a:extLst>
              <a:ext uri="{FF2B5EF4-FFF2-40B4-BE49-F238E27FC236}">
                <a16:creationId xmlns:a16="http://schemas.microsoft.com/office/drawing/2014/main" id="{076D0C49-5C58-467A-AFED-B0E9AB9197D8}"/>
              </a:ext>
            </a:extLst>
          </p:cNvPr>
          <p:cNvSpPr/>
          <p:nvPr/>
        </p:nvSpPr>
        <p:spPr>
          <a:xfrm>
            <a:off x="4913069" y="4562518"/>
            <a:ext cx="1641193" cy="769441"/>
          </a:xfrm>
          <a:prstGeom prst="rect">
            <a:avLst/>
          </a:prstGeom>
          <a:solidFill>
            <a:schemeClr val="bg2"/>
          </a:solidFill>
        </p:spPr>
        <p:txBody>
          <a:bodyPr wrap="square" lIns="91440" tIns="45720" rIns="91440" bIns="45720">
            <a:spAutoFit/>
          </a:bodyPr>
          <a:lstStyle/>
          <a:p>
            <a:pPr algn="ctr"/>
            <a:r>
              <a:rPr lang="en-US" sz="4400" b="0" cap="none" spc="0" dirty="0">
                <a:ln w="0"/>
                <a:solidFill>
                  <a:schemeClr val="accent1"/>
                </a:solidFill>
                <a:effectLst>
                  <a:outerShdw blurRad="38100" dist="25400" dir="5400000" algn="ctr" rotWithShape="0">
                    <a:srgbClr val="6E747A">
                      <a:alpha val="43000"/>
                    </a:srgbClr>
                  </a:outerShdw>
                </a:effectLst>
              </a:rPr>
              <a:t>COPD</a:t>
            </a:r>
          </a:p>
        </p:txBody>
      </p:sp>
    </p:spTree>
    <p:extLst>
      <p:ext uri="{BB962C8B-B14F-4D97-AF65-F5344CB8AC3E}">
        <p14:creationId xmlns:p14="http://schemas.microsoft.com/office/powerpoint/2010/main" val="19928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46166d9-3b1a-4771-82a5-6d8e52171347" xsi:nil="true"/>
    <lcf76f155ced4ddcb4097134ff3c332f xmlns="7e879ffd-bb01-489c-8e00-7e35bd640c6d">
      <Terms xmlns="http://schemas.microsoft.com/office/infopath/2007/PartnerControls"/>
    </lcf76f155ced4ddcb4097134ff3c332f>
    <SharedWithUsers xmlns="746166d9-3b1a-4771-82a5-6d8e52171347">
      <UserInfo>
        <DisplayName>Jackie Reynolds (Ystrad Mynach - Oakfield Surgery)</DisplayName>
        <AccountId>975</AccountId>
        <AccountType/>
      </UserInfo>
      <UserInfo>
        <DisplayName>Jonathan Simms (Aneurin Bevan UHB - Pharmacy)</DisplayName>
        <AccountId>61</AccountId>
        <AccountType/>
      </UserInfo>
      <UserInfo>
        <DisplayName>Jackie Reynolds (Aneurin Bevan UHB - Pharmacy)</DisplayName>
        <AccountId>921</AccountId>
        <AccountType/>
      </UserInfo>
      <UserInfo>
        <DisplayName>Peggy Edwards (Aneurin Bevan UHB - Informatics - ICT)</DisplayName>
        <AccountId>980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A0ED7F6AAA08647B0125578E2E47A05" ma:contentTypeVersion="15" ma:contentTypeDescription="Create a new document." ma:contentTypeScope="" ma:versionID="a37c51fb4d185078acf44b1cdf4d6b91">
  <xsd:schema xmlns:xsd="http://www.w3.org/2001/XMLSchema" xmlns:xs="http://www.w3.org/2001/XMLSchema" xmlns:p="http://schemas.microsoft.com/office/2006/metadata/properties" xmlns:ns2="7e879ffd-bb01-489c-8e00-7e35bd640c6d" xmlns:ns3="746166d9-3b1a-4771-82a5-6d8e52171347" targetNamespace="http://schemas.microsoft.com/office/2006/metadata/properties" ma:root="true" ma:fieldsID="0254069d02d697244ff8a588569e0275" ns2:_="" ns3:_="">
    <xsd:import namespace="7e879ffd-bb01-489c-8e00-7e35bd640c6d"/>
    <xsd:import namespace="746166d9-3b1a-4771-82a5-6d8e5217134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879ffd-bb01-489c-8e00-7e35bd640c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efaef41-70dc-4075-804e-d4e4dbdaee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46166d9-3b1a-4771-82a5-6d8e5217134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2a89eb5-9cfb-4873-903e-64d7ad48f08b}" ma:internalName="TaxCatchAll" ma:showField="CatchAllData" ma:web="746166d9-3b1a-4771-82a5-6d8e521713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D01B19-D2C0-4E88-9C5A-42850A13EFC5}">
  <ds:schemaRefs>
    <ds:schemaRef ds:uri="http://schemas.microsoft.com/office/2006/metadata/properties"/>
    <ds:schemaRef ds:uri="http://schemas.microsoft.com/office/infopath/2007/PartnerControls"/>
    <ds:schemaRef ds:uri="746166d9-3b1a-4771-82a5-6d8e52171347"/>
    <ds:schemaRef ds:uri="7e879ffd-bb01-489c-8e00-7e35bd640c6d"/>
  </ds:schemaRefs>
</ds:datastoreItem>
</file>

<file path=customXml/itemProps2.xml><?xml version="1.0" encoding="utf-8"?>
<ds:datastoreItem xmlns:ds="http://schemas.openxmlformats.org/officeDocument/2006/customXml" ds:itemID="{F612CE7A-A32F-4D30-8C08-1A5496DDE4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879ffd-bb01-489c-8e00-7e35bd640c6d"/>
    <ds:schemaRef ds:uri="746166d9-3b1a-4771-82a5-6d8e521713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364A3E-2BFD-4044-971A-14BD336827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325</TotalTime>
  <Words>629</Words>
  <Application>Microsoft Office PowerPoint</Application>
  <PresentationFormat>Widescreen</PresentationFormat>
  <Paragraphs>62</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Supporting the ABUHB Decarbonisation Agenda with Technology</vt:lpstr>
      <vt:lpstr>How can technology support Decarbonisation?</vt:lpstr>
      <vt:lpstr>What can the app do?</vt:lpstr>
      <vt:lpstr>What can't the app do?</vt:lpstr>
      <vt:lpstr>What data does  it use?</vt:lpstr>
      <vt:lpstr>Before you start an Assessment</vt:lpstr>
      <vt:lpstr>The app is a decision support tool and is not classed as a medical device by the MHRA</vt:lpstr>
      <vt:lpstr>Patient Data Screens</vt:lpstr>
      <vt:lpstr>Compliance and Concordance Screens</vt:lpstr>
      <vt:lpstr>Technique Assessment</vt:lpstr>
      <vt:lpstr>Next comes the clever bit...</vt:lpstr>
      <vt:lpstr>Selecting the best inhaler for your patient</vt:lpstr>
      <vt:lpstr>PowerPoint Presentation</vt:lpstr>
      <vt:lpstr>PowerPoint Presentation</vt:lpstr>
      <vt:lpstr>Who can use it?</vt:lpstr>
      <vt:lpstr>PowerPoint Presentation</vt:lpstr>
      <vt:lpstr>Live  Demonstration</vt:lpstr>
      <vt:lpstr>Future Developments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Carolyn Thomas</cp:lastModifiedBy>
  <cp:revision>416</cp:revision>
  <dcterms:created xsi:type="dcterms:W3CDTF">2019-10-16T03:03:10Z</dcterms:created>
  <dcterms:modified xsi:type="dcterms:W3CDTF">2023-10-11T13:56:26Z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0x010100EA0ED7F6AAA08647B0125578E2E47A05</vt:lpwstr>
  </property>
</Properties>
</file>