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256" r:id="rId5"/>
    <p:sldId id="257" r:id="rId6"/>
    <p:sldId id="260" r:id="rId7"/>
    <p:sldId id="912" r:id="rId8"/>
    <p:sldId id="913" r:id="rId9"/>
    <p:sldId id="261" r:id="rId10"/>
    <p:sldId id="911" r:id="rId11"/>
    <p:sldId id="266" r:id="rId12"/>
    <p:sldId id="263" r:id="rId13"/>
    <p:sldId id="264" r:id="rId14"/>
    <p:sldId id="26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51BE"/>
    <a:srgbClr val="415F7F"/>
    <a:srgbClr val="87B3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0E6EBF-873A-4F2C-98AA-0F3B1EAD273C}" v="1" dt="2025-05-12T14:29:17.4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07" autoAdjust="0"/>
    <p:restoredTop sz="63821" autoAdjust="0"/>
  </p:normalViewPr>
  <p:slideViewPr>
    <p:cSldViewPr snapToGrid="0">
      <p:cViewPr varScale="1">
        <p:scale>
          <a:sx n="53" d="100"/>
          <a:sy n="53" d="100"/>
        </p:scale>
        <p:origin x="2189"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_rels/data3.xml.rels><?xml version="1.0" encoding="UTF-8" standalone="yes"?>
<Relationships xmlns="http://schemas.openxmlformats.org/package/2006/relationships"><Relationship Id="rId1" Type="http://schemas.openxmlformats.org/officeDocument/2006/relationships/image" Target="../media/image8.jpg"/></Relationships>
</file>

<file path=ppt/diagrams/_rels/drawing3.xml.rels><?xml version="1.0" encoding="UTF-8" standalone="yes"?>
<Relationships xmlns="http://schemas.openxmlformats.org/package/2006/relationships"><Relationship Id="rId1" Type="http://schemas.openxmlformats.org/officeDocument/2006/relationships/image" Target="../media/image8.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8A98C9-E5F7-4D50-8C1A-6173ED0ED8B5}" type="doc">
      <dgm:prSet loTypeId="urn:microsoft.com/office/officeart/2005/8/layout/hProcess6" loCatId="process" qsTypeId="urn:microsoft.com/office/officeart/2005/8/quickstyle/simple1" qsCatId="simple" csTypeId="urn:microsoft.com/office/officeart/2005/8/colors/colorful5" csCatId="colorful" phldr="1"/>
      <dgm:spPr/>
    </dgm:pt>
    <dgm:pt modelId="{D03FC896-AF10-440B-82B1-83ED890424B9}">
      <dgm:prSet phldrT="[Text]"/>
      <dgm:spPr/>
      <dgm:t>
        <a:bodyPr/>
        <a:lstStyle/>
        <a:p>
          <a:r>
            <a:rPr lang="en-GB" dirty="0"/>
            <a:t>POPS CNS</a:t>
          </a:r>
        </a:p>
      </dgm:t>
    </dgm:pt>
    <dgm:pt modelId="{B98228B5-AA76-4692-B91F-7520B5EEA7C6}" type="parTrans" cxnId="{864C9CEA-53CC-4E3F-A55C-7B86E2B082EB}">
      <dgm:prSet/>
      <dgm:spPr/>
      <dgm:t>
        <a:bodyPr/>
        <a:lstStyle/>
        <a:p>
          <a:endParaRPr lang="en-GB"/>
        </a:p>
      </dgm:t>
    </dgm:pt>
    <dgm:pt modelId="{86D88A8F-04D2-45B3-BE00-DBE306E35BA9}" type="sibTrans" cxnId="{864C9CEA-53CC-4E3F-A55C-7B86E2B082EB}">
      <dgm:prSet/>
      <dgm:spPr/>
      <dgm:t>
        <a:bodyPr/>
        <a:lstStyle/>
        <a:p>
          <a:endParaRPr lang="en-GB"/>
        </a:p>
      </dgm:t>
    </dgm:pt>
    <dgm:pt modelId="{12F62D35-5FA8-491B-87F4-8BE69CBA4ED6}">
      <dgm:prSet phldrT="[Text]"/>
      <dgm:spPr/>
      <dgm:t>
        <a:bodyPr/>
        <a:lstStyle/>
        <a:p>
          <a:r>
            <a:rPr lang="en-GB" dirty="0"/>
            <a:t>POPS DOCTOR</a:t>
          </a:r>
        </a:p>
      </dgm:t>
    </dgm:pt>
    <dgm:pt modelId="{A2CF0DFE-8750-4676-8B42-D8016430CFBB}" type="parTrans" cxnId="{7E7825C4-E368-4A15-B01F-D0E4692A61DB}">
      <dgm:prSet/>
      <dgm:spPr/>
      <dgm:t>
        <a:bodyPr/>
        <a:lstStyle/>
        <a:p>
          <a:endParaRPr lang="en-GB"/>
        </a:p>
      </dgm:t>
    </dgm:pt>
    <dgm:pt modelId="{69BE4584-744F-4934-9BCA-EC8A1FAFF0D6}" type="sibTrans" cxnId="{7E7825C4-E368-4A15-B01F-D0E4692A61DB}">
      <dgm:prSet/>
      <dgm:spPr/>
      <dgm:t>
        <a:bodyPr/>
        <a:lstStyle/>
        <a:p>
          <a:endParaRPr lang="en-GB"/>
        </a:p>
      </dgm:t>
    </dgm:pt>
    <dgm:pt modelId="{24E5E71B-758B-4DE9-B97D-7D204A34E756}">
      <dgm:prSet/>
      <dgm:spPr/>
      <dgm:t>
        <a:bodyPr/>
        <a:lstStyle/>
        <a:p>
          <a:r>
            <a:rPr lang="en-GB" dirty="0"/>
            <a:t>153 patients</a:t>
          </a:r>
        </a:p>
      </dgm:t>
    </dgm:pt>
    <dgm:pt modelId="{604E5D93-FD7C-447C-A37B-FB2118354704}" type="parTrans" cxnId="{32A10D33-8112-4728-96F5-7B69A278448A}">
      <dgm:prSet/>
      <dgm:spPr/>
      <dgm:t>
        <a:bodyPr/>
        <a:lstStyle/>
        <a:p>
          <a:endParaRPr lang="en-GB"/>
        </a:p>
      </dgm:t>
    </dgm:pt>
    <dgm:pt modelId="{99FB4CEB-32C3-4330-90F9-7CEA37C30A61}" type="sibTrans" cxnId="{32A10D33-8112-4728-96F5-7B69A278448A}">
      <dgm:prSet/>
      <dgm:spPr/>
      <dgm:t>
        <a:bodyPr/>
        <a:lstStyle/>
        <a:p>
          <a:endParaRPr lang="en-GB"/>
        </a:p>
      </dgm:t>
    </dgm:pt>
    <dgm:pt modelId="{B74CAC4C-F576-48EC-AB34-4146094C610F}">
      <dgm:prSet/>
      <dgm:spPr/>
      <dgm:t>
        <a:bodyPr/>
        <a:lstStyle/>
        <a:p>
          <a:r>
            <a:rPr lang="en-GB" dirty="0"/>
            <a:t>75% virtual consultation</a:t>
          </a:r>
        </a:p>
      </dgm:t>
    </dgm:pt>
    <dgm:pt modelId="{BBB5BFE9-F3FE-4DAB-B26D-436F08F046D3}" type="parTrans" cxnId="{2DC34937-4B63-49FB-9B5E-6DFDDFEB32EF}">
      <dgm:prSet/>
      <dgm:spPr/>
      <dgm:t>
        <a:bodyPr/>
        <a:lstStyle/>
        <a:p>
          <a:endParaRPr lang="en-GB"/>
        </a:p>
      </dgm:t>
    </dgm:pt>
    <dgm:pt modelId="{355BEA7C-EBE5-4119-AA5D-356093ECCD7A}" type="sibTrans" cxnId="{2DC34937-4B63-49FB-9B5E-6DFDDFEB32EF}">
      <dgm:prSet/>
      <dgm:spPr/>
      <dgm:t>
        <a:bodyPr/>
        <a:lstStyle/>
        <a:p>
          <a:endParaRPr lang="en-GB"/>
        </a:p>
      </dgm:t>
    </dgm:pt>
    <dgm:pt modelId="{C19BB975-FB14-4630-B8F4-B321A5A28C00}">
      <dgm:prSet/>
      <dgm:spPr/>
      <dgm:t>
        <a:bodyPr/>
        <a:lstStyle/>
        <a:p>
          <a:r>
            <a:rPr lang="en-GB" dirty="0"/>
            <a:t>84 nutrition interventions</a:t>
          </a:r>
        </a:p>
      </dgm:t>
    </dgm:pt>
    <dgm:pt modelId="{C6094358-7E7E-4D94-B482-71A32E08A5C4}" type="parTrans" cxnId="{6E8AC702-9680-48E0-8A84-8108A9C522D9}">
      <dgm:prSet/>
      <dgm:spPr/>
      <dgm:t>
        <a:bodyPr/>
        <a:lstStyle/>
        <a:p>
          <a:endParaRPr lang="en-GB"/>
        </a:p>
      </dgm:t>
    </dgm:pt>
    <dgm:pt modelId="{8915990C-104B-49DC-B74F-00F9B82EA731}" type="sibTrans" cxnId="{6E8AC702-9680-48E0-8A84-8108A9C522D9}">
      <dgm:prSet/>
      <dgm:spPr/>
      <dgm:t>
        <a:bodyPr/>
        <a:lstStyle/>
        <a:p>
          <a:endParaRPr lang="en-GB"/>
        </a:p>
      </dgm:t>
    </dgm:pt>
    <dgm:pt modelId="{3D3AB36E-2390-4D21-AAE0-83F89C92401F}">
      <dgm:prSet/>
      <dgm:spPr/>
      <dgm:t>
        <a:bodyPr/>
        <a:lstStyle/>
        <a:p>
          <a:r>
            <a:rPr lang="en-GB" dirty="0"/>
            <a:t>12% referred to Care &amp; Repair</a:t>
          </a:r>
        </a:p>
      </dgm:t>
    </dgm:pt>
    <dgm:pt modelId="{CCEE5419-1E0A-4FCE-A4B9-E7C63FE10F6C}" type="parTrans" cxnId="{27C71E71-9BB2-47CB-9DAE-C0F6F2968238}">
      <dgm:prSet/>
      <dgm:spPr/>
      <dgm:t>
        <a:bodyPr/>
        <a:lstStyle/>
        <a:p>
          <a:endParaRPr lang="en-GB"/>
        </a:p>
      </dgm:t>
    </dgm:pt>
    <dgm:pt modelId="{07C8A79B-A6BB-49AA-83DC-A6EC3012730F}" type="sibTrans" cxnId="{27C71E71-9BB2-47CB-9DAE-C0F6F2968238}">
      <dgm:prSet/>
      <dgm:spPr/>
      <dgm:t>
        <a:bodyPr/>
        <a:lstStyle/>
        <a:p>
          <a:endParaRPr lang="en-GB"/>
        </a:p>
      </dgm:t>
    </dgm:pt>
    <dgm:pt modelId="{5CC4052B-313C-4D7C-959E-F46C6C8EF0F1}">
      <dgm:prSet/>
      <dgm:spPr/>
      <dgm:t>
        <a:bodyPr/>
        <a:lstStyle/>
        <a:p>
          <a:endParaRPr lang="en-GB" dirty="0"/>
        </a:p>
      </dgm:t>
    </dgm:pt>
    <dgm:pt modelId="{1E8A1686-879B-40F0-B1AC-4619C7D3A3DF}" type="parTrans" cxnId="{82CC6AE9-85A7-4C59-B57E-D832B86D4D42}">
      <dgm:prSet/>
      <dgm:spPr/>
      <dgm:t>
        <a:bodyPr/>
        <a:lstStyle/>
        <a:p>
          <a:endParaRPr lang="en-GB"/>
        </a:p>
      </dgm:t>
    </dgm:pt>
    <dgm:pt modelId="{318FA67C-2E1E-4A42-BB25-909ADD28FC25}" type="sibTrans" cxnId="{82CC6AE9-85A7-4C59-B57E-D832B86D4D42}">
      <dgm:prSet/>
      <dgm:spPr/>
      <dgm:t>
        <a:bodyPr/>
        <a:lstStyle/>
        <a:p>
          <a:endParaRPr lang="en-GB"/>
        </a:p>
      </dgm:t>
    </dgm:pt>
    <dgm:pt modelId="{C97C72AE-B82B-4E79-A276-61B4422B1C50}">
      <dgm:prSet/>
      <dgm:spPr/>
      <dgm:t>
        <a:bodyPr/>
        <a:lstStyle/>
        <a:p>
          <a:r>
            <a:rPr lang="en-GB" dirty="0"/>
            <a:t>105 patients</a:t>
          </a:r>
        </a:p>
      </dgm:t>
    </dgm:pt>
    <dgm:pt modelId="{0AB98BAB-26F6-4671-AB7C-D3D99E8AC9A8}" type="parTrans" cxnId="{04F5C8BB-D1C9-46D6-A7C9-96A40C04D429}">
      <dgm:prSet/>
      <dgm:spPr/>
      <dgm:t>
        <a:bodyPr/>
        <a:lstStyle/>
        <a:p>
          <a:endParaRPr lang="en-GB"/>
        </a:p>
      </dgm:t>
    </dgm:pt>
    <dgm:pt modelId="{5336844D-ED17-4038-A09A-44BF23610A89}" type="sibTrans" cxnId="{04F5C8BB-D1C9-46D6-A7C9-96A40C04D429}">
      <dgm:prSet/>
      <dgm:spPr/>
      <dgm:t>
        <a:bodyPr/>
        <a:lstStyle/>
        <a:p>
          <a:endParaRPr lang="en-GB"/>
        </a:p>
      </dgm:t>
    </dgm:pt>
    <dgm:pt modelId="{832E5E0C-237A-46B0-9ED9-53118DFE230C}">
      <dgm:prSet/>
      <dgm:spPr/>
      <dgm:t>
        <a:bodyPr/>
        <a:lstStyle/>
        <a:p>
          <a:r>
            <a:rPr lang="en-GB" dirty="0"/>
            <a:t>76% F2F consultation</a:t>
          </a:r>
        </a:p>
      </dgm:t>
    </dgm:pt>
    <dgm:pt modelId="{BF1BEEF9-81A9-4C62-A8D5-3E472B1D1C52}" type="parTrans" cxnId="{FE31CA4C-5C84-4D90-91EB-75F11441492B}">
      <dgm:prSet/>
      <dgm:spPr/>
      <dgm:t>
        <a:bodyPr/>
        <a:lstStyle/>
        <a:p>
          <a:endParaRPr lang="en-GB"/>
        </a:p>
      </dgm:t>
    </dgm:pt>
    <dgm:pt modelId="{9D8DBC58-DE5C-4621-BCCF-36D656C7992B}" type="sibTrans" cxnId="{FE31CA4C-5C84-4D90-91EB-75F11441492B}">
      <dgm:prSet/>
      <dgm:spPr/>
      <dgm:t>
        <a:bodyPr/>
        <a:lstStyle/>
        <a:p>
          <a:endParaRPr lang="en-GB"/>
        </a:p>
      </dgm:t>
    </dgm:pt>
    <dgm:pt modelId="{5B9A5A7A-DE82-4E35-A099-96A7E9BF161E}">
      <dgm:prSet/>
      <dgm:spPr/>
      <dgm:t>
        <a:bodyPr/>
        <a:lstStyle/>
        <a:p>
          <a:r>
            <a:rPr lang="en-GB" dirty="0"/>
            <a:t>Medications: 66 stopped, 43 started</a:t>
          </a:r>
        </a:p>
      </dgm:t>
    </dgm:pt>
    <dgm:pt modelId="{5ACE1D5B-20C7-4559-BA6B-FFC3F6B3D83D}" type="parTrans" cxnId="{18C61187-BAED-4325-B325-57E8E207D649}">
      <dgm:prSet/>
      <dgm:spPr/>
      <dgm:t>
        <a:bodyPr/>
        <a:lstStyle/>
        <a:p>
          <a:endParaRPr lang="en-GB"/>
        </a:p>
      </dgm:t>
    </dgm:pt>
    <dgm:pt modelId="{336A9EB2-ED9C-4189-BBA2-31BC8378BBCB}" type="sibTrans" cxnId="{18C61187-BAED-4325-B325-57E8E207D649}">
      <dgm:prSet/>
      <dgm:spPr/>
      <dgm:t>
        <a:bodyPr/>
        <a:lstStyle/>
        <a:p>
          <a:endParaRPr lang="en-GB"/>
        </a:p>
      </dgm:t>
    </dgm:pt>
    <dgm:pt modelId="{821775FF-A2F7-4474-A1CC-3AB506A0BFF4}">
      <dgm:prSet/>
      <dgm:spPr/>
      <dgm:t>
        <a:bodyPr/>
        <a:lstStyle/>
        <a:p>
          <a:r>
            <a:rPr lang="en-GB" dirty="0"/>
            <a:t>153 new diagnoses made</a:t>
          </a:r>
        </a:p>
      </dgm:t>
    </dgm:pt>
    <dgm:pt modelId="{CC14D4CC-016D-483B-9ED3-752695749A05}" type="parTrans" cxnId="{56E97A0F-D7CF-4AA0-82BF-6E6EE9E25490}">
      <dgm:prSet/>
      <dgm:spPr/>
      <dgm:t>
        <a:bodyPr/>
        <a:lstStyle/>
        <a:p>
          <a:endParaRPr lang="en-GB"/>
        </a:p>
      </dgm:t>
    </dgm:pt>
    <dgm:pt modelId="{664B0C92-3499-4454-A023-94055109DBBB}" type="sibTrans" cxnId="{56E97A0F-D7CF-4AA0-82BF-6E6EE9E25490}">
      <dgm:prSet/>
      <dgm:spPr/>
      <dgm:t>
        <a:bodyPr/>
        <a:lstStyle/>
        <a:p>
          <a:endParaRPr lang="en-GB"/>
        </a:p>
      </dgm:t>
    </dgm:pt>
    <dgm:pt modelId="{2486B05A-334B-4AC4-8FFD-2568BD2F7EDE}">
      <dgm:prSet/>
      <dgm:spPr/>
      <dgm:t>
        <a:bodyPr/>
        <a:lstStyle/>
        <a:p>
          <a:r>
            <a:rPr lang="en-GB" dirty="0"/>
            <a:t>84% participated in SDM</a:t>
          </a:r>
        </a:p>
      </dgm:t>
    </dgm:pt>
    <dgm:pt modelId="{647B3DEF-8E33-4FA8-8CFA-F9A5F71C4DE0}" type="parTrans" cxnId="{5A5560B6-ED35-4AF9-B9BD-AD7AA37CF013}">
      <dgm:prSet/>
      <dgm:spPr/>
      <dgm:t>
        <a:bodyPr/>
        <a:lstStyle/>
        <a:p>
          <a:endParaRPr lang="en-GB"/>
        </a:p>
      </dgm:t>
    </dgm:pt>
    <dgm:pt modelId="{11EAA5D6-911B-43DB-8DF9-4A2156A2E4E8}" type="sibTrans" cxnId="{5A5560B6-ED35-4AF9-B9BD-AD7AA37CF013}">
      <dgm:prSet/>
      <dgm:spPr/>
      <dgm:t>
        <a:bodyPr/>
        <a:lstStyle/>
        <a:p>
          <a:endParaRPr lang="en-GB"/>
        </a:p>
      </dgm:t>
    </dgm:pt>
    <dgm:pt modelId="{6250B702-4F22-4719-860C-892AE742F2D1}">
      <dgm:prSet/>
      <dgm:spPr/>
      <dgm:t>
        <a:bodyPr/>
        <a:lstStyle/>
        <a:p>
          <a:r>
            <a:rPr lang="en-GB" dirty="0"/>
            <a:t>17% did not proceed with surgery</a:t>
          </a:r>
        </a:p>
      </dgm:t>
    </dgm:pt>
    <dgm:pt modelId="{1D087F11-3287-4778-8B96-A8DC4E04A9B8}" type="parTrans" cxnId="{C26FE43B-0734-4039-AB79-C4876F01EB34}">
      <dgm:prSet/>
      <dgm:spPr/>
      <dgm:t>
        <a:bodyPr/>
        <a:lstStyle/>
        <a:p>
          <a:endParaRPr lang="en-GB"/>
        </a:p>
      </dgm:t>
    </dgm:pt>
    <dgm:pt modelId="{FFF90C3A-2598-4ABB-BA8B-C7992283885E}" type="sibTrans" cxnId="{C26FE43B-0734-4039-AB79-C4876F01EB34}">
      <dgm:prSet/>
      <dgm:spPr/>
      <dgm:t>
        <a:bodyPr/>
        <a:lstStyle/>
        <a:p>
          <a:endParaRPr lang="en-GB"/>
        </a:p>
      </dgm:t>
    </dgm:pt>
    <dgm:pt modelId="{7AC2EC00-E0A4-44D3-BD4D-A5AF9DF36A08}" type="pres">
      <dgm:prSet presAssocID="{098A98C9-E5F7-4D50-8C1A-6173ED0ED8B5}" presName="theList" presStyleCnt="0">
        <dgm:presLayoutVars>
          <dgm:dir/>
          <dgm:animLvl val="lvl"/>
          <dgm:resizeHandles val="exact"/>
        </dgm:presLayoutVars>
      </dgm:prSet>
      <dgm:spPr/>
    </dgm:pt>
    <dgm:pt modelId="{E4DFD2E3-84E5-4A5A-B55D-AC1AF64EB656}" type="pres">
      <dgm:prSet presAssocID="{D03FC896-AF10-440B-82B1-83ED890424B9}" presName="compNode" presStyleCnt="0"/>
      <dgm:spPr/>
    </dgm:pt>
    <dgm:pt modelId="{08C4A1F7-3E21-44DB-865B-C59D93594225}" type="pres">
      <dgm:prSet presAssocID="{D03FC896-AF10-440B-82B1-83ED890424B9}" presName="noGeometry" presStyleCnt="0"/>
      <dgm:spPr/>
    </dgm:pt>
    <dgm:pt modelId="{E544844D-0DD8-4926-920B-2C3F5A51B28B}" type="pres">
      <dgm:prSet presAssocID="{D03FC896-AF10-440B-82B1-83ED890424B9}" presName="childTextVisible" presStyleLbl="bgAccFollowNode1" presStyleIdx="0" presStyleCnt="2" custScaleX="145263" custLinFactNeighborX="13374" custLinFactNeighborY="349">
        <dgm:presLayoutVars>
          <dgm:bulletEnabled val="1"/>
        </dgm:presLayoutVars>
      </dgm:prSet>
      <dgm:spPr/>
    </dgm:pt>
    <dgm:pt modelId="{BA6FC22B-8B69-44F7-BC2B-494CDD1ED02D}" type="pres">
      <dgm:prSet presAssocID="{D03FC896-AF10-440B-82B1-83ED890424B9}" presName="childTextHidden" presStyleLbl="bgAccFollowNode1" presStyleIdx="0" presStyleCnt="2"/>
      <dgm:spPr/>
    </dgm:pt>
    <dgm:pt modelId="{DD9F9EDA-FFF0-4385-A5CB-1EB38012D759}" type="pres">
      <dgm:prSet presAssocID="{D03FC896-AF10-440B-82B1-83ED890424B9}" presName="parentText" presStyleLbl="node1" presStyleIdx="0" presStyleCnt="2" custLinFactNeighborX="-4344" custLinFactNeighborY="-5995">
        <dgm:presLayoutVars>
          <dgm:chMax val="1"/>
          <dgm:bulletEnabled val="1"/>
        </dgm:presLayoutVars>
      </dgm:prSet>
      <dgm:spPr/>
    </dgm:pt>
    <dgm:pt modelId="{D9B82EE9-7D88-4257-BC17-4EE2B250DE93}" type="pres">
      <dgm:prSet presAssocID="{D03FC896-AF10-440B-82B1-83ED890424B9}" presName="aSpace" presStyleCnt="0"/>
      <dgm:spPr/>
    </dgm:pt>
    <dgm:pt modelId="{1E873E1E-0A25-4071-ACA1-BFDEC4392E53}" type="pres">
      <dgm:prSet presAssocID="{12F62D35-5FA8-491B-87F4-8BE69CBA4ED6}" presName="compNode" presStyleCnt="0"/>
      <dgm:spPr/>
    </dgm:pt>
    <dgm:pt modelId="{A30B537B-761A-4359-A498-5061C6CB09AC}" type="pres">
      <dgm:prSet presAssocID="{12F62D35-5FA8-491B-87F4-8BE69CBA4ED6}" presName="noGeometry" presStyleCnt="0"/>
      <dgm:spPr/>
    </dgm:pt>
    <dgm:pt modelId="{89B13F9D-F6F7-454D-A18E-9CE0BB3CFEF4}" type="pres">
      <dgm:prSet presAssocID="{12F62D35-5FA8-491B-87F4-8BE69CBA4ED6}" presName="childTextVisible" presStyleLbl="bgAccFollowNode1" presStyleIdx="1" presStyleCnt="2" custScaleX="188703" custLinFactNeighborX="-4796" custLinFactNeighborY="-818">
        <dgm:presLayoutVars>
          <dgm:bulletEnabled val="1"/>
        </dgm:presLayoutVars>
      </dgm:prSet>
      <dgm:spPr/>
    </dgm:pt>
    <dgm:pt modelId="{A74ED50B-5902-441A-AE2C-EA6A1F92F235}" type="pres">
      <dgm:prSet presAssocID="{12F62D35-5FA8-491B-87F4-8BE69CBA4ED6}" presName="childTextHidden" presStyleLbl="bgAccFollowNode1" presStyleIdx="1" presStyleCnt="2"/>
      <dgm:spPr/>
    </dgm:pt>
    <dgm:pt modelId="{A9CAD4D6-77FB-4E34-8889-6D475D3AEFCD}" type="pres">
      <dgm:prSet presAssocID="{12F62D35-5FA8-491B-87F4-8BE69CBA4ED6}" presName="parentText" presStyleLbl="node1" presStyleIdx="1" presStyleCnt="2" custLinFactNeighborX="-60039" custLinFactNeighborY="-7689">
        <dgm:presLayoutVars>
          <dgm:chMax val="1"/>
          <dgm:bulletEnabled val="1"/>
        </dgm:presLayoutVars>
      </dgm:prSet>
      <dgm:spPr/>
    </dgm:pt>
  </dgm:ptLst>
  <dgm:cxnLst>
    <dgm:cxn modelId="{6E8AC702-9680-48E0-8A84-8108A9C522D9}" srcId="{D03FC896-AF10-440B-82B1-83ED890424B9}" destId="{C19BB975-FB14-4630-B8F4-B321A5A28C00}" srcOrd="2" destOrd="0" parTransId="{C6094358-7E7E-4D94-B482-71A32E08A5C4}" sibTransId="{8915990C-104B-49DC-B74F-00F9B82EA731}"/>
    <dgm:cxn modelId="{56E97A0F-D7CF-4AA0-82BF-6E6EE9E25490}" srcId="{12F62D35-5FA8-491B-87F4-8BE69CBA4ED6}" destId="{821775FF-A2F7-4474-A1CC-3AB506A0BFF4}" srcOrd="3" destOrd="0" parTransId="{CC14D4CC-016D-483B-9ED3-752695749A05}" sibTransId="{664B0C92-3499-4454-A023-94055109DBBB}"/>
    <dgm:cxn modelId="{AB6A5F14-4E5D-48CF-B2A4-3A0840666173}" type="presOf" srcId="{B74CAC4C-F576-48EC-AB34-4146094C610F}" destId="{E544844D-0DD8-4926-920B-2C3F5A51B28B}" srcOrd="0" destOrd="1" presId="urn:microsoft.com/office/officeart/2005/8/layout/hProcess6"/>
    <dgm:cxn modelId="{73530415-39B2-4798-81CF-E10CB4F84BAC}" type="presOf" srcId="{2486B05A-334B-4AC4-8FFD-2568BD2F7EDE}" destId="{89B13F9D-F6F7-454D-A18E-9CE0BB3CFEF4}" srcOrd="0" destOrd="4" presId="urn:microsoft.com/office/officeart/2005/8/layout/hProcess6"/>
    <dgm:cxn modelId="{1D7FFA19-F4C8-4EFE-828E-F74DCB59F717}" type="presOf" srcId="{821775FF-A2F7-4474-A1CC-3AB506A0BFF4}" destId="{89B13F9D-F6F7-454D-A18E-9CE0BB3CFEF4}" srcOrd="0" destOrd="3" presId="urn:microsoft.com/office/officeart/2005/8/layout/hProcess6"/>
    <dgm:cxn modelId="{A8AE9D1F-BBC7-4189-81E2-1E8FEE23D97A}" type="presOf" srcId="{C19BB975-FB14-4630-B8F4-B321A5A28C00}" destId="{BA6FC22B-8B69-44F7-BC2B-494CDD1ED02D}" srcOrd="1" destOrd="2" presId="urn:microsoft.com/office/officeart/2005/8/layout/hProcess6"/>
    <dgm:cxn modelId="{965A7F20-7302-4185-9364-BFB3A687589D}" type="presOf" srcId="{5CC4052B-313C-4D7C-959E-F46C6C8EF0F1}" destId="{A74ED50B-5902-441A-AE2C-EA6A1F92F235}" srcOrd="1" destOrd="6" presId="urn:microsoft.com/office/officeart/2005/8/layout/hProcess6"/>
    <dgm:cxn modelId="{32A10D33-8112-4728-96F5-7B69A278448A}" srcId="{D03FC896-AF10-440B-82B1-83ED890424B9}" destId="{24E5E71B-758B-4DE9-B97D-7D204A34E756}" srcOrd="0" destOrd="0" parTransId="{604E5D93-FD7C-447C-A37B-FB2118354704}" sibTransId="{99FB4CEB-32C3-4330-90F9-7CEA37C30A61}"/>
    <dgm:cxn modelId="{2DC34937-4B63-49FB-9B5E-6DFDDFEB32EF}" srcId="{D03FC896-AF10-440B-82B1-83ED890424B9}" destId="{B74CAC4C-F576-48EC-AB34-4146094C610F}" srcOrd="1" destOrd="0" parTransId="{BBB5BFE9-F3FE-4DAB-B26D-436F08F046D3}" sibTransId="{355BEA7C-EBE5-4119-AA5D-356093ECCD7A}"/>
    <dgm:cxn modelId="{C26FE43B-0734-4039-AB79-C4876F01EB34}" srcId="{12F62D35-5FA8-491B-87F4-8BE69CBA4ED6}" destId="{6250B702-4F22-4719-860C-892AE742F2D1}" srcOrd="5" destOrd="0" parTransId="{1D087F11-3287-4778-8B96-A8DC4E04A9B8}" sibTransId="{FFF90C3A-2598-4ABB-BA8B-C7992283885E}"/>
    <dgm:cxn modelId="{36ADC645-DBA6-4BF9-9943-DDCD2B23976C}" type="presOf" srcId="{2486B05A-334B-4AC4-8FFD-2568BD2F7EDE}" destId="{A74ED50B-5902-441A-AE2C-EA6A1F92F235}" srcOrd="1" destOrd="4" presId="urn:microsoft.com/office/officeart/2005/8/layout/hProcess6"/>
    <dgm:cxn modelId="{6D0F8E46-662E-4914-9379-D9D52A3FDE75}" type="presOf" srcId="{C19BB975-FB14-4630-B8F4-B321A5A28C00}" destId="{E544844D-0DD8-4926-920B-2C3F5A51B28B}" srcOrd="0" destOrd="2" presId="urn:microsoft.com/office/officeart/2005/8/layout/hProcess6"/>
    <dgm:cxn modelId="{EF3B9E66-543F-4F29-B085-ECA1439CCB1A}" type="presOf" srcId="{3D3AB36E-2390-4D21-AAE0-83F89C92401F}" destId="{BA6FC22B-8B69-44F7-BC2B-494CDD1ED02D}" srcOrd="1" destOrd="3" presId="urn:microsoft.com/office/officeart/2005/8/layout/hProcess6"/>
    <dgm:cxn modelId="{FE31CA4C-5C84-4D90-91EB-75F11441492B}" srcId="{12F62D35-5FA8-491B-87F4-8BE69CBA4ED6}" destId="{832E5E0C-237A-46B0-9ED9-53118DFE230C}" srcOrd="1" destOrd="0" parTransId="{BF1BEEF9-81A9-4C62-A8D5-3E472B1D1C52}" sibTransId="{9D8DBC58-DE5C-4621-BCCF-36D656C7992B}"/>
    <dgm:cxn modelId="{3BAB664D-5C6B-4345-81F2-A9F8CB9A0963}" type="presOf" srcId="{821775FF-A2F7-4474-A1CC-3AB506A0BFF4}" destId="{A74ED50B-5902-441A-AE2C-EA6A1F92F235}" srcOrd="1" destOrd="3" presId="urn:microsoft.com/office/officeart/2005/8/layout/hProcess6"/>
    <dgm:cxn modelId="{27C71E71-9BB2-47CB-9DAE-C0F6F2968238}" srcId="{D03FC896-AF10-440B-82B1-83ED890424B9}" destId="{3D3AB36E-2390-4D21-AAE0-83F89C92401F}" srcOrd="3" destOrd="0" parTransId="{CCEE5419-1E0A-4FCE-A4B9-E7C63FE10F6C}" sibTransId="{07C8A79B-A6BB-49AA-83DC-A6EC3012730F}"/>
    <dgm:cxn modelId="{7E8E0254-23DC-4C8D-97F8-35618B57D24C}" type="presOf" srcId="{832E5E0C-237A-46B0-9ED9-53118DFE230C}" destId="{89B13F9D-F6F7-454D-A18E-9CE0BB3CFEF4}" srcOrd="0" destOrd="1" presId="urn:microsoft.com/office/officeart/2005/8/layout/hProcess6"/>
    <dgm:cxn modelId="{BB247958-7F03-429A-B1F0-7042B4ADEDE3}" type="presOf" srcId="{098A98C9-E5F7-4D50-8C1A-6173ED0ED8B5}" destId="{7AC2EC00-E0A4-44D3-BD4D-A5AF9DF36A08}" srcOrd="0" destOrd="0" presId="urn:microsoft.com/office/officeart/2005/8/layout/hProcess6"/>
    <dgm:cxn modelId="{4A494A7D-AAB3-422B-AB46-741FC44E42B2}" type="presOf" srcId="{832E5E0C-237A-46B0-9ED9-53118DFE230C}" destId="{A74ED50B-5902-441A-AE2C-EA6A1F92F235}" srcOrd="1" destOrd="1" presId="urn:microsoft.com/office/officeart/2005/8/layout/hProcess6"/>
    <dgm:cxn modelId="{ACC5A181-461F-42F6-B6D6-7E1C1791AB01}" type="presOf" srcId="{24E5E71B-758B-4DE9-B97D-7D204A34E756}" destId="{BA6FC22B-8B69-44F7-BC2B-494CDD1ED02D}" srcOrd="1" destOrd="0" presId="urn:microsoft.com/office/officeart/2005/8/layout/hProcess6"/>
    <dgm:cxn modelId="{18C61187-BAED-4325-B325-57E8E207D649}" srcId="{12F62D35-5FA8-491B-87F4-8BE69CBA4ED6}" destId="{5B9A5A7A-DE82-4E35-A099-96A7E9BF161E}" srcOrd="2" destOrd="0" parTransId="{5ACE1D5B-20C7-4559-BA6B-FFC3F6B3D83D}" sibTransId="{336A9EB2-ED9C-4189-BBA2-31BC8378BBCB}"/>
    <dgm:cxn modelId="{26AC8A88-0090-4D00-93D1-4436FAED181A}" type="presOf" srcId="{24E5E71B-758B-4DE9-B97D-7D204A34E756}" destId="{E544844D-0DD8-4926-920B-2C3F5A51B28B}" srcOrd="0" destOrd="0" presId="urn:microsoft.com/office/officeart/2005/8/layout/hProcess6"/>
    <dgm:cxn modelId="{A9552B8B-0436-4C97-99DC-F73DDB013340}" type="presOf" srcId="{5CC4052B-313C-4D7C-959E-F46C6C8EF0F1}" destId="{89B13F9D-F6F7-454D-A18E-9CE0BB3CFEF4}" srcOrd="0" destOrd="6" presId="urn:microsoft.com/office/officeart/2005/8/layout/hProcess6"/>
    <dgm:cxn modelId="{CC6E5D8C-EA5E-42A0-AC75-A934B46DB943}" type="presOf" srcId="{5B9A5A7A-DE82-4E35-A099-96A7E9BF161E}" destId="{89B13F9D-F6F7-454D-A18E-9CE0BB3CFEF4}" srcOrd="0" destOrd="2" presId="urn:microsoft.com/office/officeart/2005/8/layout/hProcess6"/>
    <dgm:cxn modelId="{6ED189B2-8BA9-4E6F-8F55-967BAD5F3C7A}" type="presOf" srcId="{C97C72AE-B82B-4E79-A276-61B4422B1C50}" destId="{89B13F9D-F6F7-454D-A18E-9CE0BB3CFEF4}" srcOrd="0" destOrd="0" presId="urn:microsoft.com/office/officeart/2005/8/layout/hProcess6"/>
    <dgm:cxn modelId="{5A5560B6-ED35-4AF9-B9BD-AD7AA37CF013}" srcId="{12F62D35-5FA8-491B-87F4-8BE69CBA4ED6}" destId="{2486B05A-334B-4AC4-8FFD-2568BD2F7EDE}" srcOrd="4" destOrd="0" parTransId="{647B3DEF-8E33-4FA8-8CFA-F9A5F71C4DE0}" sibTransId="{11EAA5D6-911B-43DB-8DF9-4A2156A2E4E8}"/>
    <dgm:cxn modelId="{D659FCB6-379D-45AC-84B0-37717A95C9AE}" type="presOf" srcId="{6250B702-4F22-4719-860C-892AE742F2D1}" destId="{89B13F9D-F6F7-454D-A18E-9CE0BB3CFEF4}" srcOrd="0" destOrd="5" presId="urn:microsoft.com/office/officeart/2005/8/layout/hProcess6"/>
    <dgm:cxn modelId="{C1DF83B8-F985-49B8-B01F-B0036EC4325E}" type="presOf" srcId="{C97C72AE-B82B-4E79-A276-61B4422B1C50}" destId="{A74ED50B-5902-441A-AE2C-EA6A1F92F235}" srcOrd="1" destOrd="0" presId="urn:microsoft.com/office/officeart/2005/8/layout/hProcess6"/>
    <dgm:cxn modelId="{04F5C8BB-D1C9-46D6-A7C9-96A40C04D429}" srcId="{12F62D35-5FA8-491B-87F4-8BE69CBA4ED6}" destId="{C97C72AE-B82B-4E79-A276-61B4422B1C50}" srcOrd="0" destOrd="0" parTransId="{0AB98BAB-26F6-4671-AB7C-D3D99E8AC9A8}" sibTransId="{5336844D-ED17-4038-A09A-44BF23610A89}"/>
    <dgm:cxn modelId="{D62D3EC2-9883-4178-B528-310B02E3B61A}" type="presOf" srcId="{D03FC896-AF10-440B-82B1-83ED890424B9}" destId="{DD9F9EDA-FFF0-4385-A5CB-1EB38012D759}" srcOrd="0" destOrd="0" presId="urn:microsoft.com/office/officeart/2005/8/layout/hProcess6"/>
    <dgm:cxn modelId="{7E7825C4-E368-4A15-B01F-D0E4692A61DB}" srcId="{098A98C9-E5F7-4D50-8C1A-6173ED0ED8B5}" destId="{12F62D35-5FA8-491B-87F4-8BE69CBA4ED6}" srcOrd="1" destOrd="0" parTransId="{A2CF0DFE-8750-4676-8B42-D8016430CFBB}" sibTransId="{69BE4584-744F-4934-9BCA-EC8A1FAFF0D6}"/>
    <dgm:cxn modelId="{F27EC9CB-A509-4C39-BFC4-1B501B7C8CD4}" type="presOf" srcId="{6250B702-4F22-4719-860C-892AE742F2D1}" destId="{A74ED50B-5902-441A-AE2C-EA6A1F92F235}" srcOrd="1" destOrd="5" presId="urn:microsoft.com/office/officeart/2005/8/layout/hProcess6"/>
    <dgm:cxn modelId="{BE13B6E5-68D4-4246-950E-E09FA078935A}" type="presOf" srcId="{5B9A5A7A-DE82-4E35-A099-96A7E9BF161E}" destId="{A74ED50B-5902-441A-AE2C-EA6A1F92F235}" srcOrd="1" destOrd="2" presId="urn:microsoft.com/office/officeart/2005/8/layout/hProcess6"/>
    <dgm:cxn modelId="{82CC6AE9-85A7-4C59-B57E-D832B86D4D42}" srcId="{12F62D35-5FA8-491B-87F4-8BE69CBA4ED6}" destId="{5CC4052B-313C-4D7C-959E-F46C6C8EF0F1}" srcOrd="6" destOrd="0" parTransId="{1E8A1686-879B-40F0-B1AC-4619C7D3A3DF}" sibTransId="{318FA67C-2E1E-4A42-BB25-909ADD28FC25}"/>
    <dgm:cxn modelId="{864C9CEA-53CC-4E3F-A55C-7B86E2B082EB}" srcId="{098A98C9-E5F7-4D50-8C1A-6173ED0ED8B5}" destId="{D03FC896-AF10-440B-82B1-83ED890424B9}" srcOrd="0" destOrd="0" parTransId="{B98228B5-AA76-4692-B91F-7520B5EEA7C6}" sibTransId="{86D88A8F-04D2-45B3-BE00-DBE306E35BA9}"/>
    <dgm:cxn modelId="{BA05F6EF-2836-426B-8A8A-D090352EFB5B}" type="presOf" srcId="{12F62D35-5FA8-491B-87F4-8BE69CBA4ED6}" destId="{A9CAD4D6-77FB-4E34-8889-6D475D3AEFCD}" srcOrd="0" destOrd="0" presId="urn:microsoft.com/office/officeart/2005/8/layout/hProcess6"/>
    <dgm:cxn modelId="{6D4E40FD-6026-4E4A-87BC-4B2B25938C49}" type="presOf" srcId="{3D3AB36E-2390-4D21-AAE0-83F89C92401F}" destId="{E544844D-0DD8-4926-920B-2C3F5A51B28B}" srcOrd="0" destOrd="3" presId="urn:microsoft.com/office/officeart/2005/8/layout/hProcess6"/>
    <dgm:cxn modelId="{9674B9FF-1E49-409C-AB95-A98F9B68E1B0}" type="presOf" srcId="{B74CAC4C-F576-48EC-AB34-4146094C610F}" destId="{BA6FC22B-8B69-44F7-BC2B-494CDD1ED02D}" srcOrd="1" destOrd="1" presId="urn:microsoft.com/office/officeart/2005/8/layout/hProcess6"/>
    <dgm:cxn modelId="{2BE19090-A390-4C28-83D7-E15A31BB4F9F}" type="presParOf" srcId="{7AC2EC00-E0A4-44D3-BD4D-A5AF9DF36A08}" destId="{E4DFD2E3-84E5-4A5A-B55D-AC1AF64EB656}" srcOrd="0" destOrd="0" presId="urn:microsoft.com/office/officeart/2005/8/layout/hProcess6"/>
    <dgm:cxn modelId="{17AA174A-AF3F-4DEB-8CC7-3E27AE1849BF}" type="presParOf" srcId="{E4DFD2E3-84E5-4A5A-B55D-AC1AF64EB656}" destId="{08C4A1F7-3E21-44DB-865B-C59D93594225}" srcOrd="0" destOrd="0" presId="urn:microsoft.com/office/officeart/2005/8/layout/hProcess6"/>
    <dgm:cxn modelId="{188994F7-61DD-4199-80EF-24083E3AC81B}" type="presParOf" srcId="{E4DFD2E3-84E5-4A5A-B55D-AC1AF64EB656}" destId="{E544844D-0DD8-4926-920B-2C3F5A51B28B}" srcOrd="1" destOrd="0" presId="urn:microsoft.com/office/officeart/2005/8/layout/hProcess6"/>
    <dgm:cxn modelId="{61937D7F-967B-4BA7-BEB5-65F52DD37F2F}" type="presParOf" srcId="{E4DFD2E3-84E5-4A5A-B55D-AC1AF64EB656}" destId="{BA6FC22B-8B69-44F7-BC2B-494CDD1ED02D}" srcOrd="2" destOrd="0" presId="urn:microsoft.com/office/officeart/2005/8/layout/hProcess6"/>
    <dgm:cxn modelId="{E4AD493A-A7E1-4DD1-96D7-80F85AED3B1A}" type="presParOf" srcId="{E4DFD2E3-84E5-4A5A-B55D-AC1AF64EB656}" destId="{DD9F9EDA-FFF0-4385-A5CB-1EB38012D759}" srcOrd="3" destOrd="0" presId="urn:microsoft.com/office/officeart/2005/8/layout/hProcess6"/>
    <dgm:cxn modelId="{BB613342-41AE-4333-83C8-41548BAC79EC}" type="presParOf" srcId="{7AC2EC00-E0A4-44D3-BD4D-A5AF9DF36A08}" destId="{D9B82EE9-7D88-4257-BC17-4EE2B250DE93}" srcOrd="1" destOrd="0" presId="urn:microsoft.com/office/officeart/2005/8/layout/hProcess6"/>
    <dgm:cxn modelId="{517F7557-AFD0-4E44-827E-2A06F662DD25}" type="presParOf" srcId="{7AC2EC00-E0A4-44D3-BD4D-A5AF9DF36A08}" destId="{1E873E1E-0A25-4071-ACA1-BFDEC4392E53}" srcOrd="2" destOrd="0" presId="urn:microsoft.com/office/officeart/2005/8/layout/hProcess6"/>
    <dgm:cxn modelId="{3D540D42-A103-4F58-BFB9-8273B8A3CEC8}" type="presParOf" srcId="{1E873E1E-0A25-4071-ACA1-BFDEC4392E53}" destId="{A30B537B-761A-4359-A498-5061C6CB09AC}" srcOrd="0" destOrd="0" presId="urn:microsoft.com/office/officeart/2005/8/layout/hProcess6"/>
    <dgm:cxn modelId="{0C467F98-2958-4E76-8266-B7643915B335}" type="presParOf" srcId="{1E873E1E-0A25-4071-ACA1-BFDEC4392E53}" destId="{89B13F9D-F6F7-454D-A18E-9CE0BB3CFEF4}" srcOrd="1" destOrd="0" presId="urn:microsoft.com/office/officeart/2005/8/layout/hProcess6"/>
    <dgm:cxn modelId="{8B0868D8-6366-4DF3-A5F8-735929C9B601}" type="presParOf" srcId="{1E873E1E-0A25-4071-ACA1-BFDEC4392E53}" destId="{A74ED50B-5902-441A-AE2C-EA6A1F92F235}" srcOrd="2" destOrd="0" presId="urn:microsoft.com/office/officeart/2005/8/layout/hProcess6"/>
    <dgm:cxn modelId="{A1508882-DB9B-40C0-A9A9-9B6BBF93ADF1}" type="presParOf" srcId="{1E873E1E-0A25-4071-ACA1-BFDEC4392E53}" destId="{A9CAD4D6-77FB-4E34-8889-6D475D3AEFCD}" srcOrd="3" destOrd="0" presId="urn:microsoft.com/office/officeart/2005/8/layout/hProcess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C09B40-34DA-4104-B446-C56F8AE47C45}" type="doc">
      <dgm:prSet loTypeId="urn:microsoft.com/office/officeart/2005/8/layout/vList6" loCatId="list" qsTypeId="urn:microsoft.com/office/officeart/2005/8/quickstyle/simple1" qsCatId="simple" csTypeId="urn:microsoft.com/office/officeart/2005/8/colors/colorful5" csCatId="colorful" phldr="1"/>
      <dgm:spPr/>
      <dgm:t>
        <a:bodyPr/>
        <a:lstStyle/>
        <a:p>
          <a:endParaRPr lang="en-GB"/>
        </a:p>
      </dgm:t>
    </dgm:pt>
    <dgm:pt modelId="{77558385-1B6B-4599-A7BC-FB09CA61E2EC}">
      <dgm:prSet phldrT="[Text]" custT="1"/>
      <dgm:spPr/>
      <dgm:t>
        <a:bodyPr/>
        <a:lstStyle/>
        <a:p>
          <a:r>
            <a:rPr lang="en-GB" sz="4800" dirty="0"/>
            <a:t>Local</a:t>
          </a:r>
        </a:p>
      </dgm:t>
    </dgm:pt>
    <dgm:pt modelId="{DD85D995-512F-419D-A99D-71EED9C60F6E}" type="parTrans" cxnId="{9E1EE789-4716-42A9-AB9F-7B4AB3125946}">
      <dgm:prSet/>
      <dgm:spPr/>
      <dgm:t>
        <a:bodyPr/>
        <a:lstStyle/>
        <a:p>
          <a:endParaRPr lang="en-GB"/>
        </a:p>
      </dgm:t>
    </dgm:pt>
    <dgm:pt modelId="{E4D3501C-2D55-4576-945E-BC55027AE164}" type="sibTrans" cxnId="{9E1EE789-4716-42A9-AB9F-7B4AB3125946}">
      <dgm:prSet/>
      <dgm:spPr/>
      <dgm:t>
        <a:bodyPr/>
        <a:lstStyle/>
        <a:p>
          <a:endParaRPr lang="en-GB"/>
        </a:p>
      </dgm:t>
    </dgm:pt>
    <dgm:pt modelId="{E3FC2158-EAC7-4B51-9ECB-FBF795CFC6AB}">
      <dgm:prSet phldrT="[Text]" custT="1"/>
      <dgm:spPr/>
      <dgm:t>
        <a:bodyPr/>
        <a:lstStyle/>
        <a:p>
          <a:r>
            <a:rPr lang="en-GB" sz="2000" dirty="0">
              <a:solidFill>
                <a:schemeClr val="accent1">
                  <a:lumMod val="50000"/>
                </a:schemeClr>
              </a:solidFill>
            </a:rPr>
            <a:t>Substantive service - £91K pa funding</a:t>
          </a:r>
        </a:p>
      </dgm:t>
    </dgm:pt>
    <dgm:pt modelId="{7B5ED899-BBA9-4D95-AC1A-91561FFE21DC}" type="parTrans" cxnId="{71C50C79-4128-40EE-91D1-F0E6AF10CD00}">
      <dgm:prSet/>
      <dgm:spPr/>
      <dgm:t>
        <a:bodyPr/>
        <a:lstStyle/>
        <a:p>
          <a:endParaRPr lang="en-GB"/>
        </a:p>
      </dgm:t>
    </dgm:pt>
    <dgm:pt modelId="{A483584B-C019-4CB1-B957-52D3A30069E1}" type="sibTrans" cxnId="{71C50C79-4128-40EE-91D1-F0E6AF10CD00}">
      <dgm:prSet/>
      <dgm:spPr/>
      <dgm:t>
        <a:bodyPr/>
        <a:lstStyle/>
        <a:p>
          <a:endParaRPr lang="en-GB"/>
        </a:p>
      </dgm:t>
    </dgm:pt>
    <dgm:pt modelId="{0C6B8E4F-6363-4A7E-809C-28C880DB94AB}">
      <dgm:prSet phldrT="[Text]" custT="1"/>
      <dgm:spPr/>
      <dgm:t>
        <a:bodyPr/>
        <a:lstStyle/>
        <a:p>
          <a:r>
            <a:rPr lang="en-GB" sz="2000" dirty="0">
              <a:solidFill>
                <a:schemeClr val="accent1">
                  <a:lumMod val="50000"/>
                </a:schemeClr>
              </a:solidFill>
            </a:rPr>
            <a:t>Expand specialties</a:t>
          </a:r>
        </a:p>
      </dgm:t>
    </dgm:pt>
    <dgm:pt modelId="{34331BEB-A22C-42F3-A9C4-36EBE0DE31EC}" type="parTrans" cxnId="{F9CB50B8-3D2A-458F-AB41-94E1568036D4}">
      <dgm:prSet/>
      <dgm:spPr/>
      <dgm:t>
        <a:bodyPr/>
        <a:lstStyle/>
        <a:p>
          <a:endParaRPr lang="en-GB"/>
        </a:p>
      </dgm:t>
    </dgm:pt>
    <dgm:pt modelId="{6E83E162-B218-4A67-AC4A-DE2359184633}" type="sibTrans" cxnId="{F9CB50B8-3D2A-458F-AB41-94E1568036D4}">
      <dgm:prSet/>
      <dgm:spPr/>
      <dgm:t>
        <a:bodyPr/>
        <a:lstStyle/>
        <a:p>
          <a:endParaRPr lang="en-GB"/>
        </a:p>
      </dgm:t>
    </dgm:pt>
    <dgm:pt modelId="{3D1E4A91-B91D-4ACF-AB3D-E99695D4B7EF}">
      <dgm:prSet phldrT="[Text]" custT="1"/>
      <dgm:spPr/>
      <dgm:t>
        <a:bodyPr/>
        <a:lstStyle/>
        <a:p>
          <a:r>
            <a:rPr lang="en-GB" sz="4400" dirty="0">
              <a:solidFill>
                <a:schemeClr val="bg1"/>
              </a:solidFill>
            </a:rPr>
            <a:t>National</a:t>
          </a:r>
        </a:p>
      </dgm:t>
    </dgm:pt>
    <dgm:pt modelId="{21416B2F-85F9-4579-8F2F-B8D936A93B7C}" type="parTrans" cxnId="{A5C3698D-1587-4526-8DCB-C5990E564E7D}">
      <dgm:prSet/>
      <dgm:spPr/>
      <dgm:t>
        <a:bodyPr/>
        <a:lstStyle/>
        <a:p>
          <a:endParaRPr lang="en-GB"/>
        </a:p>
      </dgm:t>
    </dgm:pt>
    <dgm:pt modelId="{8926E1E3-1238-44FD-9F33-D17196471C8E}" type="sibTrans" cxnId="{A5C3698D-1587-4526-8DCB-C5990E564E7D}">
      <dgm:prSet/>
      <dgm:spPr/>
      <dgm:t>
        <a:bodyPr/>
        <a:lstStyle/>
        <a:p>
          <a:endParaRPr lang="en-GB"/>
        </a:p>
      </dgm:t>
    </dgm:pt>
    <dgm:pt modelId="{1EF976F9-0D8B-495B-9C33-B6BED6A98784}">
      <dgm:prSet phldrT="[Text]" custT="1"/>
      <dgm:spPr/>
      <dgm:t>
        <a:bodyPr/>
        <a:lstStyle/>
        <a:p>
          <a:r>
            <a:rPr lang="en-GB" sz="2400" dirty="0">
              <a:solidFill>
                <a:schemeClr val="accent1">
                  <a:lumMod val="50000"/>
                </a:schemeClr>
              </a:solidFill>
            </a:rPr>
            <a:t>All Wales Innovation Leads</a:t>
          </a:r>
          <a:endParaRPr lang="en-GB" sz="1800" dirty="0">
            <a:solidFill>
              <a:schemeClr val="accent1">
                <a:lumMod val="50000"/>
              </a:schemeClr>
            </a:solidFill>
          </a:endParaRPr>
        </a:p>
      </dgm:t>
    </dgm:pt>
    <dgm:pt modelId="{2B86C4DC-1031-4C12-80BD-FEBB977A3B1E}" type="parTrans" cxnId="{ACC11B2F-11EE-46E9-995C-11500E6E5446}">
      <dgm:prSet/>
      <dgm:spPr/>
      <dgm:t>
        <a:bodyPr/>
        <a:lstStyle/>
        <a:p>
          <a:endParaRPr lang="en-GB"/>
        </a:p>
      </dgm:t>
    </dgm:pt>
    <dgm:pt modelId="{D56EBB3B-A0DF-4962-B184-5F584F43EAF4}" type="sibTrans" cxnId="{ACC11B2F-11EE-46E9-995C-11500E6E5446}">
      <dgm:prSet/>
      <dgm:spPr/>
      <dgm:t>
        <a:bodyPr/>
        <a:lstStyle/>
        <a:p>
          <a:endParaRPr lang="en-GB"/>
        </a:p>
      </dgm:t>
    </dgm:pt>
    <dgm:pt modelId="{4619E645-D817-4288-B69F-DBBBDAC125FB}">
      <dgm:prSet phldrT="[Text]" custT="1"/>
      <dgm:spPr/>
      <dgm:t>
        <a:bodyPr/>
        <a:lstStyle/>
        <a:p>
          <a:r>
            <a:rPr lang="en-GB" sz="2000" dirty="0">
              <a:solidFill>
                <a:schemeClr val="accent1">
                  <a:lumMod val="50000"/>
                </a:schemeClr>
              </a:solidFill>
            </a:rPr>
            <a:t>Patient involvement</a:t>
          </a:r>
        </a:p>
      </dgm:t>
    </dgm:pt>
    <dgm:pt modelId="{C3D84FE7-4BC2-4E1D-B2C8-7E4AB531FAA6}" type="parTrans" cxnId="{EA28D578-4662-4C6C-B985-59A4E4D1679C}">
      <dgm:prSet/>
      <dgm:spPr/>
      <dgm:t>
        <a:bodyPr/>
        <a:lstStyle/>
        <a:p>
          <a:endParaRPr lang="en-GB"/>
        </a:p>
      </dgm:t>
    </dgm:pt>
    <dgm:pt modelId="{FFED128E-1C1B-4647-A0A4-361E4CC7545F}" type="sibTrans" cxnId="{EA28D578-4662-4C6C-B985-59A4E4D1679C}">
      <dgm:prSet/>
      <dgm:spPr/>
      <dgm:t>
        <a:bodyPr/>
        <a:lstStyle/>
        <a:p>
          <a:endParaRPr lang="en-GB"/>
        </a:p>
      </dgm:t>
    </dgm:pt>
    <dgm:pt modelId="{0F832287-ACBB-4B3B-8F17-0BE5563CB4AF}">
      <dgm:prSet phldrT="[Text]" custT="1"/>
      <dgm:spPr/>
      <dgm:t>
        <a:bodyPr/>
        <a:lstStyle/>
        <a:p>
          <a:r>
            <a:rPr lang="en-GB" sz="2400" dirty="0">
              <a:solidFill>
                <a:schemeClr val="accent1">
                  <a:lumMod val="50000"/>
                </a:schemeClr>
              </a:solidFill>
            </a:rPr>
            <a:t>Toolkit</a:t>
          </a:r>
        </a:p>
      </dgm:t>
    </dgm:pt>
    <dgm:pt modelId="{20C891BA-AC9A-4472-8303-835AE4CAAC58}" type="parTrans" cxnId="{DCE80B4F-4E19-439D-93E8-D10E2859CA05}">
      <dgm:prSet/>
      <dgm:spPr/>
      <dgm:t>
        <a:bodyPr/>
        <a:lstStyle/>
        <a:p>
          <a:endParaRPr lang="en-GB"/>
        </a:p>
      </dgm:t>
    </dgm:pt>
    <dgm:pt modelId="{386E5088-AF91-4313-A701-7872A82450E8}" type="sibTrans" cxnId="{DCE80B4F-4E19-439D-93E8-D10E2859CA05}">
      <dgm:prSet/>
      <dgm:spPr/>
      <dgm:t>
        <a:bodyPr/>
        <a:lstStyle/>
        <a:p>
          <a:endParaRPr lang="en-GB"/>
        </a:p>
      </dgm:t>
    </dgm:pt>
    <dgm:pt modelId="{5EC3A842-341B-480E-A83B-EE3159004C74}">
      <dgm:prSet phldrT="[Text]" custT="1"/>
      <dgm:spPr/>
      <dgm:t>
        <a:bodyPr/>
        <a:lstStyle/>
        <a:p>
          <a:r>
            <a:rPr lang="en-GB" sz="2000" dirty="0">
              <a:solidFill>
                <a:schemeClr val="accent1">
                  <a:lumMod val="50000"/>
                </a:schemeClr>
              </a:solidFill>
            </a:rPr>
            <a:t>Postop geriatrician input</a:t>
          </a:r>
        </a:p>
      </dgm:t>
    </dgm:pt>
    <dgm:pt modelId="{FD46351C-EEE4-4D59-B786-523B29315B54}" type="parTrans" cxnId="{461255B9-C3AD-4F29-8103-E30F63B10980}">
      <dgm:prSet/>
      <dgm:spPr/>
      <dgm:t>
        <a:bodyPr/>
        <a:lstStyle/>
        <a:p>
          <a:endParaRPr lang="en-GB"/>
        </a:p>
      </dgm:t>
    </dgm:pt>
    <dgm:pt modelId="{7FF858B9-3E6E-4070-BCA5-096BB7ACC234}" type="sibTrans" cxnId="{461255B9-C3AD-4F29-8103-E30F63B10980}">
      <dgm:prSet/>
      <dgm:spPr/>
      <dgm:t>
        <a:bodyPr/>
        <a:lstStyle/>
        <a:p>
          <a:endParaRPr lang="en-GB"/>
        </a:p>
      </dgm:t>
    </dgm:pt>
    <dgm:pt modelId="{EF930AFB-60B1-4C7E-8ED6-9A898A6CAB26}">
      <dgm:prSet phldrT="[Text]" custT="1"/>
      <dgm:spPr/>
      <dgm:t>
        <a:bodyPr/>
        <a:lstStyle/>
        <a:p>
          <a:r>
            <a:rPr lang="en-GB" sz="2000" dirty="0">
              <a:solidFill>
                <a:schemeClr val="accent1">
                  <a:lumMod val="50000"/>
                </a:schemeClr>
              </a:solidFill>
            </a:rPr>
            <a:t>Wider MDT involvement</a:t>
          </a:r>
        </a:p>
      </dgm:t>
    </dgm:pt>
    <dgm:pt modelId="{A9EE796C-68A5-43AC-9B9B-4CC0C08BFDB0}" type="parTrans" cxnId="{369D80C0-24DC-4F80-A083-D1DB6ECA383B}">
      <dgm:prSet/>
      <dgm:spPr/>
      <dgm:t>
        <a:bodyPr/>
        <a:lstStyle/>
        <a:p>
          <a:endParaRPr lang="en-GB"/>
        </a:p>
      </dgm:t>
    </dgm:pt>
    <dgm:pt modelId="{99375CD3-1F9E-4FF9-A3A4-4DD616446982}" type="sibTrans" cxnId="{369D80C0-24DC-4F80-A083-D1DB6ECA383B}">
      <dgm:prSet/>
      <dgm:spPr/>
      <dgm:t>
        <a:bodyPr/>
        <a:lstStyle/>
        <a:p>
          <a:endParaRPr lang="en-GB"/>
        </a:p>
      </dgm:t>
    </dgm:pt>
    <dgm:pt modelId="{E938CCAC-0154-45B8-B2EF-7289728EE9CF}" type="pres">
      <dgm:prSet presAssocID="{4FC09B40-34DA-4104-B446-C56F8AE47C45}" presName="Name0" presStyleCnt="0">
        <dgm:presLayoutVars>
          <dgm:dir/>
          <dgm:animLvl val="lvl"/>
          <dgm:resizeHandles/>
        </dgm:presLayoutVars>
      </dgm:prSet>
      <dgm:spPr/>
    </dgm:pt>
    <dgm:pt modelId="{EE3F3277-015D-4162-A9D6-07C2DE419405}" type="pres">
      <dgm:prSet presAssocID="{77558385-1B6B-4599-A7BC-FB09CA61E2EC}" presName="linNode" presStyleCnt="0"/>
      <dgm:spPr/>
    </dgm:pt>
    <dgm:pt modelId="{C327BFE4-DEDC-4FC5-985B-0D74584C3EC5}" type="pres">
      <dgm:prSet presAssocID="{77558385-1B6B-4599-A7BC-FB09CA61E2EC}" presName="parentShp" presStyleLbl="node1" presStyleIdx="0" presStyleCnt="2" custScaleX="75593" custScaleY="67693">
        <dgm:presLayoutVars>
          <dgm:bulletEnabled val="1"/>
        </dgm:presLayoutVars>
      </dgm:prSet>
      <dgm:spPr/>
    </dgm:pt>
    <dgm:pt modelId="{6053F5F6-8AF8-414C-9E77-E8FF3230A2D7}" type="pres">
      <dgm:prSet presAssocID="{77558385-1B6B-4599-A7BC-FB09CA61E2EC}" presName="childShp" presStyleLbl="bgAccFollowNode1" presStyleIdx="0" presStyleCnt="2" custScaleY="138058" custLinFactNeighborX="3767" custLinFactNeighborY="5933">
        <dgm:presLayoutVars>
          <dgm:bulletEnabled val="1"/>
        </dgm:presLayoutVars>
      </dgm:prSet>
      <dgm:spPr/>
    </dgm:pt>
    <dgm:pt modelId="{081025B4-BFD9-47C0-AC05-94B9FE7AF84C}" type="pres">
      <dgm:prSet presAssocID="{E4D3501C-2D55-4576-945E-BC55027AE164}" presName="spacing" presStyleCnt="0"/>
      <dgm:spPr/>
    </dgm:pt>
    <dgm:pt modelId="{E8D9CA51-5C14-4643-9E61-A726C324E53C}" type="pres">
      <dgm:prSet presAssocID="{3D1E4A91-B91D-4ACF-AB3D-E99695D4B7EF}" presName="linNode" presStyleCnt="0"/>
      <dgm:spPr/>
    </dgm:pt>
    <dgm:pt modelId="{58BB3FDB-94E9-45C2-A6F8-9021C4FA32AB}" type="pres">
      <dgm:prSet presAssocID="{3D1E4A91-B91D-4ACF-AB3D-E99695D4B7EF}" presName="parentShp" presStyleLbl="node1" presStyleIdx="1" presStyleCnt="2" custScaleX="74920" custScaleY="49617">
        <dgm:presLayoutVars>
          <dgm:bulletEnabled val="1"/>
        </dgm:presLayoutVars>
      </dgm:prSet>
      <dgm:spPr/>
    </dgm:pt>
    <dgm:pt modelId="{0C97CC44-2453-4CBA-8CFC-6CD458097C28}" type="pres">
      <dgm:prSet presAssocID="{3D1E4A91-B91D-4ACF-AB3D-E99695D4B7EF}" presName="childShp" presStyleLbl="bgAccFollowNode1" presStyleIdx="1" presStyleCnt="2" custScaleY="66124">
        <dgm:presLayoutVars>
          <dgm:bulletEnabled val="1"/>
        </dgm:presLayoutVars>
      </dgm:prSet>
      <dgm:spPr/>
    </dgm:pt>
  </dgm:ptLst>
  <dgm:cxnLst>
    <dgm:cxn modelId="{13038204-B304-4177-919C-2BC91ECAD2CE}" type="presOf" srcId="{EF930AFB-60B1-4C7E-8ED6-9A898A6CAB26}" destId="{6053F5F6-8AF8-414C-9E77-E8FF3230A2D7}" srcOrd="0" destOrd="2" presId="urn:microsoft.com/office/officeart/2005/8/layout/vList6"/>
    <dgm:cxn modelId="{65121D17-CCBF-4262-9180-8558EE97DC69}" type="presOf" srcId="{3D1E4A91-B91D-4ACF-AB3D-E99695D4B7EF}" destId="{58BB3FDB-94E9-45C2-A6F8-9021C4FA32AB}" srcOrd="0" destOrd="0" presId="urn:microsoft.com/office/officeart/2005/8/layout/vList6"/>
    <dgm:cxn modelId="{55963719-F812-4EBA-9956-6634EDA512D3}" type="presOf" srcId="{4619E645-D817-4288-B69F-DBBBDAC125FB}" destId="{6053F5F6-8AF8-414C-9E77-E8FF3230A2D7}" srcOrd="0" destOrd="4" presId="urn:microsoft.com/office/officeart/2005/8/layout/vList6"/>
    <dgm:cxn modelId="{ACC11B2F-11EE-46E9-995C-11500E6E5446}" srcId="{3D1E4A91-B91D-4ACF-AB3D-E99695D4B7EF}" destId="{1EF976F9-0D8B-495B-9C33-B6BED6A98784}" srcOrd="1" destOrd="0" parTransId="{2B86C4DC-1031-4C12-80BD-FEBB977A3B1E}" sibTransId="{D56EBB3B-A0DF-4962-B184-5F584F43EAF4}"/>
    <dgm:cxn modelId="{30EF964A-10E6-4E9B-83FD-0B450933B9C4}" type="presOf" srcId="{E3FC2158-EAC7-4B51-9ECB-FBF795CFC6AB}" destId="{6053F5F6-8AF8-414C-9E77-E8FF3230A2D7}" srcOrd="0" destOrd="0" presId="urn:microsoft.com/office/officeart/2005/8/layout/vList6"/>
    <dgm:cxn modelId="{DCE80B4F-4E19-439D-93E8-D10E2859CA05}" srcId="{3D1E4A91-B91D-4ACF-AB3D-E99695D4B7EF}" destId="{0F832287-ACBB-4B3B-8F17-0BE5563CB4AF}" srcOrd="0" destOrd="0" parTransId="{20C891BA-AC9A-4472-8303-835AE4CAAC58}" sibTransId="{386E5088-AF91-4313-A701-7872A82450E8}"/>
    <dgm:cxn modelId="{EA28D578-4662-4C6C-B985-59A4E4D1679C}" srcId="{77558385-1B6B-4599-A7BC-FB09CA61E2EC}" destId="{4619E645-D817-4288-B69F-DBBBDAC125FB}" srcOrd="4" destOrd="0" parTransId="{C3D84FE7-4BC2-4E1D-B2C8-7E4AB531FAA6}" sibTransId="{FFED128E-1C1B-4647-A0A4-361E4CC7545F}"/>
    <dgm:cxn modelId="{71C50C79-4128-40EE-91D1-F0E6AF10CD00}" srcId="{77558385-1B6B-4599-A7BC-FB09CA61E2EC}" destId="{E3FC2158-EAC7-4B51-9ECB-FBF795CFC6AB}" srcOrd="0" destOrd="0" parTransId="{7B5ED899-BBA9-4D95-AC1A-91561FFE21DC}" sibTransId="{A483584B-C019-4CB1-B957-52D3A30069E1}"/>
    <dgm:cxn modelId="{6DA7867F-17B3-4D95-8395-B178CABBF5EC}" type="presOf" srcId="{0C6B8E4F-6363-4A7E-809C-28C880DB94AB}" destId="{6053F5F6-8AF8-414C-9E77-E8FF3230A2D7}" srcOrd="0" destOrd="1" presId="urn:microsoft.com/office/officeart/2005/8/layout/vList6"/>
    <dgm:cxn modelId="{9E1EE789-4716-42A9-AB9F-7B4AB3125946}" srcId="{4FC09B40-34DA-4104-B446-C56F8AE47C45}" destId="{77558385-1B6B-4599-A7BC-FB09CA61E2EC}" srcOrd="0" destOrd="0" parTransId="{DD85D995-512F-419D-A99D-71EED9C60F6E}" sibTransId="{E4D3501C-2D55-4576-945E-BC55027AE164}"/>
    <dgm:cxn modelId="{C7FC548B-B865-4613-9CB1-EF73FA231799}" type="presOf" srcId="{1EF976F9-0D8B-495B-9C33-B6BED6A98784}" destId="{0C97CC44-2453-4CBA-8CFC-6CD458097C28}" srcOrd="0" destOrd="1" presId="urn:microsoft.com/office/officeart/2005/8/layout/vList6"/>
    <dgm:cxn modelId="{A5C3698D-1587-4526-8DCB-C5990E564E7D}" srcId="{4FC09B40-34DA-4104-B446-C56F8AE47C45}" destId="{3D1E4A91-B91D-4ACF-AB3D-E99695D4B7EF}" srcOrd="1" destOrd="0" parTransId="{21416B2F-85F9-4579-8F2F-B8D936A93B7C}" sibTransId="{8926E1E3-1238-44FD-9F33-D17196471C8E}"/>
    <dgm:cxn modelId="{F196C5AB-6756-4C90-835E-A1D68AE9B37A}" type="presOf" srcId="{77558385-1B6B-4599-A7BC-FB09CA61E2EC}" destId="{C327BFE4-DEDC-4FC5-985B-0D74584C3EC5}" srcOrd="0" destOrd="0" presId="urn:microsoft.com/office/officeart/2005/8/layout/vList6"/>
    <dgm:cxn modelId="{F9CB50B8-3D2A-458F-AB41-94E1568036D4}" srcId="{77558385-1B6B-4599-A7BC-FB09CA61E2EC}" destId="{0C6B8E4F-6363-4A7E-809C-28C880DB94AB}" srcOrd="1" destOrd="0" parTransId="{34331BEB-A22C-42F3-A9C4-36EBE0DE31EC}" sibTransId="{6E83E162-B218-4A67-AC4A-DE2359184633}"/>
    <dgm:cxn modelId="{461255B9-C3AD-4F29-8103-E30F63B10980}" srcId="{77558385-1B6B-4599-A7BC-FB09CA61E2EC}" destId="{5EC3A842-341B-480E-A83B-EE3159004C74}" srcOrd="3" destOrd="0" parTransId="{FD46351C-EEE4-4D59-B786-523B29315B54}" sibTransId="{7FF858B9-3E6E-4070-BCA5-096BB7ACC234}"/>
    <dgm:cxn modelId="{369D80C0-24DC-4F80-A083-D1DB6ECA383B}" srcId="{77558385-1B6B-4599-A7BC-FB09CA61E2EC}" destId="{EF930AFB-60B1-4C7E-8ED6-9A898A6CAB26}" srcOrd="2" destOrd="0" parTransId="{A9EE796C-68A5-43AC-9B9B-4CC0C08BFDB0}" sibTransId="{99375CD3-1F9E-4FF9-A3A4-4DD616446982}"/>
    <dgm:cxn modelId="{7DEE95C6-039A-411B-ABD9-36ED8F134216}" type="presOf" srcId="{4FC09B40-34DA-4104-B446-C56F8AE47C45}" destId="{E938CCAC-0154-45B8-B2EF-7289728EE9CF}" srcOrd="0" destOrd="0" presId="urn:microsoft.com/office/officeart/2005/8/layout/vList6"/>
    <dgm:cxn modelId="{B935F1C6-F663-4083-A6F5-0ABDEFD69939}" type="presOf" srcId="{0F832287-ACBB-4B3B-8F17-0BE5563CB4AF}" destId="{0C97CC44-2453-4CBA-8CFC-6CD458097C28}" srcOrd="0" destOrd="0" presId="urn:microsoft.com/office/officeart/2005/8/layout/vList6"/>
    <dgm:cxn modelId="{C4A805D0-C371-45FF-8971-3E7981C41250}" type="presOf" srcId="{5EC3A842-341B-480E-A83B-EE3159004C74}" destId="{6053F5F6-8AF8-414C-9E77-E8FF3230A2D7}" srcOrd="0" destOrd="3" presId="urn:microsoft.com/office/officeart/2005/8/layout/vList6"/>
    <dgm:cxn modelId="{254DCBBF-CFD8-42F3-9A78-8597BDCA423A}" type="presParOf" srcId="{E938CCAC-0154-45B8-B2EF-7289728EE9CF}" destId="{EE3F3277-015D-4162-A9D6-07C2DE419405}" srcOrd="0" destOrd="0" presId="urn:microsoft.com/office/officeart/2005/8/layout/vList6"/>
    <dgm:cxn modelId="{3C30C385-31B0-4EC6-9CAF-ED2343FA20AC}" type="presParOf" srcId="{EE3F3277-015D-4162-A9D6-07C2DE419405}" destId="{C327BFE4-DEDC-4FC5-985B-0D74584C3EC5}" srcOrd="0" destOrd="0" presId="urn:microsoft.com/office/officeart/2005/8/layout/vList6"/>
    <dgm:cxn modelId="{E2C753AD-BEA2-4D6C-88E1-11CADC695BC7}" type="presParOf" srcId="{EE3F3277-015D-4162-A9D6-07C2DE419405}" destId="{6053F5F6-8AF8-414C-9E77-E8FF3230A2D7}" srcOrd="1" destOrd="0" presId="urn:microsoft.com/office/officeart/2005/8/layout/vList6"/>
    <dgm:cxn modelId="{63A5D61A-E633-411A-BCB5-C54C8E97C82C}" type="presParOf" srcId="{E938CCAC-0154-45B8-B2EF-7289728EE9CF}" destId="{081025B4-BFD9-47C0-AC05-94B9FE7AF84C}" srcOrd="1" destOrd="0" presId="urn:microsoft.com/office/officeart/2005/8/layout/vList6"/>
    <dgm:cxn modelId="{6DC4773D-BDC5-47C5-8627-550911A31DBB}" type="presParOf" srcId="{E938CCAC-0154-45B8-B2EF-7289728EE9CF}" destId="{E8D9CA51-5C14-4643-9E61-A726C324E53C}" srcOrd="2" destOrd="0" presId="urn:microsoft.com/office/officeart/2005/8/layout/vList6"/>
    <dgm:cxn modelId="{9630A408-349E-4644-A432-31CA250D13CF}" type="presParOf" srcId="{E8D9CA51-5C14-4643-9E61-A726C324E53C}" destId="{58BB3FDB-94E9-45C2-A6F8-9021C4FA32AB}" srcOrd="0" destOrd="0" presId="urn:microsoft.com/office/officeart/2005/8/layout/vList6"/>
    <dgm:cxn modelId="{7ECA9971-1AD0-4CEE-AD8E-4F2D8FA51D5E}" type="presParOf" srcId="{E8D9CA51-5C14-4643-9E61-A726C324E53C}" destId="{0C97CC44-2453-4CBA-8CFC-6CD458097C28}" srcOrd="1" destOrd="0" presId="urn:microsoft.com/office/officeart/2005/8/layout/vList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4F02AB-0C60-E54F-8FEC-531D50A6446B}" type="doc">
      <dgm:prSet loTypeId="urn:microsoft.com/office/officeart/2005/8/layout/matrix1" loCatId="" qsTypeId="urn:microsoft.com/office/officeart/2005/8/quickstyle/simple3" qsCatId="simple" csTypeId="urn:microsoft.com/office/officeart/2005/8/colors/accent0_1" csCatId="mainScheme" phldr="1"/>
      <dgm:spPr/>
      <dgm:t>
        <a:bodyPr/>
        <a:lstStyle/>
        <a:p>
          <a:endParaRPr lang="en-US"/>
        </a:p>
      </dgm:t>
    </dgm:pt>
    <dgm:pt modelId="{A8E24383-9EE6-B446-985D-A1F0234506DC}">
      <dgm:prSet phldrT="[Text]" custT="1"/>
      <dgm:spPr>
        <a:solidFill>
          <a:srgbClr val="FFC000"/>
        </a:solidFill>
      </dgm:spPr>
      <dgm:t>
        <a:bodyPr/>
        <a:lstStyle/>
        <a:p>
          <a:r>
            <a:rPr lang="en-US" sz="3200" dirty="0"/>
            <a:t>Holistic </a:t>
          </a:r>
        </a:p>
        <a:p>
          <a:r>
            <a:rPr lang="en-US" sz="3200" dirty="0" err="1"/>
            <a:t>optimisation</a:t>
          </a:r>
          <a:endParaRPr lang="en-US" sz="3200" dirty="0"/>
        </a:p>
      </dgm:t>
    </dgm:pt>
    <dgm:pt modelId="{BD4F2E3A-0349-F848-ADBD-CE9560002995}" type="parTrans" cxnId="{FD100C52-BE1B-BE4A-B962-6B977EB7FD33}">
      <dgm:prSet/>
      <dgm:spPr/>
      <dgm:t>
        <a:bodyPr/>
        <a:lstStyle/>
        <a:p>
          <a:endParaRPr lang="en-US"/>
        </a:p>
      </dgm:t>
    </dgm:pt>
    <dgm:pt modelId="{8704F183-536A-0F4D-A6FA-F2059EFC8A53}" type="sibTrans" cxnId="{FD100C52-BE1B-BE4A-B962-6B977EB7FD33}">
      <dgm:prSet/>
      <dgm:spPr/>
      <dgm:t>
        <a:bodyPr/>
        <a:lstStyle/>
        <a:p>
          <a:endParaRPr lang="en-US"/>
        </a:p>
      </dgm:t>
    </dgm:pt>
    <dgm:pt modelId="{05AE7909-3826-9848-8877-F226F2F05045}">
      <dgm:prSet phldrT="[Text]" custT="1"/>
      <dgm:spPr>
        <a:solidFill>
          <a:srgbClr val="00B0F0"/>
        </a:solidFill>
      </dgm:spPr>
      <dgm:t>
        <a:bodyPr/>
        <a:lstStyle/>
        <a:p>
          <a:endParaRPr lang="en-US" sz="3200" dirty="0"/>
        </a:p>
        <a:p>
          <a:r>
            <a:rPr lang="en-US" sz="3200" dirty="0"/>
            <a:t>Value of third sector</a:t>
          </a:r>
          <a:endParaRPr lang="en-US" sz="4000" dirty="0"/>
        </a:p>
        <a:p>
          <a:endParaRPr lang="en-US" sz="2600" dirty="0"/>
        </a:p>
      </dgm:t>
    </dgm:pt>
    <dgm:pt modelId="{75CE2C1E-F66A-AB41-AA6A-0F59778523C3}" type="parTrans" cxnId="{4B32461E-AA01-C24D-BA91-C1D3DCE0957C}">
      <dgm:prSet/>
      <dgm:spPr/>
      <dgm:t>
        <a:bodyPr/>
        <a:lstStyle/>
        <a:p>
          <a:endParaRPr lang="en-US"/>
        </a:p>
      </dgm:t>
    </dgm:pt>
    <dgm:pt modelId="{37D4E47A-CFFF-F347-906A-A4D460646305}" type="sibTrans" cxnId="{4B32461E-AA01-C24D-BA91-C1D3DCE0957C}">
      <dgm:prSet/>
      <dgm:spPr/>
      <dgm:t>
        <a:bodyPr/>
        <a:lstStyle/>
        <a:p>
          <a:endParaRPr lang="en-US"/>
        </a:p>
      </dgm:t>
    </dgm:pt>
    <dgm:pt modelId="{0C171DE9-A8EE-7F4D-891E-0BD384478A2A}">
      <dgm:prSet phldrT="[Text]" custT="1"/>
      <dgm:spPr>
        <a:solidFill>
          <a:srgbClr val="92D050"/>
        </a:solidFill>
      </dgm:spPr>
      <dgm:t>
        <a:bodyPr/>
        <a:lstStyle/>
        <a:p>
          <a:r>
            <a:rPr lang="en-US" sz="3200" dirty="0"/>
            <a:t>Patient voice</a:t>
          </a:r>
        </a:p>
      </dgm:t>
    </dgm:pt>
    <dgm:pt modelId="{06254964-E620-8D4C-B346-99C5EEE2FBE1}" type="parTrans" cxnId="{AEFA205C-DE91-2240-979A-6CEA2BAD2048}">
      <dgm:prSet/>
      <dgm:spPr/>
      <dgm:t>
        <a:bodyPr/>
        <a:lstStyle/>
        <a:p>
          <a:endParaRPr lang="en-US"/>
        </a:p>
      </dgm:t>
    </dgm:pt>
    <dgm:pt modelId="{CE8DB423-CE94-E444-B2F3-127D3897FB72}" type="sibTrans" cxnId="{AEFA205C-DE91-2240-979A-6CEA2BAD2048}">
      <dgm:prSet/>
      <dgm:spPr/>
      <dgm:t>
        <a:bodyPr/>
        <a:lstStyle/>
        <a:p>
          <a:endParaRPr lang="en-US"/>
        </a:p>
      </dgm:t>
    </dgm:pt>
    <dgm:pt modelId="{F3F3D7AA-A968-B049-897C-CFAD7EBBA396}">
      <dgm:prSet phldrT="[Text]"/>
      <dgm:spPr>
        <a:blipFill rotWithShape="0">
          <a:blip xmlns:r="http://schemas.openxmlformats.org/officeDocument/2006/relationships" r:embed="rId1">
            <a:extLst>
              <a:ext uri="{28A0092B-C50C-407E-A947-70E740481C1C}">
                <a14:useLocalDpi xmlns:a14="http://schemas.microsoft.com/office/drawing/2010/main" val="0"/>
              </a:ext>
            </a:extLst>
          </a:blip>
          <a:srcRect/>
          <a:stretch>
            <a:fillRect t="-21000" b="-21000"/>
          </a:stretch>
        </a:blipFill>
      </dgm:spPr>
      <dgm:t>
        <a:bodyPr/>
        <a:lstStyle/>
        <a:p>
          <a:endParaRPr lang="en-US" dirty="0"/>
        </a:p>
      </dgm:t>
    </dgm:pt>
    <dgm:pt modelId="{B5F88157-B958-9D4F-A03D-4D6F03EDB8F6}" type="sibTrans" cxnId="{38685EBA-C58C-8642-8C75-21E9BD067E3E}">
      <dgm:prSet/>
      <dgm:spPr/>
      <dgm:t>
        <a:bodyPr/>
        <a:lstStyle/>
        <a:p>
          <a:endParaRPr lang="en-US"/>
        </a:p>
      </dgm:t>
    </dgm:pt>
    <dgm:pt modelId="{CDCECAAD-B638-1E44-951F-B5D0CE653A9C}" type="parTrans" cxnId="{38685EBA-C58C-8642-8C75-21E9BD067E3E}">
      <dgm:prSet/>
      <dgm:spPr/>
      <dgm:t>
        <a:bodyPr/>
        <a:lstStyle/>
        <a:p>
          <a:endParaRPr lang="en-US"/>
        </a:p>
      </dgm:t>
    </dgm:pt>
    <dgm:pt modelId="{E4C3E0C6-A107-A34B-A05A-5DB65011D0E0}">
      <dgm:prSet phldrT="[Text]" custT="1"/>
      <dgm:spPr>
        <a:solidFill>
          <a:srgbClr val="E551BE"/>
        </a:solidFill>
      </dgm:spPr>
      <dgm:t>
        <a:bodyPr/>
        <a:lstStyle/>
        <a:p>
          <a:r>
            <a:rPr lang="en-US" sz="3200" dirty="0"/>
            <a:t>Patient-directed intervention </a:t>
          </a:r>
        </a:p>
      </dgm:t>
    </dgm:pt>
    <dgm:pt modelId="{F0901ADB-2339-8148-BAA8-98BB54EACA61}" type="sibTrans" cxnId="{2DAF4CE0-A20E-884C-A62F-B545CDD7A8C6}">
      <dgm:prSet/>
      <dgm:spPr/>
      <dgm:t>
        <a:bodyPr/>
        <a:lstStyle/>
        <a:p>
          <a:endParaRPr lang="en-US"/>
        </a:p>
      </dgm:t>
    </dgm:pt>
    <dgm:pt modelId="{5136F550-5970-0541-A1D2-4F895E8DAED0}" type="parTrans" cxnId="{2DAF4CE0-A20E-884C-A62F-B545CDD7A8C6}">
      <dgm:prSet/>
      <dgm:spPr/>
      <dgm:t>
        <a:bodyPr/>
        <a:lstStyle/>
        <a:p>
          <a:endParaRPr lang="en-US"/>
        </a:p>
      </dgm:t>
    </dgm:pt>
    <dgm:pt modelId="{50AA73D1-A736-4245-B853-F2525D049687}" type="pres">
      <dgm:prSet presAssocID="{D84F02AB-0C60-E54F-8FEC-531D50A6446B}" presName="diagram" presStyleCnt="0">
        <dgm:presLayoutVars>
          <dgm:chMax val="1"/>
          <dgm:dir/>
          <dgm:animLvl val="ctr"/>
          <dgm:resizeHandles val="exact"/>
        </dgm:presLayoutVars>
      </dgm:prSet>
      <dgm:spPr/>
    </dgm:pt>
    <dgm:pt modelId="{E467EDD6-7F86-B24D-9C0A-59965F200B52}" type="pres">
      <dgm:prSet presAssocID="{D84F02AB-0C60-E54F-8FEC-531D50A6446B}" presName="matrix" presStyleCnt="0"/>
      <dgm:spPr/>
    </dgm:pt>
    <dgm:pt modelId="{B1F73453-DEFC-1E4C-87CC-7D117EDE744E}" type="pres">
      <dgm:prSet presAssocID="{D84F02AB-0C60-E54F-8FEC-531D50A6446B}" presName="tile1" presStyleLbl="node1" presStyleIdx="0" presStyleCnt="4" custLinFactX="-21240" custLinFactNeighborX="-100000" custLinFactNeighborY="-31354"/>
      <dgm:spPr/>
    </dgm:pt>
    <dgm:pt modelId="{D3EE6AF8-8795-E045-9163-24AA562539A2}" type="pres">
      <dgm:prSet presAssocID="{D84F02AB-0C60-E54F-8FEC-531D50A6446B}" presName="tile1text" presStyleLbl="node1" presStyleIdx="0" presStyleCnt="4">
        <dgm:presLayoutVars>
          <dgm:chMax val="0"/>
          <dgm:chPref val="0"/>
          <dgm:bulletEnabled val="1"/>
        </dgm:presLayoutVars>
      </dgm:prSet>
      <dgm:spPr/>
    </dgm:pt>
    <dgm:pt modelId="{71473136-7619-334C-A20A-CC944B72503B}" type="pres">
      <dgm:prSet presAssocID="{D84F02AB-0C60-E54F-8FEC-531D50A6446B}" presName="tile2" presStyleLbl="node1" presStyleIdx="1" presStyleCnt="4"/>
      <dgm:spPr/>
    </dgm:pt>
    <dgm:pt modelId="{21E7152F-6495-6A4E-814D-5EB4A896476B}" type="pres">
      <dgm:prSet presAssocID="{D84F02AB-0C60-E54F-8FEC-531D50A6446B}" presName="tile2text" presStyleLbl="node1" presStyleIdx="1" presStyleCnt="4">
        <dgm:presLayoutVars>
          <dgm:chMax val="0"/>
          <dgm:chPref val="0"/>
          <dgm:bulletEnabled val="1"/>
        </dgm:presLayoutVars>
      </dgm:prSet>
      <dgm:spPr/>
    </dgm:pt>
    <dgm:pt modelId="{0B5E5405-6DD7-9647-8DC7-E01DD55DA724}" type="pres">
      <dgm:prSet presAssocID="{D84F02AB-0C60-E54F-8FEC-531D50A6446B}" presName="tile3" presStyleLbl="node1" presStyleIdx="2" presStyleCnt="4"/>
      <dgm:spPr/>
    </dgm:pt>
    <dgm:pt modelId="{B06F9ED5-A4B9-9F43-AC4C-F263822B956A}" type="pres">
      <dgm:prSet presAssocID="{D84F02AB-0C60-E54F-8FEC-531D50A6446B}" presName="tile3text" presStyleLbl="node1" presStyleIdx="2" presStyleCnt="4">
        <dgm:presLayoutVars>
          <dgm:chMax val="0"/>
          <dgm:chPref val="0"/>
          <dgm:bulletEnabled val="1"/>
        </dgm:presLayoutVars>
      </dgm:prSet>
      <dgm:spPr/>
    </dgm:pt>
    <dgm:pt modelId="{9F58BE02-C6F6-3C48-84EF-CE62606EB361}" type="pres">
      <dgm:prSet presAssocID="{D84F02AB-0C60-E54F-8FEC-531D50A6446B}" presName="tile4" presStyleLbl="node1" presStyleIdx="3" presStyleCnt="4"/>
      <dgm:spPr/>
    </dgm:pt>
    <dgm:pt modelId="{18EB1ECE-A5B6-B64D-AF73-FAFB09BF43BA}" type="pres">
      <dgm:prSet presAssocID="{D84F02AB-0C60-E54F-8FEC-531D50A6446B}" presName="tile4text" presStyleLbl="node1" presStyleIdx="3" presStyleCnt="4">
        <dgm:presLayoutVars>
          <dgm:chMax val="0"/>
          <dgm:chPref val="0"/>
          <dgm:bulletEnabled val="1"/>
        </dgm:presLayoutVars>
      </dgm:prSet>
      <dgm:spPr/>
    </dgm:pt>
    <dgm:pt modelId="{E687F2A9-8D59-4142-8F9C-571FA2714ABA}" type="pres">
      <dgm:prSet presAssocID="{D84F02AB-0C60-E54F-8FEC-531D50A6446B}" presName="centerTile" presStyleLbl="fgShp" presStyleIdx="0" presStyleCnt="1" custScaleX="64455" custScaleY="140945" custLinFactNeighborX="-3289" custLinFactNeighborY="5650">
        <dgm:presLayoutVars>
          <dgm:chMax val="0"/>
          <dgm:chPref val="0"/>
        </dgm:presLayoutVars>
      </dgm:prSet>
      <dgm:spPr/>
    </dgm:pt>
  </dgm:ptLst>
  <dgm:cxnLst>
    <dgm:cxn modelId="{07B73702-C10A-FF40-986B-DFA7DDBFB2EE}" type="presOf" srcId="{A8E24383-9EE6-B446-985D-A1F0234506DC}" destId="{71473136-7619-334C-A20A-CC944B72503B}" srcOrd="0" destOrd="0" presId="urn:microsoft.com/office/officeart/2005/8/layout/matrix1"/>
    <dgm:cxn modelId="{4B32461E-AA01-C24D-BA91-C1D3DCE0957C}" srcId="{F3F3D7AA-A968-B049-897C-CFAD7EBBA396}" destId="{05AE7909-3826-9848-8877-F226F2F05045}" srcOrd="2" destOrd="0" parTransId="{75CE2C1E-F66A-AB41-AA6A-0F59778523C3}" sibTransId="{37D4E47A-CFFF-F347-906A-A4D460646305}"/>
    <dgm:cxn modelId="{5E636E27-F9E9-8A4B-A649-094D83F913F2}" type="presOf" srcId="{05AE7909-3826-9848-8877-F226F2F05045}" destId="{0B5E5405-6DD7-9647-8DC7-E01DD55DA724}" srcOrd="0" destOrd="0" presId="urn:microsoft.com/office/officeart/2005/8/layout/matrix1"/>
    <dgm:cxn modelId="{CF8CE73D-C8AA-734D-A552-12176B784098}" type="presOf" srcId="{E4C3E0C6-A107-A34B-A05A-5DB65011D0E0}" destId="{D3EE6AF8-8795-E045-9163-24AA562539A2}" srcOrd="1" destOrd="0" presId="urn:microsoft.com/office/officeart/2005/8/layout/matrix1"/>
    <dgm:cxn modelId="{AEFA205C-DE91-2240-979A-6CEA2BAD2048}" srcId="{F3F3D7AA-A968-B049-897C-CFAD7EBBA396}" destId="{0C171DE9-A8EE-7F4D-891E-0BD384478A2A}" srcOrd="3" destOrd="0" parTransId="{06254964-E620-8D4C-B346-99C5EEE2FBE1}" sibTransId="{CE8DB423-CE94-E444-B2F3-127D3897FB72}"/>
    <dgm:cxn modelId="{FD100C52-BE1B-BE4A-B962-6B977EB7FD33}" srcId="{F3F3D7AA-A968-B049-897C-CFAD7EBBA396}" destId="{A8E24383-9EE6-B446-985D-A1F0234506DC}" srcOrd="1" destOrd="0" parTransId="{BD4F2E3A-0349-F848-ADBD-CE9560002995}" sibTransId="{8704F183-536A-0F4D-A6FA-F2059EFC8A53}"/>
    <dgm:cxn modelId="{5EA7D974-E8F0-9A4E-9141-CE4A22E88807}" type="presOf" srcId="{D84F02AB-0C60-E54F-8FEC-531D50A6446B}" destId="{50AA73D1-A736-4245-B853-F2525D049687}" srcOrd="0" destOrd="0" presId="urn:microsoft.com/office/officeart/2005/8/layout/matrix1"/>
    <dgm:cxn modelId="{D0D08597-E278-574B-B04A-CE4564E0F4E7}" type="presOf" srcId="{E4C3E0C6-A107-A34B-A05A-5DB65011D0E0}" destId="{B1F73453-DEFC-1E4C-87CC-7D117EDE744E}" srcOrd="0" destOrd="0" presId="urn:microsoft.com/office/officeart/2005/8/layout/matrix1"/>
    <dgm:cxn modelId="{D3983AB0-3CC7-994F-82FF-DDCF7FB128FC}" type="presOf" srcId="{05AE7909-3826-9848-8877-F226F2F05045}" destId="{B06F9ED5-A4B9-9F43-AC4C-F263822B956A}" srcOrd="1" destOrd="0" presId="urn:microsoft.com/office/officeart/2005/8/layout/matrix1"/>
    <dgm:cxn modelId="{1D8EDAB6-EC69-7C4A-87D0-5086DE7B920B}" type="presOf" srcId="{0C171DE9-A8EE-7F4D-891E-0BD384478A2A}" destId="{9F58BE02-C6F6-3C48-84EF-CE62606EB361}" srcOrd="0" destOrd="0" presId="urn:microsoft.com/office/officeart/2005/8/layout/matrix1"/>
    <dgm:cxn modelId="{38685EBA-C58C-8642-8C75-21E9BD067E3E}" srcId="{D84F02AB-0C60-E54F-8FEC-531D50A6446B}" destId="{F3F3D7AA-A968-B049-897C-CFAD7EBBA396}" srcOrd="0" destOrd="0" parTransId="{CDCECAAD-B638-1E44-951F-B5D0CE653A9C}" sibTransId="{B5F88157-B958-9D4F-A03D-4D6F03EDB8F6}"/>
    <dgm:cxn modelId="{E48353BD-29CF-5141-9319-9F2CD11359D3}" type="presOf" srcId="{A8E24383-9EE6-B446-985D-A1F0234506DC}" destId="{21E7152F-6495-6A4E-814D-5EB4A896476B}" srcOrd="1" destOrd="0" presId="urn:microsoft.com/office/officeart/2005/8/layout/matrix1"/>
    <dgm:cxn modelId="{2DAF4CE0-A20E-884C-A62F-B545CDD7A8C6}" srcId="{F3F3D7AA-A968-B049-897C-CFAD7EBBA396}" destId="{E4C3E0C6-A107-A34B-A05A-5DB65011D0E0}" srcOrd="0" destOrd="0" parTransId="{5136F550-5970-0541-A1D2-4F895E8DAED0}" sibTransId="{F0901ADB-2339-8148-BAA8-98BB54EACA61}"/>
    <dgm:cxn modelId="{877EE9EB-3B7F-9942-9FC6-2F6137603DF8}" type="presOf" srcId="{F3F3D7AA-A968-B049-897C-CFAD7EBBA396}" destId="{E687F2A9-8D59-4142-8F9C-571FA2714ABA}" srcOrd="0" destOrd="0" presId="urn:microsoft.com/office/officeart/2005/8/layout/matrix1"/>
    <dgm:cxn modelId="{BF7EC8F7-A3C5-0D40-B0F5-11B9A8B46110}" type="presOf" srcId="{0C171DE9-A8EE-7F4D-891E-0BD384478A2A}" destId="{18EB1ECE-A5B6-B64D-AF73-FAFB09BF43BA}" srcOrd="1" destOrd="0" presId="urn:microsoft.com/office/officeart/2005/8/layout/matrix1"/>
    <dgm:cxn modelId="{5DC2BE51-B0B4-1A42-A223-4209D48A2A3D}" type="presParOf" srcId="{50AA73D1-A736-4245-B853-F2525D049687}" destId="{E467EDD6-7F86-B24D-9C0A-59965F200B52}" srcOrd="0" destOrd="0" presId="urn:microsoft.com/office/officeart/2005/8/layout/matrix1"/>
    <dgm:cxn modelId="{4BAD5E73-E11E-B445-8EC2-3F6A3CF86165}" type="presParOf" srcId="{E467EDD6-7F86-B24D-9C0A-59965F200B52}" destId="{B1F73453-DEFC-1E4C-87CC-7D117EDE744E}" srcOrd="0" destOrd="0" presId="urn:microsoft.com/office/officeart/2005/8/layout/matrix1"/>
    <dgm:cxn modelId="{73059196-7DD1-F941-92EE-AB853C0E5775}" type="presParOf" srcId="{E467EDD6-7F86-B24D-9C0A-59965F200B52}" destId="{D3EE6AF8-8795-E045-9163-24AA562539A2}" srcOrd="1" destOrd="0" presId="urn:microsoft.com/office/officeart/2005/8/layout/matrix1"/>
    <dgm:cxn modelId="{3AF47BE3-7613-4746-A5E0-DB3E4A070660}" type="presParOf" srcId="{E467EDD6-7F86-B24D-9C0A-59965F200B52}" destId="{71473136-7619-334C-A20A-CC944B72503B}" srcOrd="2" destOrd="0" presId="urn:microsoft.com/office/officeart/2005/8/layout/matrix1"/>
    <dgm:cxn modelId="{E05AFF5A-352A-7045-A2F8-336B1BD3E59E}" type="presParOf" srcId="{E467EDD6-7F86-B24D-9C0A-59965F200B52}" destId="{21E7152F-6495-6A4E-814D-5EB4A896476B}" srcOrd="3" destOrd="0" presId="urn:microsoft.com/office/officeart/2005/8/layout/matrix1"/>
    <dgm:cxn modelId="{67E1F882-AF7D-594E-AD00-EBD0BE88E6B1}" type="presParOf" srcId="{E467EDD6-7F86-B24D-9C0A-59965F200B52}" destId="{0B5E5405-6DD7-9647-8DC7-E01DD55DA724}" srcOrd="4" destOrd="0" presId="urn:microsoft.com/office/officeart/2005/8/layout/matrix1"/>
    <dgm:cxn modelId="{DDFB5BD5-4CD9-6C4C-AAAD-9B1B01EB5462}" type="presParOf" srcId="{E467EDD6-7F86-B24D-9C0A-59965F200B52}" destId="{B06F9ED5-A4B9-9F43-AC4C-F263822B956A}" srcOrd="5" destOrd="0" presId="urn:microsoft.com/office/officeart/2005/8/layout/matrix1"/>
    <dgm:cxn modelId="{7243327C-A069-3646-938A-59F7691801A8}" type="presParOf" srcId="{E467EDD6-7F86-B24D-9C0A-59965F200B52}" destId="{9F58BE02-C6F6-3C48-84EF-CE62606EB361}" srcOrd="6" destOrd="0" presId="urn:microsoft.com/office/officeart/2005/8/layout/matrix1"/>
    <dgm:cxn modelId="{613A03C8-9DBC-8C4B-898C-B24E99F81BD8}" type="presParOf" srcId="{E467EDD6-7F86-B24D-9C0A-59965F200B52}" destId="{18EB1ECE-A5B6-B64D-AF73-FAFB09BF43BA}" srcOrd="7" destOrd="0" presId="urn:microsoft.com/office/officeart/2005/8/layout/matrix1"/>
    <dgm:cxn modelId="{F3759A81-DEAB-CD4C-978F-4A3C3368CCE9}" type="presParOf" srcId="{50AA73D1-A736-4245-B853-F2525D049687}" destId="{E687F2A9-8D59-4142-8F9C-571FA2714ABA}" srcOrd="1" destOrd="0" presId="urn:microsoft.com/office/officeart/2005/8/layout/matrix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44844D-0DD8-4926-920B-2C3F5A51B28B}">
      <dsp:nvSpPr>
        <dsp:cNvPr id="0" name=""/>
        <dsp:cNvSpPr/>
      </dsp:nvSpPr>
      <dsp:spPr>
        <a:xfrm>
          <a:off x="544252" y="1997745"/>
          <a:ext cx="5003047" cy="3010603"/>
        </a:xfrm>
        <a:prstGeom prst="rightArrow">
          <a:avLst>
            <a:gd name="adj1" fmla="val 70000"/>
            <a:gd name="adj2" fmla="val 5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10795" rIns="21590" bIns="10795" numCol="1" spcCol="1270" anchor="ctr" anchorCtr="0">
          <a:noAutofit/>
        </a:bodyPr>
        <a:lstStyle/>
        <a:p>
          <a:pPr marL="171450" lvl="1" indent="-171450" algn="l" defTabSz="755650">
            <a:lnSpc>
              <a:spcPct val="90000"/>
            </a:lnSpc>
            <a:spcBef>
              <a:spcPct val="0"/>
            </a:spcBef>
            <a:spcAft>
              <a:spcPct val="15000"/>
            </a:spcAft>
            <a:buChar char="•"/>
          </a:pPr>
          <a:r>
            <a:rPr lang="en-GB" sz="1700" kern="1200" dirty="0"/>
            <a:t>153 patients</a:t>
          </a:r>
        </a:p>
        <a:p>
          <a:pPr marL="171450" lvl="1" indent="-171450" algn="l" defTabSz="755650">
            <a:lnSpc>
              <a:spcPct val="90000"/>
            </a:lnSpc>
            <a:spcBef>
              <a:spcPct val="0"/>
            </a:spcBef>
            <a:spcAft>
              <a:spcPct val="15000"/>
            </a:spcAft>
            <a:buChar char="•"/>
          </a:pPr>
          <a:r>
            <a:rPr lang="en-GB" sz="1700" kern="1200" dirty="0"/>
            <a:t>75% virtual consultation</a:t>
          </a:r>
        </a:p>
        <a:p>
          <a:pPr marL="171450" lvl="1" indent="-171450" algn="l" defTabSz="755650">
            <a:lnSpc>
              <a:spcPct val="90000"/>
            </a:lnSpc>
            <a:spcBef>
              <a:spcPct val="0"/>
            </a:spcBef>
            <a:spcAft>
              <a:spcPct val="15000"/>
            </a:spcAft>
            <a:buChar char="•"/>
          </a:pPr>
          <a:r>
            <a:rPr lang="en-GB" sz="1700" kern="1200" dirty="0"/>
            <a:t>84 nutrition interventions</a:t>
          </a:r>
        </a:p>
        <a:p>
          <a:pPr marL="171450" lvl="1" indent="-171450" algn="l" defTabSz="755650">
            <a:lnSpc>
              <a:spcPct val="90000"/>
            </a:lnSpc>
            <a:spcBef>
              <a:spcPct val="0"/>
            </a:spcBef>
            <a:spcAft>
              <a:spcPct val="15000"/>
            </a:spcAft>
            <a:buChar char="•"/>
          </a:pPr>
          <a:r>
            <a:rPr lang="en-GB" sz="1700" kern="1200" dirty="0"/>
            <a:t>12% referred to Care &amp; Repair</a:t>
          </a:r>
        </a:p>
      </dsp:txBody>
      <dsp:txXfrm>
        <a:off x="1795014" y="2449335"/>
        <a:ext cx="2698574" cy="2107423"/>
      </dsp:txXfrm>
    </dsp:sp>
    <dsp:sp modelId="{DD9F9EDA-FFF0-4385-A5CB-1EB38012D759}">
      <dsp:nvSpPr>
        <dsp:cNvPr id="0" name=""/>
        <dsp:cNvSpPr/>
      </dsp:nvSpPr>
      <dsp:spPr>
        <a:xfrm>
          <a:off x="0" y="2528269"/>
          <a:ext cx="1722065" cy="1722065"/>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GB" sz="2600" kern="1200" dirty="0"/>
            <a:t>POPS CNS</a:t>
          </a:r>
        </a:p>
      </dsp:txBody>
      <dsp:txXfrm>
        <a:off x="252191" y="2780460"/>
        <a:ext cx="1217683" cy="1217683"/>
      </dsp:txXfrm>
    </dsp:sp>
    <dsp:sp modelId="{89B13F9D-F6F7-454D-A18E-9CE0BB3CFEF4}">
      <dsp:nvSpPr>
        <dsp:cNvPr id="0" name=""/>
        <dsp:cNvSpPr/>
      </dsp:nvSpPr>
      <dsp:spPr>
        <a:xfrm>
          <a:off x="5136759" y="1962611"/>
          <a:ext cx="6499178" cy="3010603"/>
        </a:xfrm>
        <a:prstGeom prst="rightArrow">
          <a:avLst>
            <a:gd name="adj1" fmla="val 70000"/>
            <a:gd name="adj2" fmla="val 50000"/>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10795" rIns="21590" bIns="10795" numCol="1" spcCol="1270" anchor="ctr" anchorCtr="0">
          <a:noAutofit/>
        </a:bodyPr>
        <a:lstStyle/>
        <a:p>
          <a:pPr marL="171450" lvl="1" indent="-171450" algn="l" defTabSz="755650">
            <a:lnSpc>
              <a:spcPct val="90000"/>
            </a:lnSpc>
            <a:spcBef>
              <a:spcPct val="0"/>
            </a:spcBef>
            <a:spcAft>
              <a:spcPct val="15000"/>
            </a:spcAft>
            <a:buChar char="•"/>
          </a:pPr>
          <a:r>
            <a:rPr lang="en-GB" sz="1700" kern="1200" dirty="0"/>
            <a:t>105 patients</a:t>
          </a:r>
        </a:p>
        <a:p>
          <a:pPr marL="171450" lvl="1" indent="-171450" algn="l" defTabSz="755650">
            <a:lnSpc>
              <a:spcPct val="90000"/>
            </a:lnSpc>
            <a:spcBef>
              <a:spcPct val="0"/>
            </a:spcBef>
            <a:spcAft>
              <a:spcPct val="15000"/>
            </a:spcAft>
            <a:buChar char="•"/>
          </a:pPr>
          <a:r>
            <a:rPr lang="en-GB" sz="1700" kern="1200" dirty="0"/>
            <a:t>76% F2F consultation</a:t>
          </a:r>
        </a:p>
        <a:p>
          <a:pPr marL="171450" lvl="1" indent="-171450" algn="l" defTabSz="755650">
            <a:lnSpc>
              <a:spcPct val="90000"/>
            </a:lnSpc>
            <a:spcBef>
              <a:spcPct val="0"/>
            </a:spcBef>
            <a:spcAft>
              <a:spcPct val="15000"/>
            </a:spcAft>
            <a:buChar char="•"/>
          </a:pPr>
          <a:r>
            <a:rPr lang="en-GB" sz="1700" kern="1200" dirty="0"/>
            <a:t>Medications: 66 stopped, 43 started</a:t>
          </a:r>
        </a:p>
        <a:p>
          <a:pPr marL="171450" lvl="1" indent="-171450" algn="l" defTabSz="755650">
            <a:lnSpc>
              <a:spcPct val="90000"/>
            </a:lnSpc>
            <a:spcBef>
              <a:spcPct val="0"/>
            </a:spcBef>
            <a:spcAft>
              <a:spcPct val="15000"/>
            </a:spcAft>
            <a:buChar char="•"/>
          </a:pPr>
          <a:r>
            <a:rPr lang="en-GB" sz="1700" kern="1200" dirty="0"/>
            <a:t>153 new diagnoses made</a:t>
          </a:r>
        </a:p>
        <a:p>
          <a:pPr marL="171450" lvl="1" indent="-171450" algn="l" defTabSz="755650">
            <a:lnSpc>
              <a:spcPct val="90000"/>
            </a:lnSpc>
            <a:spcBef>
              <a:spcPct val="0"/>
            </a:spcBef>
            <a:spcAft>
              <a:spcPct val="15000"/>
            </a:spcAft>
            <a:buChar char="•"/>
          </a:pPr>
          <a:r>
            <a:rPr lang="en-GB" sz="1700" kern="1200" dirty="0"/>
            <a:t>84% participated in SDM</a:t>
          </a:r>
        </a:p>
        <a:p>
          <a:pPr marL="171450" lvl="1" indent="-171450" algn="l" defTabSz="755650">
            <a:lnSpc>
              <a:spcPct val="90000"/>
            </a:lnSpc>
            <a:spcBef>
              <a:spcPct val="0"/>
            </a:spcBef>
            <a:spcAft>
              <a:spcPct val="15000"/>
            </a:spcAft>
            <a:buChar char="•"/>
          </a:pPr>
          <a:r>
            <a:rPr lang="en-GB" sz="1700" kern="1200" dirty="0"/>
            <a:t>17% did not proceed with surgery</a:t>
          </a:r>
        </a:p>
        <a:p>
          <a:pPr marL="171450" lvl="1" indent="-171450" algn="l" defTabSz="755650">
            <a:lnSpc>
              <a:spcPct val="90000"/>
            </a:lnSpc>
            <a:spcBef>
              <a:spcPct val="0"/>
            </a:spcBef>
            <a:spcAft>
              <a:spcPct val="15000"/>
            </a:spcAft>
            <a:buChar char="•"/>
          </a:pPr>
          <a:endParaRPr lang="en-GB" sz="1700" kern="1200" dirty="0"/>
        </a:p>
      </dsp:txBody>
      <dsp:txXfrm>
        <a:off x="6761554" y="2414201"/>
        <a:ext cx="3820672" cy="2107423"/>
      </dsp:txXfrm>
    </dsp:sp>
    <dsp:sp modelId="{A9CAD4D6-77FB-4E34-8889-6D475D3AEFCD}">
      <dsp:nvSpPr>
        <dsp:cNvPr id="0" name=""/>
        <dsp:cNvSpPr/>
      </dsp:nvSpPr>
      <dsp:spPr>
        <a:xfrm>
          <a:off x="4934520" y="2499098"/>
          <a:ext cx="1722065" cy="1722065"/>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GB" sz="2600" kern="1200" dirty="0"/>
            <a:t>POPS DOCTOR</a:t>
          </a:r>
        </a:p>
      </dsp:txBody>
      <dsp:txXfrm>
        <a:off x="5186711" y="2751289"/>
        <a:ext cx="1217683" cy="12176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53F5F6-8AF8-414C-9E77-E8FF3230A2D7}">
      <dsp:nvSpPr>
        <dsp:cNvPr id="0" name=""/>
        <dsp:cNvSpPr/>
      </dsp:nvSpPr>
      <dsp:spPr>
        <a:xfrm>
          <a:off x="3497789" y="101666"/>
          <a:ext cx="5722468" cy="2356997"/>
        </a:xfrm>
        <a:prstGeom prst="rightArrow">
          <a:avLst>
            <a:gd name="adj1" fmla="val 75000"/>
            <a:gd name="adj2" fmla="val 5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GB" sz="2000" kern="1200" dirty="0">
              <a:solidFill>
                <a:schemeClr val="accent1">
                  <a:lumMod val="50000"/>
                </a:schemeClr>
              </a:solidFill>
            </a:rPr>
            <a:t>Substantive service - £91K pa funding</a:t>
          </a:r>
        </a:p>
        <a:p>
          <a:pPr marL="228600" lvl="1" indent="-228600" algn="l" defTabSz="889000">
            <a:lnSpc>
              <a:spcPct val="90000"/>
            </a:lnSpc>
            <a:spcBef>
              <a:spcPct val="0"/>
            </a:spcBef>
            <a:spcAft>
              <a:spcPct val="15000"/>
            </a:spcAft>
            <a:buChar char="•"/>
          </a:pPr>
          <a:r>
            <a:rPr lang="en-GB" sz="2000" kern="1200" dirty="0">
              <a:solidFill>
                <a:schemeClr val="accent1">
                  <a:lumMod val="50000"/>
                </a:schemeClr>
              </a:solidFill>
            </a:rPr>
            <a:t>Expand specialties</a:t>
          </a:r>
        </a:p>
        <a:p>
          <a:pPr marL="228600" lvl="1" indent="-228600" algn="l" defTabSz="889000">
            <a:lnSpc>
              <a:spcPct val="90000"/>
            </a:lnSpc>
            <a:spcBef>
              <a:spcPct val="0"/>
            </a:spcBef>
            <a:spcAft>
              <a:spcPct val="15000"/>
            </a:spcAft>
            <a:buChar char="•"/>
          </a:pPr>
          <a:r>
            <a:rPr lang="en-GB" sz="2000" kern="1200" dirty="0">
              <a:solidFill>
                <a:schemeClr val="accent1">
                  <a:lumMod val="50000"/>
                </a:schemeClr>
              </a:solidFill>
            </a:rPr>
            <a:t>Wider MDT involvement</a:t>
          </a:r>
        </a:p>
        <a:p>
          <a:pPr marL="228600" lvl="1" indent="-228600" algn="l" defTabSz="889000">
            <a:lnSpc>
              <a:spcPct val="90000"/>
            </a:lnSpc>
            <a:spcBef>
              <a:spcPct val="0"/>
            </a:spcBef>
            <a:spcAft>
              <a:spcPct val="15000"/>
            </a:spcAft>
            <a:buChar char="•"/>
          </a:pPr>
          <a:r>
            <a:rPr lang="en-GB" sz="2000" kern="1200" dirty="0">
              <a:solidFill>
                <a:schemeClr val="accent1">
                  <a:lumMod val="50000"/>
                </a:schemeClr>
              </a:solidFill>
            </a:rPr>
            <a:t>Postop geriatrician input</a:t>
          </a:r>
        </a:p>
        <a:p>
          <a:pPr marL="228600" lvl="1" indent="-228600" algn="l" defTabSz="889000">
            <a:lnSpc>
              <a:spcPct val="90000"/>
            </a:lnSpc>
            <a:spcBef>
              <a:spcPct val="0"/>
            </a:spcBef>
            <a:spcAft>
              <a:spcPct val="15000"/>
            </a:spcAft>
            <a:buChar char="•"/>
          </a:pPr>
          <a:r>
            <a:rPr lang="en-GB" sz="2000" kern="1200" dirty="0">
              <a:solidFill>
                <a:schemeClr val="accent1">
                  <a:lumMod val="50000"/>
                </a:schemeClr>
              </a:solidFill>
            </a:rPr>
            <a:t>Patient involvement</a:t>
          </a:r>
        </a:p>
      </dsp:txBody>
      <dsp:txXfrm>
        <a:off x="3497789" y="396291"/>
        <a:ext cx="4838594" cy="1767747"/>
      </dsp:txXfrm>
    </dsp:sp>
    <dsp:sp modelId="{C327BFE4-DEDC-4FC5-985B-0D74584C3EC5}">
      <dsp:nvSpPr>
        <dsp:cNvPr id="0" name=""/>
        <dsp:cNvSpPr/>
      </dsp:nvSpPr>
      <dsp:spPr>
        <a:xfrm>
          <a:off x="470222" y="601028"/>
          <a:ext cx="2883857" cy="115568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en-GB" sz="4800" kern="1200" dirty="0"/>
            <a:t>Local</a:t>
          </a:r>
        </a:p>
      </dsp:txBody>
      <dsp:txXfrm>
        <a:off x="526638" y="657444"/>
        <a:ext cx="2771025" cy="1042857"/>
      </dsp:txXfrm>
    </dsp:sp>
    <dsp:sp modelId="{0C97CC44-2453-4CBA-8CFC-6CD458097C28}">
      <dsp:nvSpPr>
        <dsp:cNvPr id="0" name=""/>
        <dsp:cNvSpPr/>
      </dsp:nvSpPr>
      <dsp:spPr>
        <a:xfrm>
          <a:off x="3339842" y="2528097"/>
          <a:ext cx="5728062" cy="1128903"/>
        </a:xfrm>
        <a:prstGeom prst="rightArrow">
          <a:avLst>
            <a:gd name="adj1" fmla="val 75000"/>
            <a:gd name="adj2" fmla="val 50000"/>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GB" sz="2400" kern="1200" dirty="0">
              <a:solidFill>
                <a:schemeClr val="accent1">
                  <a:lumMod val="50000"/>
                </a:schemeClr>
              </a:solidFill>
            </a:rPr>
            <a:t>Toolkit</a:t>
          </a:r>
        </a:p>
        <a:p>
          <a:pPr marL="228600" lvl="1" indent="-228600" algn="l" defTabSz="1066800">
            <a:lnSpc>
              <a:spcPct val="90000"/>
            </a:lnSpc>
            <a:spcBef>
              <a:spcPct val="0"/>
            </a:spcBef>
            <a:spcAft>
              <a:spcPct val="15000"/>
            </a:spcAft>
            <a:buChar char="•"/>
          </a:pPr>
          <a:r>
            <a:rPr lang="en-GB" sz="2400" kern="1200" dirty="0">
              <a:solidFill>
                <a:schemeClr val="accent1">
                  <a:lumMod val="50000"/>
                </a:schemeClr>
              </a:solidFill>
            </a:rPr>
            <a:t>All Wales Innovation Leads</a:t>
          </a:r>
          <a:endParaRPr lang="en-GB" sz="1800" kern="1200" dirty="0">
            <a:solidFill>
              <a:schemeClr val="accent1">
                <a:lumMod val="50000"/>
              </a:schemeClr>
            </a:solidFill>
          </a:endParaRPr>
        </a:p>
      </dsp:txBody>
      <dsp:txXfrm>
        <a:off x="3339842" y="2669210"/>
        <a:ext cx="5304723" cy="846677"/>
      </dsp:txXfrm>
    </dsp:sp>
    <dsp:sp modelId="{58BB3FDB-94E9-45C2-A6F8-9021C4FA32AB}">
      <dsp:nvSpPr>
        <dsp:cNvPr id="0" name=""/>
        <dsp:cNvSpPr/>
      </dsp:nvSpPr>
      <dsp:spPr>
        <a:xfrm>
          <a:off x="478866" y="2669005"/>
          <a:ext cx="2860976" cy="847087"/>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GB" sz="4400" kern="1200" dirty="0">
              <a:solidFill>
                <a:schemeClr val="bg1"/>
              </a:solidFill>
            </a:rPr>
            <a:t>National</a:t>
          </a:r>
        </a:p>
      </dsp:txBody>
      <dsp:txXfrm>
        <a:off x="520217" y="2710356"/>
        <a:ext cx="2778274" cy="7643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F73453-DEFC-1E4C-87CC-7D117EDE744E}">
      <dsp:nvSpPr>
        <dsp:cNvPr id="0" name=""/>
        <dsp:cNvSpPr/>
      </dsp:nvSpPr>
      <dsp:spPr>
        <a:xfrm rot="16200000">
          <a:off x="817513" y="-817513"/>
          <a:ext cx="2404162" cy="4039188"/>
        </a:xfrm>
        <a:prstGeom prst="round1Rect">
          <a:avLst/>
        </a:prstGeom>
        <a:solidFill>
          <a:srgbClr val="E551BE"/>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Patient-directed intervention </a:t>
          </a:r>
        </a:p>
      </dsp:txBody>
      <dsp:txXfrm rot="5400000">
        <a:off x="0" y="0"/>
        <a:ext cx="4039188" cy="1803121"/>
      </dsp:txXfrm>
    </dsp:sp>
    <dsp:sp modelId="{71473136-7619-334C-A20A-CC944B72503B}">
      <dsp:nvSpPr>
        <dsp:cNvPr id="0" name=""/>
        <dsp:cNvSpPr/>
      </dsp:nvSpPr>
      <dsp:spPr>
        <a:xfrm>
          <a:off x="4039188" y="0"/>
          <a:ext cx="4039188" cy="2404162"/>
        </a:xfrm>
        <a:prstGeom prst="round1Rect">
          <a:avLst/>
        </a:prstGeom>
        <a:solidFill>
          <a:srgbClr val="FFC0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Holistic </a:t>
          </a:r>
        </a:p>
        <a:p>
          <a:pPr marL="0" lvl="0" indent="0" algn="ctr" defTabSz="1422400">
            <a:lnSpc>
              <a:spcPct val="90000"/>
            </a:lnSpc>
            <a:spcBef>
              <a:spcPct val="0"/>
            </a:spcBef>
            <a:spcAft>
              <a:spcPct val="35000"/>
            </a:spcAft>
            <a:buNone/>
          </a:pPr>
          <a:r>
            <a:rPr lang="en-US" sz="3200" kern="1200" dirty="0" err="1"/>
            <a:t>optimisation</a:t>
          </a:r>
          <a:endParaRPr lang="en-US" sz="3200" kern="1200" dirty="0"/>
        </a:p>
      </dsp:txBody>
      <dsp:txXfrm>
        <a:off x="4039188" y="0"/>
        <a:ext cx="4039188" cy="1803121"/>
      </dsp:txXfrm>
    </dsp:sp>
    <dsp:sp modelId="{0B5E5405-6DD7-9647-8DC7-E01DD55DA724}">
      <dsp:nvSpPr>
        <dsp:cNvPr id="0" name=""/>
        <dsp:cNvSpPr/>
      </dsp:nvSpPr>
      <dsp:spPr>
        <a:xfrm rot="10800000">
          <a:off x="0" y="2404162"/>
          <a:ext cx="4039188" cy="2404162"/>
        </a:xfrm>
        <a:prstGeom prst="round1Rect">
          <a:avLst/>
        </a:prstGeom>
        <a:solidFill>
          <a:srgbClr val="00B0F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endParaRPr lang="en-US" sz="3200" kern="1200" dirty="0"/>
        </a:p>
        <a:p>
          <a:pPr marL="0" lvl="0" indent="0" algn="ctr" defTabSz="1422400">
            <a:lnSpc>
              <a:spcPct val="90000"/>
            </a:lnSpc>
            <a:spcBef>
              <a:spcPct val="0"/>
            </a:spcBef>
            <a:spcAft>
              <a:spcPct val="35000"/>
            </a:spcAft>
            <a:buNone/>
          </a:pPr>
          <a:r>
            <a:rPr lang="en-US" sz="3200" kern="1200" dirty="0"/>
            <a:t>Value of third sector</a:t>
          </a:r>
          <a:endParaRPr lang="en-US" sz="4000" kern="1200" dirty="0"/>
        </a:p>
        <a:p>
          <a:pPr marL="0" lvl="0" indent="0" algn="ctr" defTabSz="1422400">
            <a:lnSpc>
              <a:spcPct val="90000"/>
            </a:lnSpc>
            <a:spcBef>
              <a:spcPct val="0"/>
            </a:spcBef>
            <a:spcAft>
              <a:spcPct val="35000"/>
            </a:spcAft>
            <a:buNone/>
          </a:pPr>
          <a:endParaRPr lang="en-US" sz="2600" kern="1200" dirty="0"/>
        </a:p>
      </dsp:txBody>
      <dsp:txXfrm rot="10800000">
        <a:off x="0" y="3005202"/>
        <a:ext cx="4039188" cy="1803121"/>
      </dsp:txXfrm>
    </dsp:sp>
    <dsp:sp modelId="{9F58BE02-C6F6-3C48-84EF-CE62606EB361}">
      <dsp:nvSpPr>
        <dsp:cNvPr id="0" name=""/>
        <dsp:cNvSpPr/>
      </dsp:nvSpPr>
      <dsp:spPr>
        <a:xfrm rot="5400000">
          <a:off x="4856701" y="1586648"/>
          <a:ext cx="2404162" cy="4039188"/>
        </a:xfrm>
        <a:prstGeom prst="round1Rect">
          <a:avLst/>
        </a:prstGeom>
        <a:solidFill>
          <a:srgbClr val="92D05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Patient voice</a:t>
          </a:r>
        </a:p>
      </dsp:txBody>
      <dsp:txXfrm rot="-5400000">
        <a:off x="4039189" y="3005201"/>
        <a:ext cx="4039188" cy="1803121"/>
      </dsp:txXfrm>
    </dsp:sp>
    <dsp:sp modelId="{E687F2A9-8D59-4142-8F9C-571FA2714ABA}">
      <dsp:nvSpPr>
        <dsp:cNvPr id="0" name=""/>
        <dsp:cNvSpPr/>
      </dsp:nvSpPr>
      <dsp:spPr>
        <a:xfrm>
          <a:off x="3178441" y="1624943"/>
          <a:ext cx="1562075" cy="1694273"/>
        </a:xfrm>
        <a:prstGeom prst="roundRect">
          <a:avLst/>
        </a:prstGeom>
        <a:blipFill rotWithShape="0">
          <a:blip xmlns:r="http://schemas.openxmlformats.org/officeDocument/2006/relationships" r:embed="rId1">
            <a:extLst>
              <a:ext uri="{28A0092B-C50C-407E-A947-70E740481C1C}">
                <a14:useLocalDpi xmlns:a14="http://schemas.microsoft.com/office/drawing/2010/main" val="0"/>
              </a:ext>
            </a:extLst>
          </a:blip>
          <a:srcRect/>
          <a:stretch>
            <a:fillRect t="-21000" b="-21000"/>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txBody>
        <a:bodyPr spcFirstLastPara="0" vert="horz" wrap="square" lIns="240030" tIns="240030" rIns="240030" bIns="240030" numCol="1" spcCol="1270" anchor="ctr" anchorCtr="0">
          <a:noAutofit/>
        </a:bodyPr>
        <a:lstStyle/>
        <a:p>
          <a:pPr marL="0" lvl="0" indent="0" algn="ctr" defTabSz="2800350">
            <a:lnSpc>
              <a:spcPct val="90000"/>
            </a:lnSpc>
            <a:spcBef>
              <a:spcPct val="0"/>
            </a:spcBef>
            <a:spcAft>
              <a:spcPct val="35000"/>
            </a:spcAft>
            <a:buNone/>
          </a:pPr>
          <a:endParaRPr lang="en-US" sz="6300" kern="1200" dirty="0"/>
        </a:p>
      </dsp:txBody>
      <dsp:txXfrm>
        <a:off x="3254695" y="1701197"/>
        <a:ext cx="1409567" cy="154176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42D11D-5083-4565-A209-5D01DF33E572}" type="datetimeFigureOut">
              <a:rPr lang="en-GB" smtClean="0"/>
              <a:t>12/05/2025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B82CBF-DC87-4654-B8AD-AD083FF95F83}" type="slidenum">
              <a:rPr lang="en-GB" smtClean="0"/>
              <a:t>‹#›</a:t>
            </a:fld>
            <a:endParaRPr lang="en-GB"/>
          </a:p>
        </p:txBody>
      </p:sp>
    </p:spTree>
    <p:extLst>
      <p:ext uri="{BB962C8B-B14F-4D97-AF65-F5344CB8AC3E}">
        <p14:creationId xmlns:p14="http://schemas.microsoft.com/office/powerpoint/2010/main" val="4146730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dirty="0">
                <a:solidFill>
                  <a:schemeClr val="bg1">
                    <a:lumMod val="85000"/>
                  </a:schemeClr>
                </a:solidFill>
              </a:rPr>
              <a:t>Describe the context and project rationale (the challenge)</a:t>
            </a:r>
          </a:p>
          <a:p>
            <a:r>
              <a:rPr lang="en-GB" sz="1200" i="1" dirty="0">
                <a:solidFill>
                  <a:schemeClr val="bg1">
                    <a:lumMod val="85000"/>
                  </a:schemeClr>
                </a:solidFill>
              </a:rPr>
              <a:t>Key info: health board, organisation/department, key stakeholders e.g. industry or charity partners</a:t>
            </a:r>
          </a:p>
          <a:p>
            <a:endParaRPr lang="en-GB" sz="1200" dirty="0"/>
          </a:p>
          <a:p>
            <a:pPr marL="0" indent="0">
              <a:buNone/>
            </a:pPr>
            <a:r>
              <a:rPr lang="en-GB" sz="1200" b="1" i="0" kern="1200" dirty="0">
                <a:solidFill>
                  <a:schemeClr val="tx1"/>
                </a:solidFill>
                <a:effectLst/>
                <a:latin typeface="+mn-lt"/>
                <a:ea typeface="+mn-ea"/>
                <a:cs typeface="+mn-cs"/>
              </a:rPr>
              <a:t>Older surgical patients with frailty have higher perioperative M&amp;M </a:t>
            </a:r>
          </a:p>
          <a:p>
            <a:pPr marL="0" indent="0">
              <a:buNone/>
            </a:pPr>
            <a:r>
              <a:rPr lang="en-GB" sz="1200" b="1" i="0" dirty="0">
                <a:solidFill>
                  <a:srgbClr val="FF0000"/>
                </a:solidFill>
              </a:rPr>
              <a:t>Patients like Maureen, who was waiting for a ....[procedure] have further deconditioned during the pandemic.</a:t>
            </a:r>
          </a:p>
          <a:p>
            <a:pPr marL="0" indent="0">
              <a:buNone/>
            </a:pPr>
            <a:r>
              <a:rPr lang="en-GB" sz="1200" b="1" i="0" dirty="0">
                <a:solidFill>
                  <a:srgbClr val="FF0000"/>
                </a:solidFill>
              </a:rPr>
              <a:t>Guidance from the Centre for Perioperative Care advises that the underpinning principles when managing this high risk group should include</a:t>
            </a:r>
          </a:p>
          <a:p>
            <a:pPr marL="228600" indent="-228600">
              <a:buAutoNum type="arabicPeriod"/>
            </a:pPr>
            <a:r>
              <a:rPr lang="en-GB" sz="1200" b="1" i="0" dirty="0">
                <a:solidFill>
                  <a:srgbClr val="FF0000"/>
                </a:solidFill>
              </a:rPr>
              <a:t>Frailty assessment</a:t>
            </a:r>
          </a:p>
          <a:p>
            <a:pPr marL="228600" indent="-228600">
              <a:buAutoNum type="arabicPeriod"/>
            </a:pPr>
            <a:r>
              <a:rPr lang="en-GB" sz="1200" b="1" i="0" dirty="0">
                <a:solidFill>
                  <a:srgbClr val="FF0000"/>
                </a:solidFill>
              </a:rPr>
              <a:t>CGA</a:t>
            </a:r>
          </a:p>
          <a:p>
            <a:pPr marL="228600" indent="-228600">
              <a:buAutoNum type="arabicPeriod"/>
            </a:pPr>
            <a:r>
              <a:rPr lang="en-GB" sz="1200" b="1" i="0" dirty="0">
                <a:solidFill>
                  <a:srgbClr val="FF0000"/>
                </a:solidFill>
              </a:rPr>
              <a:t>SDM</a:t>
            </a:r>
          </a:p>
          <a:p>
            <a:endParaRPr lang="en-GB" dirty="0"/>
          </a:p>
        </p:txBody>
      </p:sp>
      <p:sp>
        <p:nvSpPr>
          <p:cNvPr id="4" name="Slide Number Placeholder 3"/>
          <p:cNvSpPr>
            <a:spLocks noGrp="1"/>
          </p:cNvSpPr>
          <p:nvPr>
            <p:ph type="sldNum" sz="quarter" idx="5"/>
          </p:nvPr>
        </p:nvSpPr>
        <p:spPr/>
        <p:txBody>
          <a:bodyPr/>
          <a:lstStyle/>
          <a:p>
            <a:fld id="{51B82CBF-DC87-4654-B8AD-AD083FF95F83}" type="slidenum">
              <a:rPr lang="en-GB" smtClean="0"/>
              <a:t>2</a:t>
            </a:fld>
            <a:endParaRPr lang="en-GB"/>
          </a:p>
        </p:txBody>
      </p:sp>
    </p:spTree>
    <p:extLst>
      <p:ext uri="{BB962C8B-B14F-4D97-AF65-F5344CB8AC3E}">
        <p14:creationId xmlns:p14="http://schemas.microsoft.com/office/powerpoint/2010/main" val="3085208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t>Provide a recap of how the innovation has improved planned care services in Wales</a:t>
            </a:r>
          </a:p>
          <a:p>
            <a:endParaRPr lang="en-GB" dirty="0"/>
          </a:p>
          <a:p>
            <a:endParaRPr lang="en-GB" dirty="0"/>
          </a:p>
          <a:p>
            <a:r>
              <a:rPr lang="en-GB" b="1" dirty="0"/>
              <a:t>The key improvements in this planned care have been that....</a:t>
            </a:r>
          </a:p>
          <a:p>
            <a:r>
              <a:rPr lang="en-GB" b="1" dirty="0"/>
              <a:t>1. </a:t>
            </a:r>
            <a:r>
              <a:rPr lang="en-GB" sz="1200" b="1" dirty="0"/>
              <a:t>Surgical intervention is more patient directed rather than pathology directed, through the standardisation of SDM approach</a:t>
            </a:r>
          </a:p>
          <a:p>
            <a:r>
              <a:rPr lang="en-GB" sz="1200" b="1" dirty="0"/>
              <a:t>2. Patients are holistically optimised for surgery as a result of the CGA</a:t>
            </a:r>
          </a:p>
          <a:p>
            <a:r>
              <a:rPr lang="en-GB" sz="1200" b="1" dirty="0"/>
              <a:t>3. This was our first experience of working with the third sector – there were benefits for both patient and colleagues, as home adaptations were already in place preop; with no additional cost to the NHS</a:t>
            </a:r>
          </a:p>
          <a:p>
            <a:r>
              <a:rPr lang="en-GB" sz="1200" b="1" dirty="0"/>
              <a:t>4. The power of the patient voice ...not just in terms of SDM...when discussing project outcome, data is needed to demonstrate benefits, particularly in the current financial climate. But a patient story can be more powerful in reaching hearts and minds.....we recorded Trevor’s Story with our patient experience team – it’s a 2 minute clip and if you’d like to watch it please scan this QR code.</a:t>
            </a:r>
          </a:p>
          <a:p>
            <a:endParaRPr lang="en-GB" dirty="0"/>
          </a:p>
          <a:p>
            <a:endParaRPr lang="en-GB" dirty="0"/>
          </a:p>
          <a:p>
            <a:r>
              <a:rPr lang="en-GB" dirty="0"/>
              <a:t>N.B QR code active for 13 days from 9</a:t>
            </a:r>
            <a:r>
              <a:rPr lang="en-GB" baseline="30000" dirty="0"/>
              <a:t>th</a:t>
            </a:r>
            <a:r>
              <a:rPr lang="en-GB" dirty="0"/>
              <a:t> Sept, when expired </a:t>
            </a:r>
            <a:r>
              <a:rPr lang="en-GB" dirty="0" err="1"/>
              <a:t>youtube</a:t>
            </a:r>
            <a:r>
              <a:rPr lang="en-GB" dirty="0"/>
              <a:t> link to Trevor’s Story is via https://</a:t>
            </a:r>
            <a:r>
              <a:rPr lang="en-GB" dirty="0" err="1"/>
              <a:t>www.youtube.com</a:t>
            </a:r>
            <a:r>
              <a:rPr lang="en-GB" dirty="0"/>
              <a:t>/</a:t>
            </a:r>
            <a:r>
              <a:rPr lang="en-GB" dirty="0" err="1"/>
              <a:t>watch?v</a:t>
            </a:r>
            <a:r>
              <a:rPr lang="en-GB" dirty="0"/>
              <a:t>=7sgnbhlyLCY </a:t>
            </a:r>
          </a:p>
        </p:txBody>
      </p:sp>
      <p:sp>
        <p:nvSpPr>
          <p:cNvPr id="4" name="Slide Number Placeholder 3"/>
          <p:cNvSpPr>
            <a:spLocks noGrp="1"/>
          </p:cNvSpPr>
          <p:nvPr>
            <p:ph type="sldNum" sz="quarter" idx="5"/>
          </p:nvPr>
        </p:nvSpPr>
        <p:spPr/>
        <p:txBody>
          <a:bodyPr/>
          <a:lstStyle/>
          <a:p>
            <a:fld id="{51B82CBF-DC87-4654-B8AD-AD083FF95F83}" type="slidenum">
              <a:rPr lang="en-GB" smtClean="0"/>
              <a:t>11</a:t>
            </a:fld>
            <a:endParaRPr lang="en-GB"/>
          </a:p>
        </p:txBody>
      </p:sp>
    </p:spTree>
    <p:extLst>
      <p:ext uri="{BB962C8B-B14F-4D97-AF65-F5344CB8AC3E}">
        <p14:creationId xmlns:p14="http://schemas.microsoft.com/office/powerpoint/2010/main" val="3450258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dirty="0"/>
              <a:t>Describe the outcomes</a:t>
            </a:r>
          </a:p>
          <a:p>
            <a:r>
              <a:rPr lang="en-GB" sz="1200" i="1" dirty="0"/>
              <a:t>Key info: cost and time savings, labour hours saved, touch points before vs after, waiting list numbers and time on list before vs after, length of stay before vs after, ROI etc.</a:t>
            </a:r>
          </a:p>
          <a:p>
            <a:endParaRPr lang="en-GB" dirty="0"/>
          </a:p>
          <a:p>
            <a:endParaRPr lang="en-GB" dirty="0"/>
          </a:p>
          <a:p>
            <a:r>
              <a:rPr lang="en-GB" b="1" dirty="0"/>
              <a:t>The aims of this project are based on that CPOC guidance. </a:t>
            </a:r>
          </a:p>
          <a:p>
            <a:r>
              <a:rPr lang="en-GB" b="1" dirty="0"/>
              <a:t>As well as screening for frailty and offering CGA, it’s important that we upskill the existing workforce who managing these patients , particularly regarding frailty and delirium.</a:t>
            </a:r>
          </a:p>
          <a:p>
            <a:endParaRPr lang="en-GB" b="1" dirty="0"/>
          </a:p>
          <a:p>
            <a:r>
              <a:rPr lang="en-GB" b="1" dirty="0"/>
              <a:t>This service started with a few defined surgical specialties, but by screening all patients 65 and over coming through POAC, we can try and plan for future expansion to offer equity across all specialties.</a:t>
            </a:r>
          </a:p>
          <a:p>
            <a:endParaRPr lang="en-GB" b="1" dirty="0"/>
          </a:p>
          <a:p>
            <a:r>
              <a:rPr lang="en-GB" b="1" dirty="0"/>
              <a:t>Here is our team, Nia and I co-led and supervised the project. </a:t>
            </a:r>
          </a:p>
          <a:p>
            <a:r>
              <a:rPr lang="en-GB" b="1" dirty="0"/>
              <a:t>Alex in the centre is a Geriatric Medicine trainee who completed this project as part of her out of programme year as a WCLF</a:t>
            </a:r>
          </a:p>
          <a:p>
            <a:r>
              <a:rPr lang="en-GB" b="1" dirty="0"/>
              <a:t>Kate our band 6 CNS in blue and Brooke our HCSW in green were both funded by the BC PCIP funds.</a:t>
            </a:r>
          </a:p>
        </p:txBody>
      </p:sp>
      <p:sp>
        <p:nvSpPr>
          <p:cNvPr id="4" name="Slide Number Placeholder 3"/>
          <p:cNvSpPr>
            <a:spLocks noGrp="1"/>
          </p:cNvSpPr>
          <p:nvPr>
            <p:ph type="sldNum" sz="quarter" idx="5"/>
          </p:nvPr>
        </p:nvSpPr>
        <p:spPr/>
        <p:txBody>
          <a:bodyPr/>
          <a:lstStyle/>
          <a:p>
            <a:fld id="{51B82CBF-DC87-4654-B8AD-AD083FF95F83}" type="slidenum">
              <a:rPr lang="en-GB" smtClean="0"/>
              <a:t>3</a:t>
            </a:fld>
            <a:endParaRPr lang="en-GB"/>
          </a:p>
        </p:txBody>
      </p:sp>
    </p:spTree>
    <p:extLst>
      <p:ext uri="{BB962C8B-B14F-4D97-AF65-F5344CB8AC3E}">
        <p14:creationId xmlns:p14="http://schemas.microsoft.com/office/powerpoint/2010/main" val="843501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dirty="0"/>
              <a:t>Describe the outcomes</a:t>
            </a:r>
          </a:p>
          <a:p>
            <a:r>
              <a:rPr lang="en-GB" sz="1200" i="1" dirty="0"/>
              <a:t>Key info: cost and time savings, labour hours saved, touch points before vs after, waiting list numbers and time on list before vs after, length of stay before vs after, ROI etc.</a:t>
            </a:r>
          </a:p>
          <a:p>
            <a:endParaRPr lang="en-GB" dirty="0"/>
          </a:p>
          <a:p>
            <a:r>
              <a:rPr lang="en-GB" b="1" dirty="0"/>
              <a:t>This is the pathway we developed.</a:t>
            </a:r>
          </a:p>
          <a:p>
            <a:r>
              <a:rPr lang="en-GB" b="1" dirty="0"/>
              <a:t>The majority of referrals came from POAC, but we encouraged referrals from earlier in the patient pathway</a:t>
            </a:r>
          </a:p>
          <a:p>
            <a:endParaRPr lang="en-GB" b="1" dirty="0"/>
          </a:p>
          <a:p>
            <a:r>
              <a:rPr lang="en-GB" b="1" dirty="0"/>
              <a:t>The CGA was delivered between the POPS Nurse and Doctor, with all patients discussed at an MDT that included a geriatrician, anaesthetist and pharmacist. </a:t>
            </a:r>
          </a:p>
          <a:p>
            <a:r>
              <a:rPr lang="en-GB" b="1" dirty="0"/>
              <a:t>The points in red are components that were (partly) present in the old pathway, but those highlighted in green are additional as a result of this service.</a:t>
            </a:r>
          </a:p>
          <a:p>
            <a:r>
              <a:rPr lang="en-GB" b="1" dirty="0"/>
              <a:t>The benefits of this new structure are highlighted in the yellow box.</a:t>
            </a:r>
          </a:p>
        </p:txBody>
      </p:sp>
      <p:sp>
        <p:nvSpPr>
          <p:cNvPr id="4" name="Slide Number Placeholder 3"/>
          <p:cNvSpPr>
            <a:spLocks noGrp="1"/>
          </p:cNvSpPr>
          <p:nvPr>
            <p:ph type="sldNum" sz="quarter" idx="5"/>
          </p:nvPr>
        </p:nvSpPr>
        <p:spPr/>
        <p:txBody>
          <a:bodyPr/>
          <a:lstStyle/>
          <a:p>
            <a:fld id="{51B82CBF-DC87-4654-B8AD-AD083FF95F83}" type="slidenum">
              <a:rPr lang="en-GB" smtClean="0"/>
              <a:t>4</a:t>
            </a:fld>
            <a:endParaRPr lang="en-GB"/>
          </a:p>
        </p:txBody>
      </p:sp>
    </p:spTree>
    <p:extLst>
      <p:ext uri="{BB962C8B-B14F-4D97-AF65-F5344CB8AC3E}">
        <p14:creationId xmlns:p14="http://schemas.microsoft.com/office/powerpoint/2010/main" val="2090943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dirty="0"/>
              <a:t>Describe the outcomes</a:t>
            </a:r>
          </a:p>
          <a:p>
            <a:r>
              <a:rPr lang="en-GB" sz="1200" i="1" dirty="0"/>
              <a:t>Key info: cost and time savings, labour hours saved, touch points before vs after, waiting list numbers and time on list before vs after, length of stay before vs after, ROI etc.</a:t>
            </a:r>
          </a:p>
          <a:p>
            <a:endParaRPr lang="en-GB" dirty="0"/>
          </a:p>
          <a:p>
            <a:pPr marL="171450" indent="-171450">
              <a:buFont typeface="Arial" panose="020B0604020202020204" pitchFamily="34" charset="0"/>
              <a:buChar char="•"/>
            </a:pPr>
            <a:r>
              <a:rPr lang="en-GB" b="1" dirty="0"/>
              <a:t>153 patients were seen in the service over 10 months. All were seen by the nurse, then around two-thirds went on to see the POPS doctor according to clinical need and clinic capacity.</a:t>
            </a:r>
          </a:p>
          <a:p>
            <a:pPr marL="171450" indent="-171450">
              <a:buFont typeface="Arial" panose="020B0604020202020204" pitchFamily="34" charset="0"/>
              <a:buChar char="•"/>
            </a:pPr>
            <a:endParaRPr lang="en-GB" b="1" dirty="0"/>
          </a:p>
          <a:p>
            <a:pPr marL="171450" indent="-171450">
              <a:buFont typeface="Arial" panose="020B0604020202020204" pitchFamily="34" charset="0"/>
              <a:buChar char="•"/>
            </a:pPr>
            <a:r>
              <a:rPr lang="en-GB" b="1" dirty="0"/>
              <a:t>The majority of nurse consultations were virtual – either by phone or video using Attend Anywhere – whereas most of the doctor consultations were face-to-face (based on clinician and patient preference)</a:t>
            </a:r>
          </a:p>
          <a:p>
            <a:pPr marL="171450" indent="-171450">
              <a:buFont typeface="Arial" panose="020B0604020202020204" pitchFamily="34" charset="0"/>
              <a:buChar char="•"/>
            </a:pPr>
            <a:endParaRPr lang="en-GB" b="1" dirty="0"/>
          </a:p>
          <a:p>
            <a:pPr marL="171450" indent="-171450">
              <a:buFont typeface="Arial" panose="020B0604020202020204" pitchFamily="34" charset="0"/>
              <a:buChar char="•"/>
            </a:pPr>
            <a:r>
              <a:rPr lang="en-GB" b="1" dirty="0"/>
              <a:t>Over half the patients in the nurse clinic were at high risk of malnutrition and required intervention in the form of diet advice sheets or supplement drinks</a:t>
            </a:r>
          </a:p>
          <a:p>
            <a:pPr marL="171450" indent="-171450">
              <a:buFont typeface="Arial" panose="020B0604020202020204" pitchFamily="34" charset="0"/>
              <a:buChar char="•"/>
            </a:pPr>
            <a:endParaRPr lang="en-GB" b="1" dirty="0"/>
          </a:p>
          <a:p>
            <a:pPr marL="171450" indent="-171450">
              <a:buFont typeface="Arial" panose="020B0604020202020204" pitchFamily="34" charset="0"/>
              <a:buChar char="•"/>
            </a:pPr>
            <a:r>
              <a:rPr lang="en-GB" b="1" dirty="0"/>
              <a:t>12% of patients were referred to C&amp;R for home adaptations</a:t>
            </a:r>
          </a:p>
          <a:p>
            <a:pPr marL="171450" indent="-171450">
              <a:buFont typeface="Arial" panose="020B0604020202020204" pitchFamily="34" charset="0"/>
              <a:buChar char="•"/>
            </a:pPr>
            <a:endParaRPr lang="en-GB" b="1" dirty="0"/>
          </a:p>
          <a:p>
            <a:pPr marL="171450" indent="-171450">
              <a:buFont typeface="Arial" panose="020B0604020202020204" pitchFamily="34" charset="0"/>
              <a:buChar char="•"/>
            </a:pPr>
            <a:r>
              <a:rPr lang="en-GB" b="1" dirty="0"/>
              <a:t>In the Doctor clinic most patients engaged in SDM discussions regarding the proposed surgery – it was not done if the patient lacked mental capacity to have this discussion</a:t>
            </a:r>
          </a:p>
          <a:p>
            <a:pPr marL="171450" indent="-171450">
              <a:buFont typeface="Arial" panose="020B0604020202020204" pitchFamily="34" charset="0"/>
              <a:buChar char="•"/>
            </a:pPr>
            <a:r>
              <a:rPr lang="en-GB" b="1" dirty="0"/>
              <a:t>17% of the patients DNP with surgery, 14% as a direct result of the SDM discussion with the POPS Doctor.</a:t>
            </a:r>
          </a:p>
          <a:p>
            <a:endParaRPr lang="en-GB" dirty="0"/>
          </a:p>
        </p:txBody>
      </p:sp>
      <p:sp>
        <p:nvSpPr>
          <p:cNvPr id="4" name="Slide Number Placeholder 3"/>
          <p:cNvSpPr>
            <a:spLocks noGrp="1"/>
          </p:cNvSpPr>
          <p:nvPr>
            <p:ph type="sldNum" sz="quarter" idx="5"/>
          </p:nvPr>
        </p:nvSpPr>
        <p:spPr/>
        <p:txBody>
          <a:bodyPr/>
          <a:lstStyle/>
          <a:p>
            <a:fld id="{51B82CBF-DC87-4654-B8AD-AD083FF95F83}" type="slidenum">
              <a:rPr lang="en-GB" smtClean="0"/>
              <a:t>5</a:t>
            </a:fld>
            <a:endParaRPr lang="en-GB"/>
          </a:p>
        </p:txBody>
      </p:sp>
    </p:spTree>
    <p:extLst>
      <p:ext uri="{BB962C8B-B14F-4D97-AF65-F5344CB8AC3E}">
        <p14:creationId xmlns:p14="http://schemas.microsoft.com/office/powerpoint/2010/main" val="3544312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t>Describe the impacts. How has the innovation reduced demand for/improved planned care services?</a:t>
            </a:r>
          </a:p>
          <a:p>
            <a:endParaRPr lang="en-GB" dirty="0"/>
          </a:p>
          <a:p>
            <a:r>
              <a:rPr lang="en-GB" b="1" dirty="0"/>
              <a:t>Medication review included optimisation and deprescribing with x no new meds started and y meds stopped</a:t>
            </a:r>
          </a:p>
          <a:p>
            <a:r>
              <a:rPr lang="en-GB" b="1" dirty="0"/>
              <a:t>This yielded an annual recurring saving of £41 / patient / year</a:t>
            </a:r>
          </a:p>
          <a:p>
            <a:endParaRPr lang="en-GB" b="1" dirty="0"/>
          </a:p>
          <a:p>
            <a:r>
              <a:rPr lang="en-GB" b="1" dirty="0"/>
              <a:t>As the project progressed we observed that fewer of our patients were also having a separate anaesthetist review in the form of notes review of F2F appointment. This took time to happen as people’s understanding and confidence in service grew. This freed up appointments for other high risk patients to be seen by the anaesthetist.</a:t>
            </a:r>
          </a:p>
          <a:p>
            <a:endParaRPr lang="en-GB" b="1" dirty="0"/>
          </a:p>
          <a:p>
            <a:r>
              <a:rPr lang="en-GB" b="1" dirty="0"/>
              <a:t>Patients not proceeding with  surgery yields a significant opportunity cost of &gt;£10k per calendar month, but also frees up space on lists for those who are proceeding, reducing their waiting time. </a:t>
            </a:r>
          </a:p>
        </p:txBody>
      </p:sp>
      <p:sp>
        <p:nvSpPr>
          <p:cNvPr id="4" name="Slide Number Placeholder 3"/>
          <p:cNvSpPr>
            <a:spLocks noGrp="1"/>
          </p:cNvSpPr>
          <p:nvPr>
            <p:ph type="sldNum" sz="quarter" idx="5"/>
          </p:nvPr>
        </p:nvSpPr>
        <p:spPr/>
        <p:txBody>
          <a:bodyPr/>
          <a:lstStyle/>
          <a:p>
            <a:fld id="{51B82CBF-DC87-4654-B8AD-AD083FF95F83}" type="slidenum">
              <a:rPr lang="en-GB" smtClean="0"/>
              <a:t>6</a:t>
            </a:fld>
            <a:endParaRPr lang="en-GB"/>
          </a:p>
        </p:txBody>
      </p:sp>
    </p:spTree>
    <p:extLst>
      <p:ext uri="{BB962C8B-B14F-4D97-AF65-F5344CB8AC3E}">
        <p14:creationId xmlns:p14="http://schemas.microsoft.com/office/powerpoint/2010/main" val="1389268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dirty="0"/>
              <a:t>Describe the findings of any patient and staff surveys/feedback. Discuss the role of the patient representative and any co-production activities.</a:t>
            </a:r>
          </a:p>
          <a:p>
            <a:r>
              <a:rPr lang="en-GB" sz="1200" i="1" dirty="0"/>
              <a:t>Key info: number of patients/staff surveyed/interviewed.</a:t>
            </a:r>
          </a:p>
          <a:p>
            <a:endParaRPr lang="en-GB" sz="1200" dirty="0"/>
          </a:p>
          <a:p>
            <a:endParaRPr lang="en-GB" sz="1200" dirty="0"/>
          </a:p>
          <a:p>
            <a:endParaRPr lang="en-GB" sz="1200" b="1" dirty="0"/>
          </a:p>
          <a:p>
            <a:r>
              <a:rPr lang="en-US" sz="1200" b="1" dirty="0">
                <a:ea typeface="Calibri"/>
                <a:cs typeface="Calibri"/>
              </a:rPr>
              <a:t>We sought feedback from staff who felt that the CGA and SDM were the most beneficial aspects of the service.</a:t>
            </a:r>
          </a:p>
          <a:p>
            <a:r>
              <a:rPr lang="en-US" sz="1200" b="1" dirty="0">
                <a:ea typeface="Calibri"/>
                <a:cs typeface="Calibri"/>
              </a:rPr>
              <a:t>All staff surveyed felt patients benefited from our input</a:t>
            </a:r>
          </a:p>
          <a:p>
            <a:endParaRPr lang="en-US" sz="1200" b="1" dirty="0">
              <a:ea typeface="Calibri"/>
              <a:cs typeface="Calibri"/>
            </a:endParaRPr>
          </a:p>
          <a:p>
            <a:r>
              <a:rPr lang="en-US" sz="1200" b="1" dirty="0">
                <a:ea typeface="Calibri"/>
                <a:cs typeface="Calibri"/>
              </a:rPr>
              <a:t>Patient feedback has also been very positive as you can see from the quotes here on the right – there is a theme that patient felt better informed about the proposed surgery and more empowered to decide whether or not to proceed.</a:t>
            </a:r>
            <a:br>
              <a:rPr lang="en-US" sz="1200" dirty="0">
                <a:ea typeface="Calibri"/>
                <a:cs typeface="Calibri"/>
              </a:rPr>
            </a:br>
            <a:endParaRPr lang="en-US" sz="800" dirty="0">
              <a:solidFill>
                <a:srgbClr val="444444"/>
              </a:solidFill>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51B82CBF-DC87-4654-B8AD-AD083FF95F83}" type="slidenum">
              <a:rPr lang="en-GB" smtClean="0"/>
              <a:t>7</a:t>
            </a:fld>
            <a:endParaRPr lang="en-GB"/>
          </a:p>
        </p:txBody>
      </p:sp>
    </p:spTree>
    <p:extLst>
      <p:ext uri="{BB962C8B-B14F-4D97-AF65-F5344CB8AC3E}">
        <p14:creationId xmlns:p14="http://schemas.microsoft.com/office/powerpoint/2010/main" val="3067420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t>Detail of outputs e.g. presentations, publications and accolades e.g. awards</a:t>
            </a:r>
          </a:p>
          <a:p>
            <a:endParaRPr lang="en-GB" dirty="0"/>
          </a:p>
          <a:p>
            <a:pPr marL="171450" indent="-171450">
              <a:buFont typeface="Arial" panose="020B0604020202020204" pitchFamily="34" charset="0"/>
              <a:buChar char="•"/>
            </a:pPr>
            <a:r>
              <a:rPr lang="en-GB" b="1" dirty="0"/>
              <a:t>Multiple opportunities to present at national and international conferences in Wales, England, Scotland and Belgium over the past year.</a:t>
            </a:r>
          </a:p>
          <a:p>
            <a:pPr marL="171450" indent="-171450">
              <a:buFont typeface="Arial" panose="020B0604020202020204" pitchFamily="34" charset="0"/>
              <a:buChar char="•"/>
            </a:pPr>
            <a:endParaRPr lang="en-GB" b="1" dirty="0"/>
          </a:p>
          <a:p>
            <a:pPr marL="171450" indent="-171450">
              <a:buFont typeface="Arial" panose="020B0604020202020204" pitchFamily="34" charset="0"/>
              <a:buChar char="•"/>
            </a:pPr>
            <a:r>
              <a:rPr lang="en-GB" b="1" dirty="0"/>
              <a:t>Alex won prize for best platform presentation at AAA conference in May with talk on SDM</a:t>
            </a:r>
          </a:p>
          <a:p>
            <a:pPr marL="171450" indent="-171450">
              <a:buFont typeface="Arial" panose="020B0604020202020204" pitchFamily="34" charset="0"/>
              <a:buChar char="•"/>
            </a:pPr>
            <a:endParaRPr lang="en-GB" b="1" dirty="0"/>
          </a:p>
          <a:p>
            <a:pPr marL="171450" indent="-171450">
              <a:buFont typeface="Arial" panose="020B0604020202020204" pitchFamily="34" charset="0"/>
              <a:buChar char="•"/>
            </a:pPr>
            <a:r>
              <a:rPr lang="en-GB" b="1" dirty="0"/>
              <a:t>Finalists in NHS Wales Awards 2023 in the ‘Delivering higher value health and care’ category</a:t>
            </a:r>
          </a:p>
        </p:txBody>
      </p:sp>
      <p:sp>
        <p:nvSpPr>
          <p:cNvPr id="4" name="Slide Number Placeholder 3"/>
          <p:cNvSpPr>
            <a:spLocks noGrp="1"/>
          </p:cNvSpPr>
          <p:nvPr>
            <p:ph type="sldNum" sz="quarter" idx="5"/>
          </p:nvPr>
        </p:nvSpPr>
        <p:spPr/>
        <p:txBody>
          <a:bodyPr/>
          <a:lstStyle/>
          <a:p>
            <a:fld id="{51B82CBF-DC87-4654-B8AD-AD083FF95F83}" type="slidenum">
              <a:rPr lang="en-GB" smtClean="0"/>
              <a:t>8</a:t>
            </a:fld>
            <a:endParaRPr lang="en-GB"/>
          </a:p>
        </p:txBody>
      </p:sp>
    </p:spTree>
    <p:extLst>
      <p:ext uri="{BB962C8B-B14F-4D97-AF65-F5344CB8AC3E}">
        <p14:creationId xmlns:p14="http://schemas.microsoft.com/office/powerpoint/2010/main" val="4002798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t>Describe the potential wider impact e.g. what does this mean for planned care services in Wales? Can the innovation be adopted and spread in other health boards?</a:t>
            </a:r>
          </a:p>
          <a:p>
            <a:endParaRPr lang="en-GB" dirty="0"/>
          </a:p>
          <a:p>
            <a:r>
              <a:rPr lang="en-GB" b="1" dirty="0"/>
              <a:t>We have had substantive funding approved from our planned care board that includes 6 sessions for a Cons Geriatrician, a full time CNS and some co-Ordinator time.</a:t>
            </a:r>
          </a:p>
          <a:p>
            <a:r>
              <a:rPr lang="en-GB" b="1" dirty="0"/>
              <a:t>With this we hope to widen our scope to include vascular surgery, gain more OT involvement, offer post-op input on the ward which we hope will reduce complication rates as well as give an opportunity to build a rapport with and upskill  ward colleagues. </a:t>
            </a:r>
          </a:p>
          <a:p>
            <a:endParaRPr lang="en-GB" b="1" dirty="0"/>
          </a:p>
          <a:p>
            <a:r>
              <a:rPr lang="en-GB" b="1" dirty="0"/>
              <a:t>Patient representation is important going forward and we need their input in developing a patient information leaflet for the service.</a:t>
            </a:r>
          </a:p>
          <a:p>
            <a:endParaRPr lang="en-GB" b="1" dirty="0"/>
          </a:p>
          <a:p>
            <a:r>
              <a:rPr lang="en-GB" b="1" dirty="0"/>
              <a:t>We are currently building our toolkit which will include proformas, letter templates, job plans etc in the hope that this could be spread and scale to other health boards as needed,  with the support of innovation leads across Wales.</a:t>
            </a:r>
          </a:p>
        </p:txBody>
      </p:sp>
      <p:sp>
        <p:nvSpPr>
          <p:cNvPr id="4" name="Slide Number Placeholder 3"/>
          <p:cNvSpPr>
            <a:spLocks noGrp="1"/>
          </p:cNvSpPr>
          <p:nvPr>
            <p:ph type="sldNum" sz="quarter" idx="5"/>
          </p:nvPr>
        </p:nvSpPr>
        <p:spPr/>
        <p:txBody>
          <a:bodyPr/>
          <a:lstStyle/>
          <a:p>
            <a:fld id="{51B82CBF-DC87-4654-B8AD-AD083FF95F83}" type="slidenum">
              <a:rPr lang="en-GB" smtClean="0"/>
              <a:t>9</a:t>
            </a:fld>
            <a:endParaRPr lang="en-GB"/>
          </a:p>
        </p:txBody>
      </p:sp>
    </p:spTree>
    <p:extLst>
      <p:ext uri="{BB962C8B-B14F-4D97-AF65-F5344CB8AC3E}">
        <p14:creationId xmlns:p14="http://schemas.microsoft.com/office/powerpoint/2010/main" val="1451223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rgbClr val="FF0000"/>
                </a:solidFill>
                <a:highlight>
                  <a:srgbClr val="00FF00"/>
                </a:highlight>
              </a:rPr>
              <a:t>Describe any barriers to and enablers of innovation you have experienced alongside any personal reflections….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1" dirty="0">
              <a:solidFill>
                <a:srgbClr val="FF0000"/>
              </a:solidFill>
              <a:highlight>
                <a:srgbClr val="00FF00"/>
              </a:highlight>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1" i="0" u="sng" dirty="0">
                <a:solidFill>
                  <a:srgbClr val="FF0000"/>
                </a:solidFill>
                <a:highlight>
                  <a:srgbClr val="00FF00"/>
                </a:highlight>
              </a:rPr>
              <a:t>Remote supervision</a:t>
            </a:r>
            <a:r>
              <a:rPr lang="en-GB" sz="1200" b="1" i="0" u="none" dirty="0">
                <a:solidFill>
                  <a:srgbClr val="FF0000"/>
                </a:solidFill>
                <a:highlight>
                  <a:srgbClr val="00FF00"/>
                </a:highlight>
              </a:rPr>
              <a:t>/ establishing roles at outset of a new service and adapting these roles as it evolved. With this we realised importance of teamwork and in particular established the weekly MDT </a:t>
            </a:r>
            <a:r>
              <a:rPr lang="en-GB" sz="1200" b="1" i="0" u="sng" dirty="0">
                <a:solidFill>
                  <a:srgbClr val="FF0000"/>
                </a:solidFill>
                <a:highlight>
                  <a:srgbClr val="00FF00"/>
                </a:highlight>
              </a:rPr>
              <a:t>Teamwork</a:t>
            </a:r>
            <a:r>
              <a:rPr lang="en-GB" sz="1200" b="1" i="0" dirty="0">
                <a:solidFill>
                  <a:srgbClr val="FF0000"/>
                </a:solidFill>
                <a:highlight>
                  <a:srgbClr val="00FF00"/>
                </a:highlight>
              </a:rPr>
              <a:t> – sum productivity of the team was greater than its parts; support colleagues when challenges faced; learnt from each other’s good practice, co-lead’s from different specialties reduced blind spots in the pathway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b="1" i="0" dirty="0">
              <a:solidFill>
                <a:srgbClr val="FF0000"/>
              </a:solidFill>
              <a:highlight>
                <a:srgbClr val="00FF00"/>
              </a:highlight>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1" i="0" u="sng" dirty="0">
                <a:solidFill>
                  <a:srgbClr val="FF0000"/>
                </a:solidFill>
                <a:highlight>
                  <a:srgbClr val="00FF00"/>
                </a:highlight>
              </a:rPr>
              <a:t>Co-Leadership </a:t>
            </a:r>
            <a:r>
              <a:rPr lang="en-GB" sz="1200" b="1" i="0" u="none" strike="noStrike" dirty="0">
                <a:solidFill>
                  <a:srgbClr val="FF0000"/>
                </a:solidFill>
                <a:highlight>
                  <a:srgbClr val="00FF00"/>
                </a:highlight>
              </a:rPr>
              <a:t>gave a better understanding of the pathway / reduced blind spots as much as possible, shared learning opportunities, support each other at busy times</a:t>
            </a:r>
            <a:endParaRPr lang="en-GB" sz="1200" b="1" i="0" u="sng" dirty="0">
              <a:solidFill>
                <a:srgbClr val="FF0000"/>
              </a:solidFill>
              <a:highlight>
                <a:srgbClr val="00FF00"/>
              </a:highlight>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b="1" i="0" u="sng" dirty="0">
              <a:solidFill>
                <a:srgbClr val="FF0000"/>
              </a:solidFill>
              <a:highlight>
                <a:srgbClr val="00FF00"/>
              </a:highlight>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1" i="0" u="sng" dirty="0">
                <a:solidFill>
                  <a:srgbClr val="FF0000"/>
                </a:solidFill>
                <a:highlight>
                  <a:srgbClr val="00FF00"/>
                </a:highlight>
              </a:rPr>
              <a:t>Challenge to embed a change in a new area – </a:t>
            </a:r>
            <a:r>
              <a:rPr lang="en-GB" sz="1200" b="1" i="0" u="none" dirty="0">
                <a:solidFill>
                  <a:srgbClr val="FF0000"/>
                </a:solidFill>
                <a:highlight>
                  <a:srgbClr val="00FF00"/>
                </a:highlight>
              </a:rPr>
              <a:t>re delirium training in post op ward – not used to POPS concept, poor insight into delirium recognition, limited engagement with training / not seen as high priority – hope this will change with substantive service as post op ward rounds will be provided / more contact points in this area.</a:t>
            </a:r>
            <a:endParaRPr lang="en-GB" sz="1200" i="0" dirty="0">
              <a:solidFill>
                <a:srgbClr val="FF0000"/>
              </a:solidFill>
              <a:highlight>
                <a:srgbClr val="00FF00"/>
              </a:highlight>
            </a:endParaRPr>
          </a:p>
          <a:p>
            <a:endParaRPr lang="en-GB" dirty="0"/>
          </a:p>
        </p:txBody>
      </p:sp>
      <p:sp>
        <p:nvSpPr>
          <p:cNvPr id="4" name="Slide Number Placeholder 3"/>
          <p:cNvSpPr>
            <a:spLocks noGrp="1"/>
          </p:cNvSpPr>
          <p:nvPr>
            <p:ph type="sldNum" sz="quarter" idx="5"/>
          </p:nvPr>
        </p:nvSpPr>
        <p:spPr/>
        <p:txBody>
          <a:bodyPr/>
          <a:lstStyle/>
          <a:p>
            <a:fld id="{51B82CBF-DC87-4654-B8AD-AD083FF95F83}" type="slidenum">
              <a:rPr lang="en-GB" smtClean="0"/>
              <a:t>10</a:t>
            </a:fld>
            <a:endParaRPr lang="en-GB"/>
          </a:p>
        </p:txBody>
      </p:sp>
    </p:spTree>
    <p:extLst>
      <p:ext uri="{BB962C8B-B14F-4D97-AF65-F5344CB8AC3E}">
        <p14:creationId xmlns:p14="http://schemas.microsoft.com/office/powerpoint/2010/main" val="1919225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0E40E-4E72-D51C-20BB-82B0A0E823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5C5056C-6D17-7B5B-2923-3C3C8C1752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7EE92F2-6ADA-6DD0-AEDF-7A479DB161FF}"/>
              </a:ext>
            </a:extLst>
          </p:cNvPr>
          <p:cNvSpPr>
            <a:spLocks noGrp="1"/>
          </p:cNvSpPr>
          <p:nvPr>
            <p:ph type="dt" sz="half" idx="10"/>
          </p:nvPr>
        </p:nvSpPr>
        <p:spPr/>
        <p:txBody>
          <a:bodyPr/>
          <a:lstStyle/>
          <a:p>
            <a:fld id="{A67A68F5-1FE5-4B9C-BE3C-5B83F8C16346}" type="datetimeFigureOut">
              <a:rPr lang="en-GB" smtClean="0"/>
              <a:t>12/05/2025</a:t>
            </a:fld>
            <a:endParaRPr lang="en-GB"/>
          </a:p>
        </p:txBody>
      </p:sp>
      <p:sp>
        <p:nvSpPr>
          <p:cNvPr id="5" name="Footer Placeholder 4">
            <a:extLst>
              <a:ext uri="{FF2B5EF4-FFF2-40B4-BE49-F238E27FC236}">
                <a16:creationId xmlns:a16="http://schemas.microsoft.com/office/drawing/2014/main" id="{07A11E8F-2A77-6C54-323C-3D400A8475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600FF0-1D7F-BEAF-A376-2161F82BAAD8}"/>
              </a:ext>
            </a:extLst>
          </p:cNvPr>
          <p:cNvSpPr>
            <a:spLocks noGrp="1"/>
          </p:cNvSpPr>
          <p:nvPr>
            <p:ph type="sldNum" sz="quarter" idx="12"/>
          </p:nvPr>
        </p:nvSpPr>
        <p:spPr/>
        <p:txBody>
          <a:bodyPr/>
          <a:lstStyle/>
          <a:p>
            <a:fld id="{50878929-004E-47E2-9C43-D8AD27889A0E}" type="slidenum">
              <a:rPr lang="en-GB" smtClean="0"/>
              <a:t>‹#›</a:t>
            </a:fld>
            <a:endParaRPr lang="en-GB"/>
          </a:p>
        </p:txBody>
      </p:sp>
    </p:spTree>
    <p:extLst>
      <p:ext uri="{BB962C8B-B14F-4D97-AF65-F5344CB8AC3E}">
        <p14:creationId xmlns:p14="http://schemas.microsoft.com/office/powerpoint/2010/main" val="528827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70A1E-C350-6E42-A9FB-C885B64C0AF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231CE96-606A-07C0-5A14-99BC7A9B00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5F5CBD-6B40-D94C-96B0-18E0784C071E}"/>
              </a:ext>
            </a:extLst>
          </p:cNvPr>
          <p:cNvSpPr>
            <a:spLocks noGrp="1"/>
          </p:cNvSpPr>
          <p:nvPr>
            <p:ph type="dt" sz="half" idx="10"/>
          </p:nvPr>
        </p:nvSpPr>
        <p:spPr/>
        <p:txBody>
          <a:bodyPr/>
          <a:lstStyle/>
          <a:p>
            <a:fld id="{A67A68F5-1FE5-4B9C-BE3C-5B83F8C16346}" type="datetimeFigureOut">
              <a:rPr lang="en-GB" smtClean="0"/>
              <a:t>12/05/2025</a:t>
            </a:fld>
            <a:endParaRPr lang="en-GB"/>
          </a:p>
        </p:txBody>
      </p:sp>
      <p:sp>
        <p:nvSpPr>
          <p:cNvPr id="5" name="Footer Placeholder 4">
            <a:extLst>
              <a:ext uri="{FF2B5EF4-FFF2-40B4-BE49-F238E27FC236}">
                <a16:creationId xmlns:a16="http://schemas.microsoft.com/office/drawing/2014/main" id="{49332AA9-C7AF-3B8B-93DD-92B5CE1633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E31569-B376-BB6D-A9DE-24ABE32EEC69}"/>
              </a:ext>
            </a:extLst>
          </p:cNvPr>
          <p:cNvSpPr>
            <a:spLocks noGrp="1"/>
          </p:cNvSpPr>
          <p:nvPr>
            <p:ph type="sldNum" sz="quarter" idx="12"/>
          </p:nvPr>
        </p:nvSpPr>
        <p:spPr/>
        <p:txBody>
          <a:bodyPr/>
          <a:lstStyle/>
          <a:p>
            <a:fld id="{50878929-004E-47E2-9C43-D8AD27889A0E}" type="slidenum">
              <a:rPr lang="en-GB" smtClean="0"/>
              <a:t>‹#›</a:t>
            </a:fld>
            <a:endParaRPr lang="en-GB"/>
          </a:p>
        </p:txBody>
      </p:sp>
    </p:spTree>
    <p:extLst>
      <p:ext uri="{BB962C8B-B14F-4D97-AF65-F5344CB8AC3E}">
        <p14:creationId xmlns:p14="http://schemas.microsoft.com/office/powerpoint/2010/main" val="2401758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5847DE-4A39-8332-D9C0-1F6DF62BDA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DF27BF2-0748-6269-BD6B-E769142014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9E6F940-23EE-7E7A-8820-0DB01A2A0EA5}"/>
              </a:ext>
            </a:extLst>
          </p:cNvPr>
          <p:cNvSpPr>
            <a:spLocks noGrp="1"/>
          </p:cNvSpPr>
          <p:nvPr>
            <p:ph type="dt" sz="half" idx="10"/>
          </p:nvPr>
        </p:nvSpPr>
        <p:spPr/>
        <p:txBody>
          <a:bodyPr/>
          <a:lstStyle/>
          <a:p>
            <a:fld id="{A67A68F5-1FE5-4B9C-BE3C-5B83F8C16346}" type="datetimeFigureOut">
              <a:rPr lang="en-GB" smtClean="0"/>
              <a:t>12/05/2025</a:t>
            </a:fld>
            <a:endParaRPr lang="en-GB"/>
          </a:p>
        </p:txBody>
      </p:sp>
      <p:sp>
        <p:nvSpPr>
          <p:cNvPr id="5" name="Footer Placeholder 4">
            <a:extLst>
              <a:ext uri="{FF2B5EF4-FFF2-40B4-BE49-F238E27FC236}">
                <a16:creationId xmlns:a16="http://schemas.microsoft.com/office/drawing/2014/main" id="{3CC1628A-EDE1-5ED0-13F9-97E525B19B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4838F-BA4C-3D61-3DC9-909508D89086}"/>
              </a:ext>
            </a:extLst>
          </p:cNvPr>
          <p:cNvSpPr>
            <a:spLocks noGrp="1"/>
          </p:cNvSpPr>
          <p:nvPr>
            <p:ph type="sldNum" sz="quarter" idx="12"/>
          </p:nvPr>
        </p:nvSpPr>
        <p:spPr/>
        <p:txBody>
          <a:bodyPr/>
          <a:lstStyle/>
          <a:p>
            <a:fld id="{50878929-004E-47E2-9C43-D8AD27889A0E}" type="slidenum">
              <a:rPr lang="en-GB" smtClean="0"/>
              <a:t>‹#›</a:t>
            </a:fld>
            <a:endParaRPr lang="en-GB"/>
          </a:p>
        </p:txBody>
      </p:sp>
    </p:spTree>
    <p:extLst>
      <p:ext uri="{BB962C8B-B14F-4D97-AF65-F5344CB8AC3E}">
        <p14:creationId xmlns:p14="http://schemas.microsoft.com/office/powerpoint/2010/main" val="1670043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7920A-FFC5-89AC-88CD-5E0549B153E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345481-3D36-A80F-958D-141E9C6157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EEAAF82-4396-B1EB-BAC7-70B14BAA6039}"/>
              </a:ext>
            </a:extLst>
          </p:cNvPr>
          <p:cNvSpPr>
            <a:spLocks noGrp="1"/>
          </p:cNvSpPr>
          <p:nvPr>
            <p:ph type="dt" sz="half" idx="10"/>
          </p:nvPr>
        </p:nvSpPr>
        <p:spPr/>
        <p:txBody>
          <a:bodyPr/>
          <a:lstStyle/>
          <a:p>
            <a:fld id="{A67A68F5-1FE5-4B9C-BE3C-5B83F8C16346}" type="datetimeFigureOut">
              <a:rPr lang="en-GB" smtClean="0"/>
              <a:t>12/05/2025</a:t>
            </a:fld>
            <a:endParaRPr lang="en-GB"/>
          </a:p>
        </p:txBody>
      </p:sp>
      <p:sp>
        <p:nvSpPr>
          <p:cNvPr id="5" name="Footer Placeholder 4">
            <a:extLst>
              <a:ext uri="{FF2B5EF4-FFF2-40B4-BE49-F238E27FC236}">
                <a16:creationId xmlns:a16="http://schemas.microsoft.com/office/drawing/2014/main" id="{4CBAEA7E-9337-9199-2920-CB2DB3DAEF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835695-DAD2-EB6A-AF1E-B311F929002E}"/>
              </a:ext>
            </a:extLst>
          </p:cNvPr>
          <p:cNvSpPr>
            <a:spLocks noGrp="1"/>
          </p:cNvSpPr>
          <p:nvPr>
            <p:ph type="sldNum" sz="quarter" idx="12"/>
          </p:nvPr>
        </p:nvSpPr>
        <p:spPr/>
        <p:txBody>
          <a:bodyPr/>
          <a:lstStyle/>
          <a:p>
            <a:fld id="{50878929-004E-47E2-9C43-D8AD27889A0E}" type="slidenum">
              <a:rPr lang="en-GB" smtClean="0"/>
              <a:t>‹#›</a:t>
            </a:fld>
            <a:endParaRPr lang="en-GB"/>
          </a:p>
        </p:txBody>
      </p:sp>
    </p:spTree>
    <p:extLst>
      <p:ext uri="{BB962C8B-B14F-4D97-AF65-F5344CB8AC3E}">
        <p14:creationId xmlns:p14="http://schemas.microsoft.com/office/powerpoint/2010/main" val="1053661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ECD4C-9987-29C3-932F-8696CB6D0A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5A901A1-3805-E7A9-CFF6-32A05FC9D4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11025D-66FC-66D7-92C5-6927C98F2617}"/>
              </a:ext>
            </a:extLst>
          </p:cNvPr>
          <p:cNvSpPr>
            <a:spLocks noGrp="1"/>
          </p:cNvSpPr>
          <p:nvPr>
            <p:ph type="dt" sz="half" idx="10"/>
          </p:nvPr>
        </p:nvSpPr>
        <p:spPr/>
        <p:txBody>
          <a:bodyPr/>
          <a:lstStyle/>
          <a:p>
            <a:fld id="{A67A68F5-1FE5-4B9C-BE3C-5B83F8C16346}" type="datetimeFigureOut">
              <a:rPr lang="en-GB" smtClean="0"/>
              <a:t>12/05/2025</a:t>
            </a:fld>
            <a:endParaRPr lang="en-GB"/>
          </a:p>
        </p:txBody>
      </p:sp>
      <p:sp>
        <p:nvSpPr>
          <p:cNvPr id="5" name="Footer Placeholder 4">
            <a:extLst>
              <a:ext uri="{FF2B5EF4-FFF2-40B4-BE49-F238E27FC236}">
                <a16:creationId xmlns:a16="http://schemas.microsoft.com/office/drawing/2014/main" id="{743987ED-D3AA-1FAA-A773-A70F4B2582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E80C80-7397-60F3-B929-87DC54D1CF39}"/>
              </a:ext>
            </a:extLst>
          </p:cNvPr>
          <p:cNvSpPr>
            <a:spLocks noGrp="1"/>
          </p:cNvSpPr>
          <p:nvPr>
            <p:ph type="sldNum" sz="quarter" idx="12"/>
          </p:nvPr>
        </p:nvSpPr>
        <p:spPr/>
        <p:txBody>
          <a:bodyPr/>
          <a:lstStyle/>
          <a:p>
            <a:fld id="{50878929-004E-47E2-9C43-D8AD27889A0E}" type="slidenum">
              <a:rPr lang="en-GB" smtClean="0"/>
              <a:t>‹#›</a:t>
            </a:fld>
            <a:endParaRPr lang="en-GB"/>
          </a:p>
        </p:txBody>
      </p:sp>
    </p:spTree>
    <p:extLst>
      <p:ext uri="{BB962C8B-B14F-4D97-AF65-F5344CB8AC3E}">
        <p14:creationId xmlns:p14="http://schemas.microsoft.com/office/powerpoint/2010/main" val="1121543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3E687-5F87-E02C-0082-197670E9F2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FC8E75-89DB-6896-06EE-96F1BF82A5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13FEFC9-4627-9C59-E272-05CE70D2DD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D3F3903-8A10-5308-71A6-4A3E87F98150}"/>
              </a:ext>
            </a:extLst>
          </p:cNvPr>
          <p:cNvSpPr>
            <a:spLocks noGrp="1"/>
          </p:cNvSpPr>
          <p:nvPr>
            <p:ph type="dt" sz="half" idx="10"/>
          </p:nvPr>
        </p:nvSpPr>
        <p:spPr/>
        <p:txBody>
          <a:bodyPr/>
          <a:lstStyle/>
          <a:p>
            <a:fld id="{A67A68F5-1FE5-4B9C-BE3C-5B83F8C16346}" type="datetimeFigureOut">
              <a:rPr lang="en-GB" smtClean="0"/>
              <a:t>12/05/2025</a:t>
            </a:fld>
            <a:endParaRPr lang="en-GB"/>
          </a:p>
        </p:txBody>
      </p:sp>
      <p:sp>
        <p:nvSpPr>
          <p:cNvPr id="6" name="Footer Placeholder 5">
            <a:extLst>
              <a:ext uri="{FF2B5EF4-FFF2-40B4-BE49-F238E27FC236}">
                <a16:creationId xmlns:a16="http://schemas.microsoft.com/office/drawing/2014/main" id="{D6D1BCE1-1482-6016-6509-3C819A83E32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7E9226-7FD6-9113-CE82-91B547D28B72}"/>
              </a:ext>
            </a:extLst>
          </p:cNvPr>
          <p:cNvSpPr>
            <a:spLocks noGrp="1"/>
          </p:cNvSpPr>
          <p:nvPr>
            <p:ph type="sldNum" sz="quarter" idx="12"/>
          </p:nvPr>
        </p:nvSpPr>
        <p:spPr/>
        <p:txBody>
          <a:bodyPr/>
          <a:lstStyle/>
          <a:p>
            <a:fld id="{50878929-004E-47E2-9C43-D8AD27889A0E}" type="slidenum">
              <a:rPr lang="en-GB" smtClean="0"/>
              <a:t>‹#›</a:t>
            </a:fld>
            <a:endParaRPr lang="en-GB"/>
          </a:p>
        </p:txBody>
      </p:sp>
    </p:spTree>
    <p:extLst>
      <p:ext uri="{BB962C8B-B14F-4D97-AF65-F5344CB8AC3E}">
        <p14:creationId xmlns:p14="http://schemas.microsoft.com/office/powerpoint/2010/main" val="4166081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4398B-353C-52C2-01AE-148C4760468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3D8751-9861-9082-C29C-B5B74229D5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BA87E1-2096-AD75-F754-0F754432A8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54340C6-8823-FD2F-B6E6-A748300BE2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857829-1DDC-6F1F-E68E-F6BD8AE353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9BA5687-3799-2F33-F9D9-E87D62D68814}"/>
              </a:ext>
            </a:extLst>
          </p:cNvPr>
          <p:cNvSpPr>
            <a:spLocks noGrp="1"/>
          </p:cNvSpPr>
          <p:nvPr>
            <p:ph type="dt" sz="half" idx="10"/>
          </p:nvPr>
        </p:nvSpPr>
        <p:spPr/>
        <p:txBody>
          <a:bodyPr/>
          <a:lstStyle/>
          <a:p>
            <a:fld id="{A67A68F5-1FE5-4B9C-BE3C-5B83F8C16346}" type="datetimeFigureOut">
              <a:rPr lang="en-GB" smtClean="0"/>
              <a:t>12/05/2025</a:t>
            </a:fld>
            <a:endParaRPr lang="en-GB"/>
          </a:p>
        </p:txBody>
      </p:sp>
      <p:sp>
        <p:nvSpPr>
          <p:cNvPr id="8" name="Footer Placeholder 7">
            <a:extLst>
              <a:ext uri="{FF2B5EF4-FFF2-40B4-BE49-F238E27FC236}">
                <a16:creationId xmlns:a16="http://schemas.microsoft.com/office/drawing/2014/main" id="{70634C0B-5C9F-4DEE-7A9A-A2FCE9E7942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ED77272-47FB-00AB-F671-D87C3A81CD46}"/>
              </a:ext>
            </a:extLst>
          </p:cNvPr>
          <p:cNvSpPr>
            <a:spLocks noGrp="1"/>
          </p:cNvSpPr>
          <p:nvPr>
            <p:ph type="sldNum" sz="quarter" idx="12"/>
          </p:nvPr>
        </p:nvSpPr>
        <p:spPr/>
        <p:txBody>
          <a:bodyPr/>
          <a:lstStyle/>
          <a:p>
            <a:fld id="{50878929-004E-47E2-9C43-D8AD27889A0E}" type="slidenum">
              <a:rPr lang="en-GB" smtClean="0"/>
              <a:t>‹#›</a:t>
            </a:fld>
            <a:endParaRPr lang="en-GB"/>
          </a:p>
        </p:txBody>
      </p:sp>
    </p:spTree>
    <p:extLst>
      <p:ext uri="{BB962C8B-B14F-4D97-AF65-F5344CB8AC3E}">
        <p14:creationId xmlns:p14="http://schemas.microsoft.com/office/powerpoint/2010/main" val="1783027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3EE8D-7F49-17E4-A5EB-66F6DCE30BB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962ED20-C2FF-5EE7-16A5-F27AC51F9E5B}"/>
              </a:ext>
            </a:extLst>
          </p:cNvPr>
          <p:cNvSpPr>
            <a:spLocks noGrp="1"/>
          </p:cNvSpPr>
          <p:nvPr>
            <p:ph type="dt" sz="half" idx="10"/>
          </p:nvPr>
        </p:nvSpPr>
        <p:spPr/>
        <p:txBody>
          <a:bodyPr/>
          <a:lstStyle/>
          <a:p>
            <a:fld id="{A67A68F5-1FE5-4B9C-BE3C-5B83F8C16346}" type="datetimeFigureOut">
              <a:rPr lang="en-GB" smtClean="0"/>
              <a:t>12/05/2025</a:t>
            </a:fld>
            <a:endParaRPr lang="en-GB"/>
          </a:p>
        </p:txBody>
      </p:sp>
      <p:sp>
        <p:nvSpPr>
          <p:cNvPr id="4" name="Footer Placeholder 3">
            <a:extLst>
              <a:ext uri="{FF2B5EF4-FFF2-40B4-BE49-F238E27FC236}">
                <a16:creationId xmlns:a16="http://schemas.microsoft.com/office/drawing/2014/main" id="{994153EF-EE6E-47C1-675B-EAB05BCB2C8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5BB1285-5E86-F43B-FDB4-EED4C0C4AE28}"/>
              </a:ext>
            </a:extLst>
          </p:cNvPr>
          <p:cNvSpPr>
            <a:spLocks noGrp="1"/>
          </p:cNvSpPr>
          <p:nvPr>
            <p:ph type="sldNum" sz="quarter" idx="12"/>
          </p:nvPr>
        </p:nvSpPr>
        <p:spPr/>
        <p:txBody>
          <a:bodyPr/>
          <a:lstStyle/>
          <a:p>
            <a:fld id="{50878929-004E-47E2-9C43-D8AD27889A0E}" type="slidenum">
              <a:rPr lang="en-GB" smtClean="0"/>
              <a:t>‹#›</a:t>
            </a:fld>
            <a:endParaRPr lang="en-GB"/>
          </a:p>
        </p:txBody>
      </p:sp>
    </p:spTree>
    <p:extLst>
      <p:ext uri="{BB962C8B-B14F-4D97-AF65-F5344CB8AC3E}">
        <p14:creationId xmlns:p14="http://schemas.microsoft.com/office/powerpoint/2010/main" val="1207803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2524CD-46B3-3392-FA64-51B7E4692715}"/>
              </a:ext>
            </a:extLst>
          </p:cNvPr>
          <p:cNvSpPr>
            <a:spLocks noGrp="1"/>
          </p:cNvSpPr>
          <p:nvPr>
            <p:ph type="dt" sz="half" idx="10"/>
          </p:nvPr>
        </p:nvSpPr>
        <p:spPr/>
        <p:txBody>
          <a:bodyPr/>
          <a:lstStyle/>
          <a:p>
            <a:fld id="{A67A68F5-1FE5-4B9C-BE3C-5B83F8C16346}" type="datetimeFigureOut">
              <a:rPr lang="en-GB" smtClean="0"/>
              <a:t>12/05/2025</a:t>
            </a:fld>
            <a:endParaRPr lang="en-GB"/>
          </a:p>
        </p:txBody>
      </p:sp>
      <p:sp>
        <p:nvSpPr>
          <p:cNvPr id="3" name="Footer Placeholder 2">
            <a:extLst>
              <a:ext uri="{FF2B5EF4-FFF2-40B4-BE49-F238E27FC236}">
                <a16:creationId xmlns:a16="http://schemas.microsoft.com/office/drawing/2014/main" id="{6A083AE0-9867-B1F4-9754-CC344A1CD22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DC9BBD9-C54B-2A51-7E53-11C4653C1CF5}"/>
              </a:ext>
            </a:extLst>
          </p:cNvPr>
          <p:cNvSpPr>
            <a:spLocks noGrp="1"/>
          </p:cNvSpPr>
          <p:nvPr>
            <p:ph type="sldNum" sz="quarter" idx="12"/>
          </p:nvPr>
        </p:nvSpPr>
        <p:spPr/>
        <p:txBody>
          <a:bodyPr/>
          <a:lstStyle/>
          <a:p>
            <a:fld id="{50878929-004E-47E2-9C43-D8AD27889A0E}" type="slidenum">
              <a:rPr lang="en-GB" smtClean="0"/>
              <a:t>‹#›</a:t>
            </a:fld>
            <a:endParaRPr lang="en-GB"/>
          </a:p>
        </p:txBody>
      </p:sp>
    </p:spTree>
    <p:extLst>
      <p:ext uri="{BB962C8B-B14F-4D97-AF65-F5344CB8AC3E}">
        <p14:creationId xmlns:p14="http://schemas.microsoft.com/office/powerpoint/2010/main" val="3910602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95ABE-E889-7445-EE79-E403558BF1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9DEFC72-CF8D-E28B-FA0D-F0591F8FAB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3B972D6-05E9-A4DD-E0FA-7675F1BAD8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E66B98-94DD-6D01-F7DD-11A90779EABE}"/>
              </a:ext>
            </a:extLst>
          </p:cNvPr>
          <p:cNvSpPr>
            <a:spLocks noGrp="1"/>
          </p:cNvSpPr>
          <p:nvPr>
            <p:ph type="dt" sz="half" idx="10"/>
          </p:nvPr>
        </p:nvSpPr>
        <p:spPr/>
        <p:txBody>
          <a:bodyPr/>
          <a:lstStyle/>
          <a:p>
            <a:fld id="{A67A68F5-1FE5-4B9C-BE3C-5B83F8C16346}" type="datetimeFigureOut">
              <a:rPr lang="en-GB" smtClean="0"/>
              <a:t>12/05/2025</a:t>
            </a:fld>
            <a:endParaRPr lang="en-GB"/>
          </a:p>
        </p:txBody>
      </p:sp>
      <p:sp>
        <p:nvSpPr>
          <p:cNvPr id="6" name="Footer Placeholder 5">
            <a:extLst>
              <a:ext uri="{FF2B5EF4-FFF2-40B4-BE49-F238E27FC236}">
                <a16:creationId xmlns:a16="http://schemas.microsoft.com/office/drawing/2014/main" id="{987624CA-3906-358C-A808-4E4B1F932EE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B7663AD-D432-316D-4D4D-5D951C9BF90F}"/>
              </a:ext>
            </a:extLst>
          </p:cNvPr>
          <p:cNvSpPr>
            <a:spLocks noGrp="1"/>
          </p:cNvSpPr>
          <p:nvPr>
            <p:ph type="sldNum" sz="quarter" idx="12"/>
          </p:nvPr>
        </p:nvSpPr>
        <p:spPr/>
        <p:txBody>
          <a:bodyPr/>
          <a:lstStyle/>
          <a:p>
            <a:fld id="{50878929-004E-47E2-9C43-D8AD27889A0E}" type="slidenum">
              <a:rPr lang="en-GB" smtClean="0"/>
              <a:t>‹#›</a:t>
            </a:fld>
            <a:endParaRPr lang="en-GB"/>
          </a:p>
        </p:txBody>
      </p:sp>
    </p:spTree>
    <p:extLst>
      <p:ext uri="{BB962C8B-B14F-4D97-AF65-F5344CB8AC3E}">
        <p14:creationId xmlns:p14="http://schemas.microsoft.com/office/powerpoint/2010/main" val="3589180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1087A-E9A0-179D-25AD-9E8E137190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03C4B25-A53D-BFF4-B49D-A32550CE56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669BDA1-751E-6EDA-5E35-B5CCDD960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41B16E-652D-8B23-2455-EFD55E991776}"/>
              </a:ext>
            </a:extLst>
          </p:cNvPr>
          <p:cNvSpPr>
            <a:spLocks noGrp="1"/>
          </p:cNvSpPr>
          <p:nvPr>
            <p:ph type="dt" sz="half" idx="10"/>
          </p:nvPr>
        </p:nvSpPr>
        <p:spPr/>
        <p:txBody>
          <a:bodyPr/>
          <a:lstStyle/>
          <a:p>
            <a:fld id="{A67A68F5-1FE5-4B9C-BE3C-5B83F8C16346}" type="datetimeFigureOut">
              <a:rPr lang="en-GB" smtClean="0"/>
              <a:t>12/05/2025</a:t>
            </a:fld>
            <a:endParaRPr lang="en-GB"/>
          </a:p>
        </p:txBody>
      </p:sp>
      <p:sp>
        <p:nvSpPr>
          <p:cNvPr id="6" name="Footer Placeholder 5">
            <a:extLst>
              <a:ext uri="{FF2B5EF4-FFF2-40B4-BE49-F238E27FC236}">
                <a16:creationId xmlns:a16="http://schemas.microsoft.com/office/drawing/2014/main" id="{F521C94A-B790-48FE-3E5A-6B2EEE1B42A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078BEA6-A718-E649-3396-2A82DC5E061B}"/>
              </a:ext>
            </a:extLst>
          </p:cNvPr>
          <p:cNvSpPr>
            <a:spLocks noGrp="1"/>
          </p:cNvSpPr>
          <p:nvPr>
            <p:ph type="sldNum" sz="quarter" idx="12"/>
          </p:nvPr>
        </p:nvSpPr>
        <p:spPr/>
        <p:txBody>
          <a:bodyPr/>
          <a:lstStyle/>
          <a:p>
            <a:fld id="{50878929-004E-47E2-9C43-D8AD27889A0E}" type="slidenum">
              <a:rPr lang="en-GB" smtClean="0"/>
              <a:t>‹#›</a:t>
            </a:fld>
            <a:endParaRPr lang="en-GB"/>
          </a:p>
        </p:txBody>
      </p:sp>
    </p:spTree>
    <p:extLst>
      <p:ext uri="{BB962C8B-B14F-4D97-AF65-F5344CB8AC3E}">
        <p14:creationId xmlns:p14="http://schemas.microsoft.com/office/powerpoint/2010/main" val="1458692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1604B7-3366-3187-39FF-555DCCE987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8100F55-04CD-3361-F78D-BB2D124675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CC32B9-FAD4-5BB2-9567-159089B120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7A68F5-1FE5-4B9C-BE3C-5B83F8C16346}" type="datetimeFigureOut">
              <a:rPr lang="en-GB" smtClean="0"/>
              <a:t>12/05/2025</a:t>
            </a:fld>
            <a:endParaRPr lang="en-GB"/>
          </a:p>
        </p:txBody>
      </p:sp>
      <p:sp>
        <p:nvSpPr>
          <p:cNvPr id="5" name="Footer Placeholder 4">
            <a:extLst>
              <a:ext uri="{FF2B5EF4-FFF2-40B4-BE49-F238E27FC236}">
                <a16:creationId xmlns:a16="http://schemas.microsoft.com/office/drawing/2014/main" id="{3B0A6A49-02E2-CC74-1B9A-A052ACD9DA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F8F4459-ABD8-535B-18F2-E504F4C2FA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878929-004E-47E2-9C43-D8AD27889A0E}" type="slidenum">
              <a:rPr lang="en-GB" smtClean="0"/>
              <a:t>‹#›</a:t>
            </a:fld>
            <a:endParaRPr lang="en-GB"/>
          </a:p>
        </p:txBody>
      </p:sp>
    </p:spTree>
    <p:extLst>
      <p:ext uri="{BB962C8B-B14F-4D97-AF65-F5344CB8AC3E}">
        <p14:creationId xmlns:p14="http://schemas.microsoft.com/office/powerpoint/2010/main" val="8326634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1.tiff"/><Relationship Id="rId3" Type="http://schemas.openxmlformats.org/officeDocument/2006/relationships/image" Target="../media/image5.png"/><Relationship Id="rId7" Type="http://schemas.openxmlformats.org/officeDocument/2006/relationships/image" Target="../media/image30.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9.png"/><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5.png"/><Relationship Id="rId7" Type="http://schemas.openxmlformats.org/officeDocument/2006/relationships/diagramLayout" Target="../diagrams/layout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Data" Target="../diagrams/data3.xml"/><Relationship Id="rId11" Type="http://schemas.openxmlformats.org/officeDocument/2006/relationships/image" Target="../media/image32.tiff"/><Relationship Id="rId5" Type="http://schemas.openxmlformats.org/officeDocument/2006/relationships/image" Target="../media/image9.png"/><Relationship Id="rId10" Type="http://schemas.microsoft.com/office/2007/relationships/diagramDrawing" Target="../diagrams/drawing3.xml"/><Relationship Id="rId4" Type="http://schemas.openxmlformats.org/officeDocument/2006/relationships/image" Target="../media/image4.emf"/><Relationship Id="rId9" Type="http://schemas.openxmlformats.org/officeDocument/2006/relationships/diagramColors" Target="../diagrams/colors3.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emf"/><Relationship Id="rId7"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tiff"/><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4.emf"/><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5.png"/><Relationship Id="rId7" Type="http://schemas.openxmlformats.org/officeDocument/2006/relationships/diagramLayout" Target="../diagrams/layout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9.png"/><Relationship Id="rId10" Type="http://schemas.microsoft.com/office/2007/relationships/diagramDrawing" Target="../diagrams/drawing1.xml"/><Relationship Id="rId4" Type="http://schemas.openxmlformats.org/officeDocument/2006/relationships/image" Target="../media/image4.emf"/><Relationship Id="rId9"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tiff"/><Relationship Id="rId5" Type="http://schemas.openxmlformats.org/officeDocument/2006/relationships/image" Target="../media/image9.png"/><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9.png"/><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jpeg"/><Relationship Id="rId3" Type="http://schemas.openxmlformats.org/officeDocument/2006/relationships/image" Target="../media/image5.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9.png"/><Relationship Id="rId10" Type="http://schemas.openxmlformats.org/officeDocument/2006/relationships/image" Target="../media/image25.png"/><Relationship Id="rId4" Type="http://schemas.openxmlformats.org/officeDocument/2006/relationships/image" Target="../media/image4.emf"/><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5.png"/><Relationship Id="rId7" Type="http://schemas.openxmlformats.org/officeDocument/2006/relationships/diagramLayout" Target="../diagrams/layout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Data" Target="../diagrams/data2.xml"/><Relationship Id="rId5" Type="http://schemas.openxmlformats.org/officeDocument/2006/relationships/image" Target="../media/image9.png"/><Relationship Id="rId10" Type="http://schemas.microsoft.com/office/2007/relationships/diagramDrawing" Target="../diagrams/drawing2.xml"/><Relationship Id="rId4" Type="http://schemas.openxmlformats.org/officeDocument/2006/relationships/image" Target="../media/image4.emf"/><Relationship Id="rId9" Type="http://schemas.openxmlformats.org/officeDocument/2006/relationships/diagramColors" Target="../diagrams/colors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4572457"/>
            <a:ext cx="12192000" cy="2285543"/>
          </a:xfrm>
          <a:prstGeom prst="rect">
            <a:avLst/>
          </a:prstGeom>
          <a:solidFill>
            <a:srgbClr val="415F7F"/>
          </a:solidFill>
          <a:ln>
            <a:solidFill>
              <a:srgbClr val="415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7" name="Straight Connector 16">
            <a:extLst>
              <a:ext uri="{FF2B5EF4-FFF2-40B4-BE49-F238E27FC236}">
                <a16:creationId xmlns:a16="http://schemas.microsoft.com/office/drawing/2014/main" id="{CE272F12-AF86-441A-BC1B-C014BBBF85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639665" y="5097939"/>
            <a:ext cx="0" cy="91440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65B010A-07BC-40AF-D96A-956D7E1B356B}"/>
              </a:ext>
            </a:extLst>
          </p:cNvPr>
          <p:cNvSpPr txBox="1"/>
          <p:nvPr/>
        </p:nvSpPr>
        <p:spPr>
          <a:xfrm>
            <a:off x="4878783" y="4824248"/>
            <a:ext cx="7086235" cy="2033751"/>
          </a:xfrm>
          <a:prstGeom prst="rect">
            <a:avLst/>
          </a:prstGeom>
        </p:spPr>
        <p:txBody>
          <a:bodyPr vert="horz" lIns="91440" tIns="45720" rIns="91440" bIns="45720" rtlCol="0" anchor="ctr">
            <a:normAutofit/>
          </a:bodyPr>
          <a:lstStyle/>
          <a:p>
            <a:pPr algn="ctr">
              <a:lnSpc>
                <a:spcPct val="90000"/>
              </a:lnSpc>
              <a:spcAft>
                <a:spcPts val="600"/>
              </a:spcAft>
            </a:pPr>
            <a:r>
              <a:rPr lang="en-US" sz="2400" b="1" dirty="0">
                <a:solidFill>
                  <a:schemeClr val="bg1"/>
                </a:solidFill>
              </a:rPr>
              <a:t>Establishing a POPS service in elective general surgery</a:t>
            </a:r>
          </a:p>
          <a:p>
            <a:pPr algn="ctr">
              <a:lnSpc>
                <a:spcPct val="90000"/>
              </a:lnSpc>
              <a:spcAft>
                <a:spcPts val="600"/>
              </a:spcAft>
            </a:pPr>
            <a:endParaRPr lang="en-US" sz="2400" b="1" dirty="0">
              <a:solidFill>
                <a:schemeClr val="bg1"/>
              </a:solidFill>
            </a:endParaRPr>
          </a:p>
          <a:p>
            <a:pPr algn="ctr">
              <a:lnSpc>
                <a:spcPct val="90000"/>
              </a:lnSpc>
              <a:spcAft>
                <a:spcPts val="600"/>
              </a:spcAft>
            </a:pPr>
            <a:r>
              <a:rPr lang="en-US" b="1" dirty="0">
                <a:solidFill>
                  <a:schemeClr val="bg1"/>
                </a:solidFill>
              </a:rPr>
              <a:t>Dr Margaret  Coakley – Consultant Anaesthetist</a:t>
            </a:r>
          </a:p>
          <a:p>
            <a:pPr algn="ctr">
              <a:lnSpc>
                <a:spcPct val="90000"/>
              </a:lnSpc>
              <a:spcAft>
                <a:spcPts val="600"/>
              </a:spcAft>
            </a:pPr>
            <a:r>
              <a:rPr lang="en-US" b="1" dirty="0">
                <a:solidFill>
                  <a:schemeClr val="bg1"/>
                </a:solidFill>
              </a:rPr>
              <a:t>Dr Nia Humphry – Consultant Perioperative Geriatrician</a:t>
            </a:r>
          </a:p>
        </p:txBody>
      </p:sp>
      <p:grpSp>
        <p:nvGrpSpPr>
          <p:cNvPr id="10" name="Group 9">
            <a:extLst>
              <a:ext uri="{FF2B5EF4-FFF2-40B4-BE49-F238E27FC236}">
                <a16:creationId xmlns:a16="http://schemas.microsoft.com/office/drawing/2014/main" id="{2BD5C110-6E90-1C45-15F6-7DF252FA09CB}"/>
              </a:ext>
            </a:extLst>
          </p:cNvPr>
          <p:cNvGrpSpPr/>
          <p:nvPr/>
        </p:nvGrpSpPr>
        <p:grpSpPr>
          <a:xfrm>
            <a:off x="795142" y="744459"/>
            <a:ext cx="10595910" cy="3080263"/>
            <a:chOff x="2906098" y="1516801"/>
            <a:chExt cx="7470509" cy="2171699"/>
          </a:xfrm>
        </p:grpSpPr>
        <p:pic>
          <p:nvPicPr>
            <p:cNvPr id="5" name="Picture 4" descr="Text&#10;&#10;Description automatically generated">
              <a:extLst>
                <a:ext uri="{FF2B5EF4-FFF2-40B4-BE49-F238E27FC236}">
                  <a16:creationId xmlns:a16="http://schemas.microsoft.com/office/drawing/2014/main" id="{088AEBD3-FBBB-47C7-6243-DDBAAF11B2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6098" y="1653274"/>
              <a:ext cx="3189902" cy="1898751"/>
            </a:xfrm>
            <a:prstGeom prst="rect">
              <a:avLst/>
            </a:prstGeom>
          </p:spPr>
        </p:pic>
        <p:pic>
          <p:nvPicPr>
            <p:cNvPr id="7" name="Picture 6">
              <a:extLst>
                <a:ext uri="{FF2B5EF4-FFF2-40B4-BE49-F238E27FC236}">
                  <a16:creationId xmlns:a16="http://schemas.microsoft.com/office/drawing/2014/main" id="{C8D1A119-DE97-4977-A80F-3024ABA1D9B0}"/>
                </a:ext>
              </a:extLst>
            </p:cNvPr>
            <p:cNvPicPr>
              <a:picLocks noChangeAspect="1"/>
            </p:cNvPicPr>
            <p:nvPr/>
          </p:nvPicPr>
          <p:blipFill rotWithShape="1">
            <a:blip r:embed="rId3">
              <a:extLst>
                <a:ext uri="{28A0092B-C50C-407E-A947-70E740481C1C}">
                  <a14:useLocalDpi xmlns:a14="http://schemas.microsoft.com/office/drawing/2010/main" val="0"/>
                </a:ext>
              </a:extLst>
            </a:blip>
            <a:srcRect l="13519" t="8204" r="13040" b="9716"/>
            <a:stretch/>
          </p:blipFill>
          <p:spPr>
            <a:xfrm>
              <a:off x="6490409" y="1516801"/>
              <a:ext cx="3886198" cy="2171699"/>
            </a:xfrm>
            <a:prstGeom prst="rect">
              <a:avLst/>
            </a:prstGeom>
          </p:spPr>
        </p:pic>
      </p:grpSp>
      <p:pic>
        <p:nvPicPr>
          <p:cNvPr id="2050" name="Picture 2">
            <a:extLst>
              <a:ext uri="{FF2B5EF4-FFF2-40B4-BE49-F238E27FC236}">
                <a16:creationId xmlns:a16="http://schemas.microsoft.com/office/drawing/2014/main" id="{16EA339C-BBAB-0885-D6EC-DA45EB73A7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21" t="2635" r="1593" b="2966"/>
          <a:stretch/>
        </p:blipFill>
        <p:spPr bwMode="auto">
          <a:xfrm>
            <a:off x="606920" y="5021451"/>
            <a:ext cx="3600865" cy="1177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993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4CDA25-E372-8BBE-B2C2-24EE36F38318}"/>
              </a:ext>
            </a:extLst>
          </p:cNvPr>
          <p:cNvSpPr>
            <a:spLocks noGrp="1"/>
          </p:cNvSpPr>
          <p:nvPr>
            <p:ph type="title"/>
          </p:nvPr>
        </p:nvSpPr>
        <p:spPr>
          <a:xfrm>
            <a:off x="3505201" y="445156"/>
            <a:ext cx="5181597" cy="768951"/>
          </a:xfrm>
        </p:spPr>
        <p:txBody>
          <a:bodyPr anchor="b">
            <a:normAutofit/>
          </a:bodyPr>
          <a:lstStyle/>
          <a:p>
            <a:pPr algn="ctr"/>
            <a:r>
              <a:rPr lang="en-GB" sz="4000" b="1" dirty="0">
                <a:solidFill>
                  <a:srgbClr val="415F7F"/>
                </a:solidFill>
              </a:rPr>
              <a:t>Reflections</a:t>
            </a:r>
          </a:p>
        </p:txBody>
      </p:sp>
      <p:sp>
        <p:nvSpPr>
          <p:cNvPr id="25" name="Rectangle 24">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solidFill>
            <a:srgbClr val="87B3DB"/>
          </a:solidFill>
          <a:ln>
            <a:solidFill>
              <a:srgbClr val="87B3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solidFill>
            <a:srgbClr val="415F7F"/>
          </a:solidFill>
          <a:ln>
            <a:solidFill>
              <a:srgbClr val="415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10;&#10;Description automatically generated with medium confidence">
            <a:extLst>
              <a:ext uri="{FF2B5EF4-FFF2-40B4-BE49-F238E27FC236}">
                <a16:creationId xmlns:a16="http://schemas.microsoft.com/office/drawing/2014/main" id="{A134D498-513C-464D-A025-F661A860B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2" y="481343"/>
            <a:ext cx="1113155" cy="761365"/>
          </a:xfrm>
          <a:prstGeom prst="rect">
            <a:avLst/>
          </a:prstGeom>
        </p:spPr>
      </p:pic>
      <p:pic>
        <p:nvPicPr>
          <p:cNvPr id="4" name="Picture 3">
            <a:extLst>
              <a:ext uri="{FF2B5EF4-FFF2-40B4-BE49-F238E27FC236}">
                <a16:creationId xmlns:a16="http://schemas.microsoft.com/office/drawing/2014/main" id="{7CAF5727-B80D-52EB-43EF-62DC2AC9FC38}"/>
              </a:ext>
            </a:extLst>
          </p:cNvPr>
          <p:cNvPicPr>
            <a:picLocks noChangeAspect="1"/>
          </p:cNvPicPr>
          <p:nvPr/>
        </p:nvPicPr>
        <p:blipFill>
          <a:blip r:embed="rId4"/>
          <a:stretch>
            <a:fillRect/>
          </a:stretch>
        </p:blipFill>
        <p:spPr>
          <a:xfrm>
            <a:off x="8293729" y="5411941"/>
            <a:ext cx="3809896" cy="963754"/>
          </a:xfrm>
          <a:prstGeom prst="rect">
            <a:avLst/>
          </a:prstGeom>
        </p:spPr>
      </p:pic>
      <p:pic>
        <p:nvPicPr>
          <p:cNvPr id="9" name="Picture 8">
            <a:extLst>
              <a:ext uri="{FF2B5EF4-FFF2-40B4-BE49-F238E27FC236}">
                <a16:creationId xmlns:a16="http://schemas.microsoft.com/office/drawing/2014/main" id="{4E4B0356-7828-495E-8AF8-FBAE34CDC4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9668" y="327527"/>
            <a:ext cx="1857081" cy="1105881"/>
          </a:xfrm>
          <a:prstGeom prst="rect">
            <a:avLst/>
          </a:prstGeom>
        </p:spPr>
      </p:pic>
      <p:pic>
        <p:nvPicPr>
          <p:cNvPr id="3074" name="Picture 2" descr="Families’ Future Empowerment and Support Coalition">
            <a:extLst>
              <a:ext uri="{FF2B5EF4-FFF2-40B4-BE49-F238E27FC236}">
                <a16:creationId xmlns:a16="http://schemas.microsoft.com/office/drawing/2014/main" id="{A9306323-B29B-4AA3-B346-CAAD37EFC1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579" y="2446020"/>
            <a:ext cx="2645956" cy="230548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5B4BFF6-2288-A74A-A098-384F5494AEC7}"/>
              </a:ext>
            </a:extLst>
          </p:cNvPr>
          <p:cNvPicPr>
            <a:picLocks noChangeAspect="1"/>
          </p:cNvPicPr>
          <p:nvPr/>
        </p:nvPicPr>
        <p:blipFill>
          <a:blip r:embed="rId7"/>
          <a:stretch>
            <a:fillRect/>
          </a:stretch>
        </p:blipFill>
        <p:spPr>
          <a:xfrm>
            <a:off x="4337959" y="2446020"/>
            <a:ext cx="3510641" cy="1965959"/>
          </a:xfrm>
          <a:prstGeom prst="rect">
            <a:avLst/>
          </a:prstGeom>
        </p:spPr>
      </p:pic>
      <p:pic>
        <p:nvPicPr>
          <p:cNvPr id="7" name="Picture 6">
            <a:extLst>
              <a:ext uri="{FF2B5EF4-FFF2-40B4-BE49-F238E27FC236}">
                <a16:creationId xmlns:a16="http://schemas.microsoft.com/office/drawing/2014/main" id="{D5DF4983-1FC7-4844-AEAD-A236A3208C89}"/>
              </a:ext>
            </a:extLst>
          </p:cNvPr>
          <p:cNvPicPr>
            <a:picLocks noChangeAspect="1"/>
          </p:cNvPicPr>
          <p:nvPr/>
        </p:nvPicPr>
        <p:blipFill>
          <a:blip r:embed="rId8"/>
          <a:stretch>
            <a:fillRect/>
          </a:stretch>
        </p:blipFill>
        <p:spPr>
          <a:xfrm>
            <a:off x="8115299" y="2446020"/>
            <a:ext cx="3672468" cy="2062177"/>
          </a:xfrm>
          <a:prstGeom prst="rect">
            <a:avLst/>
          </a:prstGeom>
        </p:spPr>
      </p:pic>
    </p:spTree>
    <p:extLst>
      <p:ext uri="{BB962C8B-B14F-4D97-AF65-F5344CB8AC3E}">
        <p14:creationId xmlns:p14="http://schemas.microsoft.com/office/powerpoint/2010/main" val="2132632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4CDA25-E372-8BBE-B2C2-24EE36F38318}"/>
              </a:ext>
            </a:extLst>
          </p:cNvPr>
          <p:cNvSpPr>
            <a:spLocks noGrp="1"/>
          </p:cNvSpPr>
          <p:nvPr>
            <p:ph type="title"/>
          </p:nvPr>
        </p:nvSpPr>
        <p:spPr>
          <a:xfrm>
            <a:off x="3505201" y="445156"/>
            <a:ext cx="5181597" cy="768951"/>
          </a:xfrm>
        </p:spPr>
        <p:txBody>
          <a:bodyPr anchor="b">
            <a:normAutofit/>
          </a:bodyPr>
          <a:lstStyle/>
          <a:p>
            <a:pPr algn="ctr"/>
            <a:r>
              <a:rPr lang="en-GB" sz="4000" b="1" dirty="0">
                <a:solidFill>
                  <a:srgbClr val="415F7F"/>
                </a:solidFill>
              </a:rPr>
              <a:t>Conclusions</a:t>
            </a:r>
          </a:p>
        </p:txBody>
      </p:sp>
      <p:sp>
        <p:nvSpPr>
          <p:cNvPr id="25" name="Rectangle 24">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solidFill>
            <a:srgbClr val="87B3DB"/>
          </a:solidFill>
          <a:ln>
            <a:solidFill>
              <a:srgbClr val="87B3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solidFill>
            <a:srgbClr val="415F7F"/>
          </a:solidFill>
          <a:ln>
            <a:solidFill>
              <a:srgbClr val="415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10;&#10;Description automatically generated with medium confidence">
            <a:extLst>
              <a:ext uri="{FF2B5EF4-FFF2-40B4-BE49-F238E27FC236}">
                <a16:creationId xmlns:a16="http://schemas.microsoft.com/office/drawing/2014/main" id="{A134D498-513C-464D-A025-F661A860B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2" y="481343"/>
            <a:ext cx="1113155" cy="761365"/>
          </a:xfrm>
          <a:prstGeom prst="rect">
            <a:avLst/>
          </a:prstGeom>
        </p:spPr>
      </p:pic>
      <p:pic>
        <p:nvPicPr>
          <p:cNvPr id="4" name="Picture 3">
            <a:extLst>
              <a:ext uri="{FF2B5EF4-FFF2-40B4-BE49-F238E27FC236}">
                <a16:creationId xmlns:a16="http://schemas.microsoft.com/office/drawing/2014/main" id="{51F429B5-41F9-2204-B613-AF0998861F6B}"/>
              </a:ext>
            </a:extLst>
          </p:cNvPr>
          <p:cNvPicPr>
            <a:picLocks noChangeAspect="1"/>
          </p:cNvPicPr>
          <p:nvPr/>
        </p:nvPicPr>
        <p:blipFill>
          <a:blip r:embed="rId4"/>
          <a:stretch>
            <a:fillRect/>
          </a:stretch>
        </p:blipFill>
        <p:spPr>
          <a:xfrm>
            <a:off x="8293729" y="5411941"/>
            <a:ext cx="3809896" cy="963754"/>
          </a:xfrm>
          <a:prstGeom prst="rect">
            <a:avLst/>
          </a:prstGeom>
        </p:spPr>
      </p:pic>
      <p:pic>
        <p:nvPicPr>
          <p:cNvPr id="9" name="Picture 8">
            <a:extLst>
              <a:ext uri="{FF2B5EF4-FFF2-40B4-BE49-F238E27FC236}">
                <a16:creationId xmlns:a16="http://schemas.microsoft.com/office/drawing/2014/main" id="{24F0BE32-D5C2-4AF9-84FF-A70684B602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9668" y="327527"/>
            <a:ext cx="1857081" cy="1105881"/>
          </a:xfrm>
          <a:prstGeom prst="rect">
            <a:avLst/>
          </a:prstGeom>
        </p:spPr>
      </p:pic>
      <p:graphicFrame>
        <p:nvGraphicFramePr>
          <p:cNvPr id="5" name="Diagram 4">
            <a:extLst>
              <a:ext uri="{FF2B5EF4-FFF2-40B4-BE49-F238E27FC236}">
                <a16:creationId xmlns:a16="http://schemas.microsoft.com/office/drawing/2014/main" id="{EDC840FD-5AFD-FA41-97E1-54CCC4A801C4}"/>
              </a:ext>
            </a:extLst>
          </p:cNvPr>
          <p:cNvGraphicFramePr/>
          <p:nvPr>
            <p:extLst>
              <p:ext uri="{D42A27DB-BD31-4B8C-83A1-F6EECF244321}">
                <p14:modId xmlns:p14="http://schemas.microsoft.com/office/powerpoint/2010/main" val="2365103690"/>
              </p:ext>
            </p:extLst>
          </p:nvPr>
        </p:nvGraphicFramePr>
        <p:xfrm>
          <a:off x="346040" y="1446512"/>
          <a:ext cx="8078377" cy="480832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 name="Picture 5">
            <a:extLst>
              <a:ext uri="{FF2B5EF4-FFF2-40B4-BE49-F238E27FC236}">
                <a16:creationId xmlns:a16="http://schemas.microsoft.com/office/drawing/2014/main" id="{4D57721F-F817-F04C-93AD-7454D9A6CCC3}"/>
              </a:ext>
            </a:extLst>
          </p:cNvPr>
          <p:cNvPicPr>
            <a:picLocks noChangeAspect="1"/>
          </p:cNvPicPr>
          <p:nvPr/>
        </p:nvPicPr>
        <p:blipFill>
          <a:blip r:embed="rId11"/>
          <a:stretch>
            <a:fillRect/>
          </a:stretch>
        </p:blipFill>
        <p:spPr>
          <a:xfrm>
            <a:off x="9060556" y="1930150"/>
            <a:ext cx="2500073" cy="3240929"/>
          </a:xfrm>
          <a:prstGeom prst="rect">
            <a:avLst/>
          </a:prstGeom>
        </p:spPr>
      </p:pic>
    </p:spTree>
    <p:extLst>
      <p:ext uri="{BB962C8B-B14F-4D97-AF65-F5344CB8AC3E}">
        <p14:creationId xmlns:p14="http://schemas.microsoft.com/office/powerpoint/2010/main" val="3516494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4CDA25-E372-8BBE-B2C2-24EE36F38318}"/>
              </a:ext>
            </a:extLst>
          </p:cNvPr>
          <p:cNvSpPr>
            <a:spLocks noGrp="1"/>
          </p:cNvSpPr>
          <p:nvPr>
            <p:ph type="title"/>
          </p:nvPr>
        </p:nvSpPr>
        <p:spPr>
          <a:xfrm>
            <a:off x="3505201" y="445156"/>
            <a:ext cx="5181597" cy="768951"/>
          </a:xfrm>
        </p:spPr>
        <p:txBody>
          <a:bodyPr anchor="b">
            <a:normAutofit/>
          </a:bodyPr>
          <a:lstStyle/>
          <a:p>
            <a:pPr algn="ctr"/>
            <a:r>
              <a:rPr lang="en-GB" sz="4000" b="1" dirty="0">
                <a:solidFill>
                  <a:srgbClr val="415F7F"/>
                </a:solidFill>
              </a:rPr>
              <a:t>Background</a:t>
            </a:r>
          </a:p>
        </p:txBody>
      </p:sp>
      <p:sp>
        <p:nvSpPr>
          <p:cNvPr id="25" name="Rectangle 24">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solidFill>
            <a:srgbClr val="87B3DB"/>
          </a:solidFill>
          <a:ln>
            <a:solidFill>
              <a:srgbClr val="87B3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solidFill>
            <a:srgbClr val="415F7F"/>
          </a:solidFill>
          <a:ln>
            <a:solidFill>
              <a:srgbClr val="415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AFD2077-10ED-E768-A5D2-759ED9F32C3C}"/>
              </a:ext>
            </a:extLst>
          </p:cNvPr>
          <p:cNvPicPr>
            <a:picLocks noChangeAspect="1"/>
          </p:cNvPicPr>
          <p:nvPr/>
        </p:nvPicPr>
        <p:blipFill>
          <a:blip r:embed="rId3"/>
          <a:stretch>
            <a:fillRect/>
          </a:stretch>
        </p:blipFill>
        <p:spPr>
          <a:xfrm>
            <a:off x="8293729" y="5411941"/>
            <a:ext cx="3809896" cy="963754"/>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34D498-513C-464D-A025-F661A860B8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2" y="400491"/>
            <a:ext cx="1349575" cy="923069"/>
          </a:xfrm>
          <a:prstGeom prst="rect">
            <a:avLst/>
          </a:prstGeom>
        </p:spPr>
      </p:pic>
      <p:pic>
        <p:nvPicPr>
          <p:cNvPr id="10" name="Picture 9">
            <a:extLst>
              <a:ext uri="{FF2B5EF4-FFF2-40B4-BE49-F238E27FC236}">
                <a16:creationId xmlns:a16="http://schemas.microsoft.com/office/drawing/2014/main" id="{33842F65-7648-4BDA-93FF-34687E72EF80}"/>
              </a:ext>
            </a:extLst>
          </p:cNvPr>
          <p:cNvPicPr>
            <a:picLocks noChangeAspect="1"/>
          </p:cNvPicPr>
          <p:nvPr/>
        </p:nvPicPr>
        <p:blipFill>
          <a:blip r:embed="rId5"/>
          <a:stretch>
            <a:fillRect/>
          </a:stretch>
        </p:blipFill>
        <p:spPr>
          <a:xfrm>
            <a:off x="8686798" y="2020063"/>
            <a:ext cx="2895698" cy="2840012"/>
          </a:xfrm>
          <a:prstGeom prst="rect">
            <a:avLst/>
          </a:prstGeom>
          <a:ln>
            <a:solidFill>
              <a:schemeClr val="tx1"/>
            </a:solidFill>
          </a:ln>
        </p:spPr>
      </p:pic>
      <p:pic>
        <p:nvPicPr>
          <p:cNvPr id="12" name="Picture 2" descr="Coronavirus (COVID-19) News and information on SooToday.com - Sault Ste ...">
            <a:extLst>
              <a:ext uri="{FF2B5EF4-FFF2-40B4-BE49-F238E27FC236}">
                <a16:creationId xmlns:a16="http://schemas.microsoft.com/office/drawing/2014/main" id="{326CA5B8-7F99-40CD-B4EA-1B34E85CD7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380" y="2686024"/>
            <a:ext cx="2639126" cy="17588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FD04F3E-A5D7-467D-B8E1-380468A090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3179" y="2020063"/>
            <a:ext cx="2168014" cy="3090798"/>
          </a:xfrm>
          <a:prstGeom prst="rect">
            <a:avLst/>
          </a:prstGeom>
        </p:spPr>
      </p:pic>
      <p:pic>
        <p:nvPicPr>
          <p:cNvPr id="15" name="Picture 14">
            <a:extLst>
              <a:ext uri="{FF2B5EF4-FFF2-40B4-BE49-F238E27FC236}">
                <a16:creationId xmlns:a16="http://schemas.microsoft.com/office/drawing/2014/main" id="{AEAF62BE-788C-48F1-BBBB-9CF996A710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79668" y="327527"/>
            <a:ext cx="1857081" cy="1105881"/>
          </a:xfrm>
          <a:prstGeom prst="rect">
            <a:avLst/>
          </a:prstGeom>
        </p:spPr>
      </p:pic>
    </p:spTree>
    <p:extLst>
      <p:ext uri="{BB962C8B-B14F-4D97-AF65-F5344CB8AC3E}">
        <p14:creationId xmlns:p14="http://schemas.microsoft.com/office/powerpoint/2010/main" val="281595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4CDA25-E372-8BBE-B2C2-24EE36F38318}"/>
              </a:ext>
            </a:extLst>
          </p:cNvPr>
          <p:cNvSpPr>
            <a:spLocks noGrp="1"/>
          </p:cNvSpPr>
          <p:nvPr>
            <p:ph type="title"/>
          </p:nvPr>
        </p:nvSpPr>
        <p:spPr>
          <a:xfrm>
            <a:off x="3505201" y="445156"/>
            <a:ext cx="5181597" cy="768951"/>
          </a:xfrm>
        </p:spPr>
        <p:txBody>
          <a:bodyPr anchor="b">
            <a:normAutofit/>
          </a:bodyPr>
          <a:lstStyle/>
          <a:p>
            <a:pPr algn="ctr"/>
            <a:r>
              <a:rPr lang="en-GB" sz="4000" b="1" dirty="0">
                <a:solidFill>
                  <a:srgbClr val="415F7F"/>
                </a:solidFill>
              </a:rPr>
              <a:t>Aims &amp; Objectives</a:t>
            </a:r>
          </a:p>
        </p:txBody>
      </p:sp>
      <p:sp>
        <p:nvSpPr>
          <p:cNvPr id="25" name="Rectangle 24">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solidFill>
            <a:srgbClr val="87B3DB"/>
          </a:solidFill>
          <a:ln>
            <a:solidFill>
              <a:srgbClr val="87B3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solidFill>
            <a:srgbClr val="415F7F"/>
          </a:solidFill>
          <a:ln>
            <a:solidFill>
              <a:srgbClr val="415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10;&#10;Description automatically generated with medium confidence">
            <a:extLst>
              <a:ext uri="{FF2B5EF4-FFF2-40B4-BE49-F238E27FC236}">
                <a16:creationId xmlns:a16="http://schemas.microsoft.com/office/drawing/2014/main" id="{A134D498-513C-464D-A025-F661A860B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2" y="481343"/>
            <a:ext cx="1113155" cy="761365"/>
          </a:xfrm>
          <a:prstGeom prst="rect">
            <a:avLst/>
          </a:prstGeom>
        </p:spPr>
      </p:pic>
      <p:pic>
        <p:nvPicPr>
          <p:cNvPr id="4" name="Picture 3">
            <a:extLst>
              <a:ext uri="{FF2B5EF4-FFF2-40B4-BE49-F238E27FC236}">
                <a16:creationId xmlns:a16="http://schemas.microsoft.com/office/drawing/2014/main" id="{992FED26-F01C-CEDD-5C91-73EA7419D4DF}"/>
              </a:ext>
            </a:extLst>
          </p:cNvPr>
          <p:cNvPicPr>
            <a:picLocks noChangeAspect="1"/>
          </p:cNvPicPr>
          <p:nvPr/>
        </p:nvPicPr>
        <p:blipFill>
          <a:blip r:embed="rId4"/>
          <a:stretch>
            <a:fillRect/>
          </a:stretch>
        </p:blipFill>
        <p:spPr>
          <a:xfrm>
            <a:off x="8293729" y="5420819"/>
            <a:ext cx="3809896" cy="963754"/>
          </a:xfrm>
          <a:prstGeom prst="rect">
            <a:avLst/>
          </a:prstGeom>
        </p:spPr>
      </p:pic>
      <p:pic>
        <p:nvPicPr>
          <p:cNvPr id="9" name="Picture 8">
            <a:extLst>
              <a:ext uri="{FF2B5EF4-FFF2-40B4-BE49-F238E27FC236}">
                <a16:creationId xmlns:a16="http://schemas.microsoft.com/office/drawing/2014/main" id="{694AC726-07F2-4798-92C6-91A3D93235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9668" y="327527"/>
            <a:ext cx="1857081" cy="1105881"/>
          </a:xfrm>
          <a:prstGeom prst="rect">
            <a:avLst/>
          </a:prstGeom>
        </p:spPr>
      </p:pic>
      <p:sp>
        <p:nvSpPr>
          <p:cNvPr id="10" name="Content Placeholder 10">
            <a:extLst>
              <a:ext uri="{FF2B5EF4-FFF2-40B4-BE49-F238E27FC236}">
                <a16:creationId xmlns:a16="http://schemas.microsoft.com/office/drawing/2014/main" id="{FA80A4B2-5FCB-0E4F-A056-E92FCB6002B8}"/>
              </a:ext>
            </a:extLst>
          </p:cNvPr>
          <p:cNvSpPr>
            <a:spLocks noGrp="1"/>
          </p:cNvSpPr>
          <p:nvPr>
            <p:ph sz="half" idx="1"/>
          </p:nvPr>
        </p:nvSpPr>
        <p:spPr>
          <a:xfrm>
            <a:off x="593270" y="1646084"/>
            <a:ext cx="6493330" cy="4351338"/>
          </a:xfrm>
        </p:spPr>
        <p:txBody>
          <a:bodyPr anchor="t">
            <a:normAutofit/>
          </a:bodyPr>
          <a:lstStyle/>
          <a:p>
            <a:pPr marL="0" indent="0">
              <a:buNone/>
            </a:pPr>
            <a:r>
              <a:rPr lang="en-GB" sz="2000" dirty="0"/>
              <a:t>1. Establish </a:t>
            </a:r>
            <a:r>
              <a:rPr lang="en-GB" sz="2000" b="1" dirty="0">
                <a:solidFill>
                  <a:srgbClr val="0070C0"/>
                </a:solidFill>
              </a:rPr>
              <a:t>frailty screening </a:t>
            </a:r>
            <a:r>
              <a:rPr lang="en-GB" sz="2000" dirty="0"/>
              <a:t>in patients ≥65 attending POAC</a:t>
            </a:r>
          </a:p>
          <a:p>
            <a:pPr marL="457200" indent="-457200">
              <a:buFont typeface="+mj-lt"/>
              <a:buAutoNum type="arabicPeriod"/>
            </a:pPr>
            <a:endParaRPr lang="en-GB" sz="2000" dirty="0"/>
          </a:p>
          <a:p>
            <a:pPr marL="0" indent="0">
              <a:buNone/>
            </a:pPr>
            <a:r>
              <a:rPr lang="en-GB" sz="2000" dirty="0"/>
              <a:t>2. Offer a preop </a:t>
            </a:r>
            <a:r>
              <a:rPr lang="en-GB" sz="2000" b="1" dirty="0">
                <a:solidFill>
                  <a:srgbClr val="0070C0"/>
                </a:solidFill>
              </a:rPr>
              <a:t>Comprehensive Geriatric Assessment </a:t>
            </a:r>
            <a:r>
              <a:rPr lang="en-GB" sz="2000" dirty="0"/>
              <a:t>(CGA) to those living with frailty</a:t>
            </a:r>
          </a:p>
          <a:p>
            <a:pPr marL="457200" indent="-457200">
              <a:buFont typeface="+mj-lt"/>
              <a:buAutoNum type="arabicPeriod"/>
            </a:pPr>
            <a:endParaRPr lang="en-GB" sz="2000" dirty="0"/>
          </a:p>
          <a:p>
            <a:pPr marL="0" indent="0">
              <a:buNone/>
            </a:pPr>
            <a:r>
              <a:rPr lang="en-GB" sz="2000" dirty="0"/>
              <a:t>3.  </a:t>
            </a:r>
            <a:r>
              <a:rPr lang="en-GB" sz="2000" b="1" dirty="0">
                <a:solidFill>
                  <a:srgbClr val="0070C0"/>
                </a:solidFill>
              </a:rPr>
              <a:t>Upskill staff </a:t>
            </a:r>
            <a:r>
              <a:rPr lang="en-GB" sz="2000" dirty="0"/>
              <a:t>in managing geriatric syndromes</a:t>
            </a:r>
          </a:p>
          <a:p>
            <a:pPr marL="457200" indent="-457200">
              <a:buFont typeface="+mj-lt"/>
              <a:buAutoNum type="arabicPeriod"/>
            </a:pPr>
            <a:endParaRPr lang="en-GB" sz="2000" dirty="0"/>
          </a:p>
          <a:p>
            <a:pPr marL="0" indent="0">
              <a:buNone/>
            </a:pPr>
            <a:r>
              <a:rPr lang="en-GB" sz="2000" dirty="0"/>
              <a:t>4. </a:t>
            </a:r>
            <a:r>
              <a:rPr lang="en-GB" sz="2000" b="1" dirty="0">
                <a:solidFill>
                  <a:srgbClr val="0070C0"/>
                </a:solidFill>
              </a:rPr>
              <a:t>Inform resource </a:t>
            </a:r>
            <a:r>
              <a:rPr lang="en-GB" sz="2000" dirty="0"/>
              <a:t>required to provide a </a:t>
            </a:r>
            <a:r>
              <a:rPr lang="en-GB" sz="2000" b="1" dirty="0">
                <a:solidFill>
                  <a:srgbClr val="0070C0"/>
                </a:solidFill>
              </a:rPr>
              <a:t>substantive service</a:t>
            </a:r>
            <a:r>
              <a:rPr lang="en-GB" sz="2000" dirty="0"/>
              <a:t>:</a:t>
            </a:r>
          </a:p>
          <a:p>
            <a:pPr lvl="1">
              <a:buFont typeface="Wingdings" pitchFamily="2" charset="2"/>
              <a:buChar char="Ø"/>
            </a:pPr>
            <a:r>
              <a:rPr lang="en-GB" sz="1600" dirty="0"/>
              <a:t>throughout perioperative pathway</a:t>
            </a:r>
          </a:p>
          <a:p>
            <a:pPr lvl="1">
              <a:buFont typeface="Wingdings" pitchFamily="2" charset="2"/>
              <a:buChar char="Ø"/>
            </a:pPr>
            <a:r>
              <a:rPr lang="en-GB" sz="1600" dirty="0"/>
              <a:t>across surgical specialties</a:t>
            </a:r>
          </a:p>
        </p:txBody>
      </p:sp>
      <p:pic>
        <p:nvPicPr>
          <p:cNvPr id="11" name="Picture 10">
            <a:extLst>
              <a:ext uri="{FF2B5EF4-FFF2-40B4-BE49-F238E27FC236}">
                <a16:creationId xmlns:a16="http://schemas.microsoft.com/office/drawing/2014/main" id="{3CBD54F3-F90D-C74B-8414-C35DF96B8FB2}"/>
              </a:ext>
            </a:extLst>
          </p:cNvPr>
          <p:cNvPicPr>
            <a:picLocks noChangeAspect="1"/>
          </p:cNvPicPr>
          <p:nvPr/>
        </p:nvPicPr>
        <p:blipFill>
          <a:blip r:embed="rId6"/>
          <a:stretch>
            <a:fillRect/>
          </a:stretch>
        </p:blipFill>
        <p:spPr>
          <a:xfrm>
            <a:off x="7677427" y="2075597"/>
            <a:ext cx="1011337" cy="1084320"/>
          </a:xfrm>
          <a:prstGeom prst="rect">
            <a:avLst/>
          </a:prstGeom>
        </p:spPr>
      </p:pic>
      <p:pic>
        <p:nvPicPr>
          <p:cNvPr id="12" name="Picture 11" descr="A person wearing glasses&#10;&#10;Description automatically generated with low confidence">
            <a:extLst>
              <a:ext uri="{FF2B5EF4-FFF2-40B4-BE49-F238E27FC236}">
                <a16:creationId xmlns:a16="http://schemas.microsoft.com/office/drawing/2014/main" id="{0028FC4E-1739-A248-950B-80D4DD9D73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69861" y="2076239"/>
            <a:ext cx="977163" cy="1084320"/>
          </a:xfrm>
          <a:prstGeom prst="rect">
            <a:avLst/>
          </a:prstGeom>
        </p:spPr>
      </p:pic>
      <p:pic>
        <p:nvPicPr>
          <p:cNvPr id="13" name="Picture 12">
            <a:extLst>
              <a:ext uri="{FF2B5EF4-FFF2-40B4-BE49-F238E27FC236}">
                <a16:creationId xmlns:a16="http://schemas.microsoft.com/office/drawing/2014/main" id="{F0EACC36-662E-EB4D-9F7D-EF4A39393A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62267" y="2886840"/>
            <a:ext cx="912045" cy="1084320"/>
          </a:xfrm>
          <a:prstGeom prst="rect">
            <a:avLst/>
          </a:prstGeom>
        </p:spPr>
      </p:pic>
      <p:pic>
        <p:nvPicPr>
          <p:cNvPr id="14" name="Picture 13">
            <a:extLst>
              <a:ext uri="{FF2B5EF4-FFF2-40B4-BE49-F238E27FC236}">
                <a16:creationId xmlns:a16="http://schemas.microsoft.com/office/drawing/2014/main" id="{771B8B73-8811-1B4D-AC55-897615F0D35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3841" y="3942712"/>
            <a:ext cx="1078958" cy="1367092"/>
          </a:xfrm>
          <a:prstGeom prst="rect">
            <a:avLst/>
          </a:prstGeom>
        </p:spPr>
      </p:pic>
      <p:pic>
        <p:nvPicPr>
          <p:cNvPr id="15" name="Picture 14">
            <a:extLst>
              <a:ext uri="{FF2B5EF4-FFF2-40B4-BE49-F238E27FC236}">
                <a16:creationId xmlns:a16="http://schemas.microsoft.com/office/drawing/2014/main" id="{35BE4C94-A6A9-6145-9B14-9AB2CCC1448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93780" y="3971160"/>
            <a:ext cx="1117885" cy="1296473"/>
          </a:xfrm>
          <a:prstGeom prst="rect">
            <a:avLst/>
          </a:prstGeom>
        </p:spPr>
      </p:pic>
    </p:spTree>
    <p:extLst>
      <p:ext uri="{BB962C8B-B14F-4D97-AF65-F5344CB8AC3E}">
        <p14:creationId xmlns:p14="http://schemas.microsoft.com/office/powerpoint/2010/main" val="3813460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4CDA25-E372-8BBE-B2C2-24EE36F38318}"/>
              </a:ext>
            </a:extLst>
          </p:cNvPr>
          <p:cNvSpPr>
            <a:spLocks noGrp="1"/>
          </p:cNvSpPr>
          <p:nvPr>
            <p:ph type="title"/>
          </p:nvPr>
        </p:nvSpPr>
        <p:spPr>
          <a:xfrm>
            <a:off x="3505201" y="445156"/>
            <a:ext cx="5181597" cy="768951"/>
          </a:xfrm>
        </p:spPr>
        <p:txBody>
          <a:bodyPr anchor="b">
            <a:normAutofit/>
          </a:bodyPr>
          <a:lstStyle/>
          <a:p>
            <a:pPr algn="ctr"/>
            <a:r>
              <a:rPr lang="en-GB" sz="4000" b="1" dirty="0">
                <a:solidFill>
                  <a:srgbClr val="415F7F"/>
                </a:solidFill>
              </a:rPr>
              <a:t>Project Pathway</a:t>
            </a:r>
          </a:p>
        </p:txBody>
      </p:sp>
      <p:sp>
        <p:nvSpPr>
          <p:cNvPr id="25" name="Rectangle 24">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solidFill>
            <a:srgbClr val="87B3DB"/>
          </a:solidFill>
          <a:ln>
            <a:solidFill>
              <a:srgbClr val="87B3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solidFill>
            <a:srgbClr val="415F7F"/>
          </a:solidFill>
          <a:ln>
            <a:solidFill>
              <a:srgbClr val="415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10;&#10;Description automatically generated with medium confidence">
            <a:extLst>
              <a:ext uri="{FF2B5EF4-FFF2-40B4-BE49-F238E27FC236}">
                <a16:creationId xmlns:a16="http://schemas.microsoft.com/office/drawing/2014/main" id="{A134D498-513C-464D-A025-F661A860B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2" y="481343"/>
            <a:ext cx="1113155" cy="761365"/>
          </a:xfrm>
          <a:prstGeom prst="rect">
            <a:avLst/>
          </a:prstGeom>
        </p:spPr>
      </p:pic>
      <p:pic>
        <p:nvPicPr>
          <p:cNvPr id="4" name="Picture 3">
            <a:extLst>
              <a:ext uri="{FF2B5EF4-FFF2-40B4-BE49-F238E27FC236}">
                <a16:creationId xmlns:a16="http://schemas.microsoft.com/office/drawing/2014/main" id="{992FED26-F01C-CEDD-5C91-73EA7419D4DF}"/>
              </a:ext>
            </a:extLst>
          </p:cNvPr>
          <p:cNvPicPr>
            <a:picLocks noChangeAspect="1"/>
          </p:cNvPicPr>
          <p:nvPr/>
        </p:nvPicPr>
        <p:blipFill>
          <a:blip r:embed="rId4"/>
          <a:stretch>
            <a:fillRect/>
          </a:stretch>
        </p:blipFill>
        <p:spPr>
          <a:xfrm>
            <a:off x="8293729" y="5420819"/>
            <a:ext cx="3809896" cy="963754"/>
          </a:xfrm>
          <a:prstGeom prst="rect">
            <a:avLst/>
          </a:prstGeom>
        </p:spPr>
      </p:pic>
      <p:pic>
        <p:nvPicPr>
          <p:cNvPr id="9" name="Picture 8">
            <a:extLst>
              <a:ext uri="{FF2B5EF4-FFF2-40B4-BE49-F238E27FC236}">
                <a16:creationId xmlns:a16="http://schemas.microsoft.com/office/drawing/2014/main" id="{694AC726-07F2-4798-92C6-91A3D93235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9668" y="327527"/>
            <a:ext cx="1857081" cy="1105881"/>
          </a:xfrm>
          <a:prstGeom prst="rect">
            <a:avLst/>
          </a:prstGeom>
        </p:spPr>
      </p:pic>
      <p:sp>
        <p:nvSpPr>
          <p:cNvPr id="10" name="Rectangle 9">
            <a:extLst>
              <a:ext uri="{FF2B5EF4-FFF2-40B4-BE49-F238E27FC236}">
                <a16:creationId xmlns:a16="http://schemas.microsoft.com/office/drawing/2014/main" id="{6FA8ED19-DF78-C443-B03E-1ED168D9FFAC}"/>
              </a:ext>
            </a:extLst>
          </p:cNvPr>
          <p:cNvSpPr/>
          <p:nvPr/>
        </p:nvSpPr>
        <p:spPr>
          <a:xfrm>
            <a:off x="2884226" y="1926279"/>
            <a:ext cx="8963992" cy="662519"/>
          </a:xfrm>
          <a:prstGeom prst="rect">
            <a:avLst/>
          </a:prstGeom>
          <a:solidFill>
            <a:srgbClr val="FF66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2"/>
                </a:solidFill>
              </a:rPr>
              <a:t>Patients age ≥65 with CFS ≥5, awaiting planned general surgery</a:t>
            </a:r>
          </a:p>
          <a:p>
            <a:pPr algn="ctr"/>
            <a:r>
              <a:rPr lang="en-US" i="1" dirty="0">
                <a:solidFill>
                  <a:schemeClr val="tx2"/>
                </a:solidFill>
              </a:rPr>
              <a:t>(Urology / ENT / Maxillofacial surgery)</a:t>
            </a:r>
          </a:p>
        </p:txBody>
      </p:sp>
      <p:sp>
        <p:nvSpPr>
          <p:cNvPr id="11" name="Rectangle 10">
            <a:extLst>
              <a:ext uri="{FF2B5EF4-FFF2-40B4-BE49-F238E27FC236}">
                <a16:creationId xmlns:a16="http://schemas.microsoft.com/office/drawing/2014/main" id="{FD3A28CE-8433-CA45-8131-C719CD2DA335}"/>
              </a:ext>
            </a:extLst>
          </p:cNvPr>
          <p:cNvSpPr/>
          <p:nvPr/>
        </p:nvSpPr>
        <p:spPr>
          <a:xfrm>
            <a:off x="2591149" y="2728920"/>
            <a:ext cx="1778427" cy="2627922"/>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b="1" dirty="0">
                <a:solidFill>
                  <a:srgbClr val="0070C0"/>
                </a:solidFill>
              </a:rPr>
              <a:t>POPS NURSE</a:t>
            </a:r>
            <a:r>
              <a:rPr lang="en-US" dirty="0">
                <a:solidFill>
                  <a:schemeClr val="accent6">
                    <a:lumMod val="50000"/>
                  </a:schemeClr>
                </a:solidFill>
              </a:rPr>
              <a:t> </a:t>
            </a:r>
            <a:endParaRPr lang="en-US" dirty="0">
              <a:solidFill>
                <a:schemeClr val="accent6">
                  <a:lumMod val="50000"/>
                </a:schemeClr>
              </a:solidFill>
              <a:ea typeface="Calibri"/>
              <a:cs typeface="Calibri"/>
            </a:endParaRPr>
          </a:p>
          <a:p>
            <a:endParaRPr lang="en-US" i="1" dirty="0">
              <a:solidFill>
                <a:schemeClr val="accent6">
                  <a:lumMod val="75000"/>
                </a:schemeClr>
              </a:solidFill>
              <a:ea typeface="Calibri"/>
              <a:cs typeface="Calibri"/>
            </a:endParaRPr>
          </a:p>
          <a:p>
            <a:pPr marL="285750" indent="-285750">
              <a:buFont typeface="Arial" panose="020B0604020202020204" pitchFamily="34" charset="0"/>
              <a:buChar char="•"/>
            </a:pPr>
            <a:r>
              <a:rPr lang="en-US" sz="1600" dirty="0">
                <a:solidFill>
                  <a:schemeClr val="accent6">
                    <a:lumMod val="75000"/>
                  </a:schemeClr>
                </a:solidFill>
                <a:ea typeface="Calibri"/>
                <a:cs typeface="Calibri"/>
              </a:rPr>
              <a:t>Nutrition</a:t>
            </a:r>
          </a:p>
          <a:p>
            <a:pPr marL="285750" indent="-285750">
              <a:buFont typeface="Arial" panose="020B0604020202020204" pitchFamily="34" charset="0"/>
              <a:buChar char="•"/>
            </a:pPr>
            <a:r>
              <a:rPr lang="en-US" sz="1600" dirty="0">
                <a:solidFill>
                  <a:schemeClr val="accent6">
                    <a:lumMod val="75000"/>
                  </a:schemeClr>
                </a:solidFill>
                <a:ea typeface="Calibri"/>
                <a:cs typeface="Calibri"/>
              </a:rPr>
              <a:t>Cognition</a:t>
            </a:r>
          </a:p>
          <a:p>
            <a:pPr marL="285750" indent="-285750">
              <a:buFont typeface="Arial" panose="020B0604020202020204" pitchFamily="34" charset="0"/>
              <a:buChar char="•"/>
            </a:pPr>
            <a:r>
              <a:rPr lang="en-US" sz="1600" dirty="0">
                <a:solidFill>
                  <a:schemeClr val="accent6">
                    <a:lumMod val="75000"/>
                  </a:schemeClr>
                </a:solidFill>
                <a:ea typeface="Calibri"/>
                <a:cs typeface="Calibri"/>
              </a:rPr>
              <a:t>Signposting to </a:t>
            </a:r>
            <a:r>
              <a:rPr lang="en-US" sz="1600" dirty="0" err="1">
                <a:solidFill>
                  <a:schemeClr val="accent6">
                    <a:lumMod val="75000"/>
                  </a:schemeClr>
                </a:solidFill>
                <a:ea typeface="Calibri"/>
                <a:cs typeface="Calibri"/>
              </a:rPr>
              <a:t>prehabilitation</a:t>
            </a:r>
            <a:endParaRPr lang="en-US" sz="1600" dirty="0">
              <a:solidFill>
                <a:schemeClr val="accent6">
                  <a:lumMod val="75000"/>
                </a:schemeClr>
              </a:solidFill>
              <a:ea typeface="Calibri"/>
              <a:cs typeface="Calibri"/>
            </a:endParaRPr>
          </a:p>
          <a:p>
            <a:pPr marL="285750" indent="-285750">
              <a:buFont typeface="Arial" panose="020B0604020202020204" pitchFamily="34" charset="0"/>
              <a:buChar char="•"/>
            </a:pPr>
            <a:r>
              <a:rPr lang="en-US" sz="1600" dirty="0">
                <a:solidFill>
                  <a:schemeClr val="accent6">
                    <a:lumMod val="75000"/>
                  </a:schemeClr>
                </a:solidFill>
                <a:ea typeface="Calibri"/>
                <a:cs typeface="Calibri"/>
              </a:rPr>
              <a:t>Home adaptations</a:t>
            </a:r>
            <a:endParaRPr lang="en-US" dirty="0">
              <a:ea typeface="Calibri"/>
              <a:cs typeface="Calibri"/>
            </a:endParaRPr>
          </a:p>
        </p:txBody>
      </p:sp>
      <p:sp>
        <p:nvSpPr>
          <p:cNvPr id="12" name="Rectangle 11">
            <a:extLst>
              <a:ext uri="{FF2B5EF4-FFF2-40B4-BE49-F238E27FC236}">
                <a16:creationId xmlns:a16="http://schemas.microsoft.com/office/drawing/2014/main" id="{F2F21A8B-D24D-834A-B298-C1DE40E7167C}"/>
              </a:ext>
            </a:extLst>
          </p:cNvPr>
          <p:cNvSpPr/>
          <p:nvPr/>
        </p:nvSpPr>
        <p:spPr>
          <a:xfrm>
            <a:off x="5027026" y="2728920"/>
            <a:ext cx="2506804" cy="3118340"/>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b="1" dirty="0">
                <a:solidFill>
                  <a:srgbClr val="0070C0"/>
                </a:solidFill>
                <a:ea typeface="Calibri"/>
                <a:cs typeface="Calibri"/>
              </a:rPr>
              <a:t>POPS DOCTOR </a:t>
            </a:r>
          </a:p>
          <a:p>
            <a:endParaRPr lang="en-US" i="1" dirty="0">
              <a:solidFill>
                <a:srgbClr val="FF0000"/>
              </a:solidFill>
              <a:ea typeface="Calibri"/>
              <a:cs typeface="Calibri"/>
            </a:endParaRPr>
          </a:p>
          <a:p>
            <a:pPr marL="285750" indent="-285750">
              <a:buFont typeface="Arial" panose="020B0604020202020204" pitchFamily="34" charset="0"/>
              <a:buChar char="•"/>
            </a:pPr>
            <a:r>
              <a:rPr lang="en-US" sz="1600" dirty="0" err="1">
                <a:solidFill>
                  <a:srgbClr val="FF0000"/>
                </a:solidFill>
                <a:ea typeface="Calibri"/>
                <a:cs typeface="Calibri"/>
              </a:rPr>
              <a:t>Optimise</a:t>
            </a:r>
            <a:r>
              <a:rPr lang="en-US" sz="1600" dirty="0">
                <a:solidFill>
                  <a:srgbClr val="FF0000"/>
                </a:solidFill>
                <a:ea typeface="Calibri"/>
                <a:cs typeface="Calibri"/>
              </a:rPr>
              <a:t> comorbidities</a:t>
            </a:r>
          </a:p>
          <a:p>
            <a:pPr marL="285750" indent="-285750">
              <a:buFont typeface="Arial" panose="020B0604020202020204" pitchFamily="34" charset="0"/>
              <a:buChar char="•"/>
            </a:pPr>
            <a:r>
              <a:rPr lang="en-US" sz="1600" dirty="0">
                <a:solidFill>
                  <a:schemeClr val="accent6">
                    <a:lumMod val="75000"/>
                  </a:schemeClr>
                </a:solidFill>
                <a:ea typeface="Calibri"/>
                <a:cs typeface="Calibri"/>
              </a:rPr>
              <a:t>Medication review</a:t>
            </a:r>
          </a:p>
          <a:p>
            <a:pPr marL="285750" indent="-285750">
              <a:buFont typeface="Arial" panose="020B0604020202020204" pitchFamily="34" charset="0"/>
              <a:buChar char="•"/>
            </a:pPr>
            <a:r>
              <a:rPr lang="en-US" sz="1600" dirty="0">
                <a:solidFill>
                  <a:srgbClr val="FF0000"/>
                </a:solidFill>
                <a:ea typeface="Calibri"/>
                <a:cs typeface="Calibri"/>
              </a:rPr>
              <a:t>Shared Decision Making</a:t>
            </a:r>
          </a:p>
          <a:p>
            <a:pPr marL="285750" indent="-285750">
              <a:buFont typeface="Arial" panose="020B0604020202020204" pitchFamily="34" charset="0"/>
              <a:buChar char="•"/>
            </a:pPr>
            <a:r>
              <a:rPr lang="en-US" sz="1600" dirty="0">
                <a:solidFill>
                  <a:schemeClr val="accent6">
                    <a:lumMod val="75000"/>
                  </a:schemeClr>
                </a:solidFill>
                <a:ea typeface="Calibri"/>
                <a:cs typeface="Calibri"/>
              </a:rPr>
              <a:t>Treatment Escalation Planning</a:t>
            </a:r>
          </a:p>
          <a:p>
            <a:pPr marL="285750" indent="-285750">
              <a:buFont typeface="Arial" panose="020B0604020202020204" pitchFamily="34" charset="0"/>
              <a:buChar char="•"/>
            </a:pPr>
            <a:r>
              <a:rPr lang="en-US" sz="1600" dirty="0" err="1">
                <a:solidFill>
                  <a:schemeClr val="accent6">
                    <a:lumMod val="75000"/>
                  </a:schemeClr>
                </a:solidFill>
                <a:ea typeface="Calibri"/>
                <a:cs typeface="Calibri"/>
              </a:rPr>
              <a:t>Anaesthesia</a:t>
            </a:r>
            <a:r>
              <a:rPr lang="en-US" sz="1600" dirty="0">
                <a:solidFill>
                  <a:schemeClr val="accent6">
                    <a:lumMod val="75000"/>
                  </a:schemeClr>
                </a:solidFill>
                <a:ea typeface="Calibri"/>
                <a:cs typeface="Calibri"/>
              </a:rPr>
              <a:t> liaison</a:t>
            </a:r>
            <a:r>
              <a:rPr lang="en-US" dirty="0">
                <a:solidFill>
                  <a:srgbClr val="FFFF00"/>
                </a:solidFill>
                <a:ea typeface="Calibri"/>
                <a:cs typeface="Calibri"/>
              </a:rPr>
              <a:t>  </a:t>
            </a:r>
          </a:p>
          <a:p>
            <a:endParaRPr lang="en-US" dirty="0">
              <a:ea typeface="Calibri"/>
              <a:cs typeface="Calibri"/>
            </a:endParaRPr>
          </a:p>
        </p:txBody>
      </p:sp>
      <p:sp>
        <p:nvSpPr>
          <p:cNvPr id="13" name="Rectangle 12">
            <a:extLst>
              <a:ext uri="{FF2B5EF4-FFF2-40B4-BE49-F238E27FC236}">
                <a16:creationId xmlns:a16="http://schemas.microsoft.com/office/drawing/2014/main" id="{D973AE9D-8AAB-A040-B8FE-E4EA488975E4}"/>
              </a:ext>
            </a:extLst>
          </p:cNvPr>
          <p:cNvSpPr/>
          <p:nvPr/>
        </p:nvSpPr>
        <p:spPr>
          <a:xfrm>
            <a:off x="8112637" y="3607173"/>
            <a:ext cx="781539" cy="920265"/>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0070C0"/>
                </a:solidFill>
              </a:rPr>
              <a:t>POPS MDT</a:t>
            </a:r>
          </a:p>
        </p:txBody>
      </p:sp>
      <p:sp>
        <p:nvSpPr>
          <p:cNvPr id="14" name="Rectangle 13">
            <a:extLst>
              <a:ext uri="{FF2B5EF4-FFF2-40B4-BE49-F238E27FC236}">
                <a16:creationId xmlns:a16="http://schemas.microsoft.com/office/drawing/2014/main" id="{03185008-BAB0-084D-A80C-FADB334EE2D5}"/>
              </a:ext>
            </a:extLst>
          </p:cNvPr>
          <p:cNvSpPr/>
          <p:nvPr/>
        </p:nvSpPr>
        <p:spPr>
          <a:xfrm>
            <a:off x="9450165" y="2766524"/>
            <a:ext cx="2554388" cy="1796575"/>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b="1" dirty="0">
                <a:solidFill>
                  <a:srgbClr val="0070C0"/>
                </a:solidFill>
              </a:rPr>
              <a:t>Feedback outcome:</a:t>
            </a:r>
          </a:p>
          <a:p>
            <a:pPr marL="285750" indent="-285750">
              <a:buFont typeface="Arial" panose="020B0604020202020204" pitchFamily="34" charset="0"/>
              <a:buChar char="•"/>
            </a:pPr>
            <a:r>
              <a:rPr lang="en-US" dirty="0">
                <a:solidFill>
                  <a:schemeClr val="tx2"/>
                </a:solidFill>
              </a:rPr>
              <a:t>Referring clinician</a:t>
            </a:r>
          </a:p>
          <a:p>
            <a:pPr marL="285750" indent="-285750">
              <a:buFont typeface="Arial" panose="020B0604020202020204" pitchFamily="34" charset="0"/>
              <a:buChar char="•"/>
            </a:pPr>
            <a:r>
              <a:rPr lang="en-US" dirty="0">
                <a:solidFill>
                  <a:schemeClr val="tx2"/>
                </a:solidFill>
                <a:cs typeface="Calibri"/>
              </a:rPr>
              <a:t>GP</a:t>
            </a:r>
            <a:endParaRPr lang="en-US" dirty="0">
              <a:solidFill>
                <a:schemeClr val="tx2"/>
              </a:solidFill>
            </a:endParaRPr>
          </a:p>
          <a:p>
            <a:pPr marL="285750" indent="-285750">
              <a:buFont typeface="Arial" panose="020B0604020202020204" pitchFamily="34" charset="0"/>
              <a:buChar char="•"/>
            </a:pPr>
            <a:r>
              <a:rPr lang="en-US" dirty="0">
                <a:solidFill>
                  <a:schemeClr val="tx2"/>
                </a:solidFill>
              </a:rPr>
              <a:t>POAC nurse</a:t>
            </a:r>
          </a:p>
          <a:p>
            <a:pPr marL="285750" indent="-285750">
              <a:buFont typeface="Arial" panose="020B0604020202020204" pitchFamily="34" charset="0"/>
              <a:buChar char="•"/>
            </a:pPr>
            <a:r>
              <a:rPr lang="en-US" dirty="0">
                <a:solidFill>
                  <a:schemeClr val="tx2"/>
                </a:solidFill>
              </a:rPr>
              <a:t>Responsible clinician</a:t>
            </a:r>
          </a:p>
          <a:p>
            <a:pPr marL="285750" indent="-285750">
              <a:buFont typeface="Arial" panose="020B0604020202020204" pitchFamily="34" charset="0"/>
              <a:buChar char="•"/>
            </a:pPr>
            <a:r>
              <a:rPr lang="en-US" dirty="0">
                <a:solidFill>
                  <a:schemeClr val="tx2"/>
                </a:solidFill>
              </a:rPr>
              <a:t>Prehab</a:t>
            </a:r>
          </a:p>
        </p:txBody>
      </p:sp>
      <p:sp>
        <p:nvSpPr>
          <p:cNvPr id="15" name="Rounded Rectangle 7">
            <a:extLst>
              <a:ext uri="{FF2B5EF4-FFF2-40B4-BE49-F238E27FC236}">
                <a16:creationId xmlns:a16="http://schemas.microsoft.com/office/drawing/2014/main" id="{DCD3E04D-B953-5D46-9D60-EC2227F0EBB2}"/>
              </a:ext>
            </a:extLst>
          </p:cNvPr>
          <p:cNvSpPr/>
          <p:nvPr/>
        </p:nvSpPr>
        <p:spPr>
          <a:xfrm>
            <a:off x="9288918" y="4595169"/>
            <a:ext cx="2876882" cy="1996330"/>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285750" indent="-285750">
              <a:buFont typeface="Wingdings" pitchFamily="2" charset="2"/>
              <a:buChar char="ü"/>
            </a:pPr>
            <a:endParaRPr lang="en-US" sz="1600" dirty="0">
              <a:solidFill>
                <a:schemeClr val="accent2"/>
              </a:solidFill>
            </a:endParaRPr>
          </a:p>
          <a:p>
            <a:pPr marL="285750" indent="-285750">
              <a:buFont typeface="Wingdings" pitchFamily="2" charset="2"/>
              <a:buChar char="ü"/>
            </a:pPr>
            <a:endParaRPr lang="en-US" sz="1600" dirty="0">
              <a:solidFill>
                <a:srgbClr val="FF0000"/>
              </a:solidFill>
            </a:endParaRPr>
          </a:p>
          <a:p>
            <a:pPr marL="285750" indent="-285750">
              <a:buFont typeface="Wingdings" pitchFamily="2" charset="2"/>
              <a:buChar char="ü"/>
            </a:pPr>
            <a:r>
              <a:rPr lang="en-US" sz="1600" dirty="0">
                <a:solidFill>
                  <a:srgbClr val="FF0000"/>
                </a:solidFill>
              </a:rPr>
              <a:t>Multiprofessional</a:t>
            </a:r>
          </a:p>
          <a:p>
            <a:pPr marL="285750" indent="-285750">
              <a:buFont typeface="Wingdings" pitchFamily="2" charset="2"/>
              <a:buChar char="ü"/>
            </a:pPr>
            <a:r>
              <a:rPr lang="en-US" sz="1600" dirty="0">
                <a:solidFill>
                  <a:srgbClr val="FF0000"/>
                </a:solidFill>
              </a:rPr>
              <a:t>Case-based learning</a:t>
            </a:r>
          </a:p>
          <a:p>
            <a:pPr marL="285750" indent="-285750">
              <a:buFont typeface="Wingdings" pitchFamily="2" charset="2"/>
              <a:buChar char="ü"/>
            </a:pPr>
            <a:r>
              <a:rPr lang="en-US" sz="1600" dirty="0">
                <a:solidFill>
                  <a:srgbClr val="FF0000"/>
                </a:solidFill>
              </a:rPr>
              <a:t>↓ </a:t>
            </a:r>
            <a:r>
              <a:rPr lang="en-US" sz="1600" dirty="0" err="1">
                <a:solidFill>
                  <a:srgbClr val="FF0000"/>
                </a:solidFill>
              </a:rPr>
              <a:t>anaesthetic</a:t>
            </a:r>
            <a:r>
              <a:rPr lang="en-US" sz="1600" dirty="0">
                <a:solidFill>
                  <a:srgbClr val="FF0000"/>
                </a:solidFill>
              </a:rPr>
              <a:t> workload</a:t>
            </a:r>
          </a:p>
          <a:p>
            <a:pPr marL="285750" indent="-285750">
              <a:buFont typeface="Wingdings" pitchFamily="2" charset="2"/>
              <a:buChar char="ü"/>
            </a:pPr>
            <a:r>
              <a:rPr lang="en-US" sz="1600" dirty="0">
                <a:solidFill>
                  <a:srgbClr val="FF0000"/>
                </a:solidFill>
              </a:rPr>
              <a:t>↓ GP workload</a:t>
            </a:r>
          </a:p>
          <a:p>
            <a:pPr marL="285750" indent="-285750">
              <a:buFont typeface="Wingdings" pitchFamily="2" charset="2"/>
              <a:buChar char="ü"/>
            </a:pPr>
            <a:r>
              <a:rPr lang="en-US" sz="1600" dirty="0">
                <a:solidFill>
                  <a:srgbClr val="FF0000"/>
                </a:solidFill>
              </a:rPr>
              <a:t>↓ specialist referral</a:t>
            </a:r>
            <a:endParaRPr lang="en-US" sz="1600" dirty="0">
              <a:solidFill>
                <a:srgbClr val="FF0000"/>
              </a:solidFill>
              <a:ea typeface="Calibri"/>
              <a:cs typeface="Calibri"/>
            </a:endParaRPr>
          </a:p>
          <a:p>
            <a:pPr marL="285750" indent="-285750">
              <a:buFont typeface="Wingdings" pitchFamily="2" charset="2"/>
              <a:buChar char="ü"/>
            </a:pPr>
            <a:endParaRPr lang="en-US" dirty="0">
              <a:solidFill>
                <a:schemeClr val="accent2"/>
              </a:solidFill>
              <a:ea typeface="Calibri"/>
              <a:cs typeface="Calibri"/>
            </a:endParaRPr>
          </a:p>
          <a:p>
            <a:pPr algn="ctr"/>
            <a:endParaRPr lang="en-US" dirty="0">
              <a:solidFill>
                <a:srgbClr val="FFFFFF"/>
              </a:solidFill>
              <a:ea typeface="Calibri"/>
              <a:cs typeface="Calibri"/>
            </a:endParaRPr>
          </a:p>
        </p:txBody>
      </p:sp>
      <p:sp>
        <p:nvSpPr>
          <p:cNvPr id="16" name="Rectangle 15">
            <a:extLst>
              <a:ext uri="{FF2B5EF4-FFF2-40B4-BE49-F238E27FC236}">
                <a16:creationId xmlns:a16="http://schemas.microsoft.com/office/drawing/2014/main" id="{BA58EFE6-AD18-8543-9140-7F35D2736BA2}"/>
              </a:ext>
            </a:extLst>
          </p:cNvPr>
          <p:cNvSpPr/>
          <p:nvPr/>
        </p:nvSpPr>
        <p:spPr>
          <a:xfrm>
            <a:off x="472236" y="1907100"/>
            <a:ext cx="1045029" cy="689538"/>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0070C0"/>
                </a:solidFill>
              </a:rPr>
              <a:t>POAC</a:t>
            </a:r>
          </a:p>
        </p:txBody>
      </p:sp>
      <p:sp>
        <p:nvSpPr>
          <p:cNvPr id="17" name="Rectangle 16">
            <a:extLst>
              <a:ext uri="{FF2B5EF4-FFF2-40B4-BE49-F238E27FC236}">
                <a16:creationId xmlns:a16="http://schemas.microsoft.com/office/drawing/2014/main" id="{716F3965-CF72-8146-A6FE-954119CC803A}"/>
              </a:ext>
            </a:extLst>
          </p:cNvPr>
          <p:cNvSpPr/>
          <p:nvPr/>
        </p:nvSpPr>
        <p:spPr>
          <a:xfrm>
            <a:off x="472236" y="2801860"/>
            <a:ext cx="1025837" cy="689538"/>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a:solidFill>
                  <a:schemeClr val="tx2"/>
                </a:solidFill>
              </a:rPr>
              <a:t>Surgical Consultants </a:t>
            </a:r>
          </a:p>
        </p:txBody>
      </p:sp>
      <p:sp>
        <p:nvSpPr>
          <p:cNvPr id="18" name="Rectangle 17">
            <a:extLst>
              <a:ext uri="{FF2B5EF4-FFF2-40B4-BE49-F238E27FC236}">
                <a16:creationId xmlns:a16="http://schemas.microsoft.com/office/drawing/2014/main" id="{67934A95-D330-D84A-A15D-CE159244FF5F}"/>
              </a:ext>
            </a:extLst>
          </p:cNvPr>
          <p:cNvSpPr/>
          <p:nvPr/>
        </p:nvSpPr>
        <p:spPr>
          <a:xfrm>
            <a:off x="481833" y="3795538"/>
            <a:ext cx="1025837" cy="689539"/>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2"/>
                </a:solidFill>
              </a:rPr>
              <a:t>Cancer CNS</a:t>
            </a:r>
          </a:p>
        </p:txBody>
      </p:sp>
      <p:sp>
        <p:nvSpPr>
          <p:cNvPr id="19" name="Rectangle 18">
            <a:extLst>
              <a:ext uri="{FF2B5EF4-FFF2-40B4-BE49-F238E27FC236}">
                <a16:creationId xmlns:a16="http://schemas.microsoft.com/office/drawing/2014/main" id="{47D7EF1C-E3D6-4949-98F6-B77B9826937C}"/>
              </a:ext>
            </a:extLst>
          </p:cNvPr>
          <p:cNvSpPr/>
          <p:nvPr/>
        </p:nvSpPr>
        <p:spPr>
          <a:xfrm>
            <a:off x="504797" y="4723538"/>
            <a:ext cx="1025837" cy="689539"/>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2"/>
                </a:solidFill>
              </a:rPr>
              <a:t>Prehab</a:t>
            </a:r>
          </a:p>
        </p:txBody>
      </p:sp>
      <p:sp>
        <p:nvSpPr>
          <p:cNvPr id="20" name="Rectangle 19">
            <a:extLst>
              <a:ext uri="{FF2B5EF4-FFF2-40B4-BE49-F238E27FC236}">
                <a16:creationId xmlns:a16="http://schemas.microsoft.com/office/drawing/2014/main" id="{9FD2F2EC-7ED1-5547-8A06-74ACB934BDEF}"/>
              </a:ext>
            </a:extLst>
          </p:cNvPr>
          <p:cNvSpPr/>
          <p:nvPr/>
        </p:nvSpPr>
        <p:spPr>
          <a:xfrm>
            <a:off x="491427" y="5683977"/>
            <a:ext cx="1025837" cy="689539"/>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2"/>
                </a:solidFill>
              </a:rPr>
              <a:t>Primary Care</a:t>
            </a:r>
          </a:p>
        </p:txBody>
      </p:sp>
      <p:cxnSp>
        <p:nvCxnSpPr>
          <p:cNvPr id="21" name="Straight Arrow Connector 20">
            <a:extLst>
              <a:ext uri="{FF2B5EF4-FFF2-40B4-BE49-F238E27FC236}">
                <a16:creationId xmlns:a16="http://schemas.microsoft.com/office/drawing/2014/main" id="{77FE12A8-2DCB-8F4E-82B1-E5FDF7559E5D}"/>
              </a:ext>
            </a:extLst>
          </p:cNvPr>
          <p:cNvCxnSpPr>
            <a:cxnSpLocks/>
          </p:cNvCxnSpPr>
          <p:nvPr/>
        </p:nvCxnSpPr>
        <p:spPr>
          <a:xfrm>
            <a:off x="1641457" y="2286665"/>
            <a:ext cx="777881" cy="5301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4B3864EE-C6F6-4C48-80DD-A58A2C318C90}"/>
              </a:ext>
            </a:extLst>
          </p:cNvPr>
          <p:cNvCxnSpPr>
            <a:cxnSpLocks/>
          </p:cNvCxnSpPr>
          <p:nvPr/>
        </p:nvCxnSpPr>
        <p:spPr>
          <a:xfrm>
            <a:off x="1635088" y="3202365"/>
            <a:ext cx="708175" cy="31177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B837CBB8-9D30-F248-BCF9-5DDC13CDB530}"/>
              </a:ext>
            </a:extLst>
          </p:cNvPr>
          <p:cNvCxnSpPr>
            <a:cxnSpLocks/>
          </p:cNvCxnSpPr>
          <p:nvPr/>
        </p:nvCxnSpPr>
        <p:spPr>
          <a:xfrm>
            <a:off x="1635088" y="4155961"/>
            <a:ext cx="730298" cy="120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5BF973C4-218D-2044-A5BC-ABBCF029FD07}"/>
              </a:ext>
            </a:extLst>
          </p:cNvPr>
          <p:cNvCxnSpPr>
            <a:cxnSpLocks/>
          </p:cNvCxnSpPr>
          <p:nvPr/>
        </p:nvCxnSpPr>
        <p:spPr>
          <a:xfrm flipV="1">
            <a:off x="1641457" y="4837603"/>
            <a:ext cx="804026" cy="2792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B3DDBDC0-1ADF-A84E-84AB-75CFDA548D86}"/>
              </a:ext>
            </a:extLst>
          </p:cNvPr>
          <p:cNvCxnSpPr>
            <a:cxnSpLocks/>
          </p:cNvCxnSpPr>
          <p:nvPr/>
        </p:nvCxnSpPr>
        <p:spPr>
          <a:xfrm flipV="1">
            <a:off x="1659914" y="5334103"/>
            <a:ext cx="705472" cy="70860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9" name="Picture 2" descr="logo">
            <a:extLst>
              <a:ext uri="{FF2B5EF4-FFF2-40B4-BE49-F238E27FC236}">
                <a16:creationId xmlns:a16="http://schemas.microsoft.com/office/drawing/2014/main" id="{C97E4CFF-57AD-E74E-A605-4F413EFEF0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6079" y="5414857"/>
            <a:ext cx="1534492" cy="8145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35" name="Straight Arrow Connector 34">
            <a:extLst>
              <a:ext uri="{FF2B5EF4-FFF2-40B4-BE49-F238E27FC236}">
                <a16:creationId xmlns:a16="http://schemas.microsoft.com/office/drawing/2014/main" id="{640DA567-9791-B545-8786-298A4CEE3876}"/>
              </a:ext>
            </a:extLst>
          </p:cNvPr>
          <p:cNvCxnSpPr>
            <a:cxnSpLocks/>
          </p:cNvCxnSpPr>
          <p:nvPr/>
        </p:nvCxnSpPr>
        <p:spPr>
          <a:xfrm flipV="1">
            <a:off x="4367347" y="4122562"/>
            <a:ext cx="589182"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225B6E5E-782B-7C43-8A4F-50C2CDD95F1B}"/>
              </a:ext>
            </a:extLst>
          </p:cNvPr>
          <p:cNvCxnSpPr>
            <a:cxnSpLocks/>
          </p:cNvCxnSpPr>
          <p:nvPr/>
        </p:nvCxnSpPr>
        <p:spPr>
          <a:xfrm>
            <a:off x="7618169" y="4140307"/>
            <a:ext cx="33384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AF03AEFC-43D5-9F48-A61A-7A081C9D5338}"/>
              </a:ext>
            </a:extLst>
          </p:cNvPr>
          <p:cNvCxnSpPr>
            <a:cxnSpLocks/>
          </p:cNvCxnSpPr>
          <p:nvPr/>
        </p:nvCxnSpPr>
        <p:spPr>
          <a:xfrm>
            <a:off x="8998262" y="4140307"/>
            <a:ext cx="38140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6059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4CDA25-E372-8BBE-B2C2-24EE36F38318}"/>
              </a:ext>
            </a:extLst>
          </p:cNvPr>
          <p:cNvSpPr>
            <a:spLocks noGrp="1"/>
          </p:cNvSpPr>
          <p:nvPr>
            <p:ph type="title"/>
          </p:nvPr>
        </p:nvSpPr>
        <p:spPr>
          <a:xfrm>
            <a:off x="3505201" y="445156"/>
            <a:ext cx="5181597" cy="768951"/>
          </a:xfrm>
        </p:spPr>
        <p:txBody>
          <a:bodyPr anchor="b">
            <a:normAutofit/>
          </a:bodyPr>
          <a:lstStyle/>
          <a:p>
            <a:pPr algn="ctr"/>
            <a:r>
              <a:rPr lang="en-GB" sz="4000" b="1" dirty="0">
                <a:solidFill>
                  <a:srgbClr val="415F7F"/>
                </a:solidFill>
              </a:rPr>
              <a:t>Project Outcomes</a:t>
            </a:r>
          </a:p>
        </p:txBody>
      </p:sp>
      <p:sp>
        <p:nvSpPr>
          <p:cNvPr id="25" name="Rectangle 24">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solidFill>
            <a:srgbClr val="87B3DB"/>
          </a:solidFill>
          <a:ln>
            <a:solidFill>
              <a:srgbClr val="87B3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solidFill>
            <a:srgbClr val="415F7F"/>
          </a:solidFill>
          <a:ln>
            <a:solidFill>
              <a:srgbClr val="415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10;&#10;Description automatically generated with medium confidence">
            <a:extLst>
              <a:ext uri="{FF2B5EF4-FFF2-40B4-BE49-F238E27FC236}">
                <a16:creationId xmlns:a16="http://schemas.microsoft.com/office/drawing/2014/main" id="{A134D498-513C-464D-A025-F661A860B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2" y="481343"/>
            <a:ext cx="1113155" cy="761365"/>
          </a:xfrm>
          <a:prstGeom prst="rect">
            <a:avLst/>
          </a:prstGeom>
        </p:spPr>
      </p:pic>
      <p:pic>
        <p:nvPicPr>
          <p:cNvPr id="4" name="Picture 3">
            <a:extLst>
              <a:ext uri="{FF2B5EF4-FFF2-40B4-BE49-F238E27FC236}">
                <a16:creationId xmlns:a16="http://schemas.microsoft.com/office/drawing/2014/main" id="{992FED26-F01C-CEDD-5C91-73EA7419D4DF}"/>
              </a:ext>
            </a:extLst>
          </p:cNvPr>
          <p:cNvPicPr>
            <a:picLocks noChangeAspect="1"/>
          </p:cNvPicPr>
          <p:nvPr/>
        </p:nvPicPr>
        <p:blipFill>
          <a:blip r:embed="rId4"/>
          <a:stretch>
            <a:fillRect/>
          </a:stretch>
        </p:blipFill>
        <p:spPr>
          <a:xfrm>
            <a:off x="8293729" y="5420819"/>
            <a:ext cx="3809896" cy="963754"/>
          </a:xfrm>
          <a:prstGeom prst="rect">
            <a:avLst/>
          </a:prstGeom>
        </p:spPr>
      </p:pic>
      <p:pic>
        <p:nvPicPr>
          <p:cNvPr id="9" name="Picture 8">
            <a:extLst>
              <a:ext uri="{FF2B5EF4-FFF2-40B4-BE49-F238E27FC236}">
                <a16:creationId xmlns:a16="http://schemas.microsoft.com/office/drawing/2014/main" id="{694AC726-07F2-4798-92C6-91A3D93235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9668" y="327527"/>
            <a:ext cx="1857081" cy="1105881"/>
          </a:xfrm>
          <a:prstGeom prst="rect">
            <a:avLst/>
          </a:prstGeom>
        </p:spPr>
      </p:pic>
      <p:graphicFrame>
        <p:nvGraphicFramePr>
          <p:cNvPr id="6" name="Diagram 5">
            <a:extLst>
              <a:ext uri="{FF2B5EF4-FFF2-40B4-BE49-F238E27FC236}">
                <a16:creationId xmlns:a16="http://schemas.microsoft.com/office/drawing/2014/main" id="{3735AE63-9507-450B-9E52-9ACF54FF1F41}"/>
              </a:ext>
            </a:extLst>
          </p:cNvPr>
          <p:cNvGraphicFramePr/>
          <p:nvPr>
            <p:extLst>
              <p:ext uri="{D42A27DB-BD31-4B8C-83A1-F6EECF244321}">
                <p14:modId xmlns:p14="http://schemas.microsoft.com/office/powerpoint/2010/main" val="384288329"/>
              </p:ext>
            </p:extLst>
          </p:nvPr>
        </p:nvGraphicFramePr>
        <p:xfrm>
          <a:off x="300446" y="68862"/>
          <a:ext cx="11803179" cy="698508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771371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4CDA25-E372-8BBE-B2C2-24EE36F38318}"/>
              </a:ext>
            </a:extLst>
          </p:cNvPr>
          <p:cNvSpPr>
            <a:spLocks noGrp="1"/>
          </p:cNvSpPr>
          <p:nvPr>
            <p:ph type="title"/>
          </p:nvPr>
        </p:nvSpPr>
        <p:spPr>
          <a:xfrm>
            <a:off x="3505201" y="445156"/>
            <a:ext cx="5181597" cy="768951"/>
          </a:xfrm>
        </p:spPr>
        <p:txBody>
          <a:bodyPr anchor="b">
            <a:normAutofit/>
          </a:bodyPr>
          <a:lstStyle/>
          <a:p>
            <a:pPr algn="ctr"/>
            <a:r>
              <a:rPr lang="en-GB" sz="4000" b="1" dirty="0">
                <a:solidFill>
                  <a:srgbClr val="415F7F"/>
                </a:solidFill>
              </a:rPr>
              <a:t>Did It Work?</a:t>
            </a:r>
          </a:p>
        </p:txBody>
      </p:sp>
      <p:sp>
        <p:nvSpPr>
          <p:cNvPr id="25" name="Rectangle 24">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solidFill>
            <a:srgbClr val="87B3DB"/>
          </a:solidFill>
          <a:ln>
            <a:solidFill>
              <a:srgbClr val="87B3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solidFill>
            <a:srgbClr val="415F7F"/>
          </a:solidFill>
          <a:ln>
            <a:solidFill>
              <a:srgbClr val="415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10;&#10;Description automatically generated with medium confidence">
            <a:extLst>
              <a:ext uri="{FF2B5EF4-FFF2-40B4-BE49-F238E27FC236}">
                <a16:creationId xmlns:a16="http://schemas.microsoft.com/office/drawing/2014/main" id="{A134D498-513C-464D-A025-F661A860B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2" y="457201"/>
            <a:ext cx="1113155" cy="761365"/>
          </a:xfrm>
          <a:prstGeom prst="rect">
            <a:avLst/>
          </a:prstGeom>
        </p:spPr>
      </p:pic>
      <p:pic>
        <p:nvPicPr>
          <p:cNvPr id="4" name="Picture 3">
            <a:extLst>
              <a:ext uri="{FF2B5EF4-FFF2-40B4-BE49-F238E27FC236}">
                <a16:creationId xmlns:a16="http://schemas.microsoft.com/office/drawing/2014/main" id="{CE15CE10-FA69-F066-9E46-F4C02CD0361A}"/>
              </a:ext>
            </a:extLst>
          </p:cNvPr>
          <p:cNvPicPr>
            <a:picLocks noChangeAspect="1"/>
          </p:cNvPicPr>
          <p:nvPr/>
        </p:nvPicPr>
        <p:blipFill>
          <a:blip r:embed="rId4"/>
          <a:stretch>
            <a:fillRect/>
          </a:stretch>
        </p:blipFill>
        <p:spPr>
          <a:xfrm>
            <a:off x="8293729" y="5411941"/>
            <a:ext cx="3809896" cy="963754"/>
          </a:xfrm>
          <a:prstGeom prst="rect">
            <a:avLst/>
          </a:prstGeom>
        </p:spPr>
      </p:pic>
      <p:pic>
        <p:nvPicPr>
          <p:cNvPr id="9" name="Picture 8">
            <a:extLst>
              <a:ext uri="{FF2B5EF4-FFF2-40B4-BE49-F238E27FC236}">
                <a16:creationId xmlns:a16="http://schemas.microsoft.com/office/drawing/2014/main" id="{BFA094CC-1BDC-448B-B9EB-4064BAD25D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9668" y="327527"/>
            <a:ext cx="1857081" cy="1105881"/>
          </a:xfrm>
          <a:prstGeom prst="rect">
            <a:avLst/>
          </a:prstGeom>
        </p:spPr>
      </p:pic>
      <p:pic>
        <p:nvPicPr>
          <p:cNvPr id="10" name="Picture 9">
            <a:extLst>
              <a:ext uri="{FF2B5EF4-FFF2-40B4-BE49-F238E27FC236}">
                <a16:creationId xmlns:a16="http://schemas.microsoft.com/office/drawing/2014/main" id="{4349287B-768F-465E-A3B1-644BBA02FB63}"/>
              </a:ext>
            </a:extLst>
          </p:cNvPr>
          <p:cNvPicPr>
            <a:picLocks noChangeAspect="1"/>
          </p:cNvPicPr>
          <p:nvPr/>
        </p:nvPicPr>
        <p:blipFill>
          <a:blip r:embed="rId6"/>
          <a:stretch>
            <a:fillRect/>
          </a:stretch>
        </p:blipFill>
        <p:spPr>
          <a:xfrm>
            <a:off x="552853" y="2044456"/>
            <a:ext cx="2549751" cy="1704584"/>
          </a:xfrm>
          <a:prstGeom prst="rect">
            <a:avLst/>
          </a:prstGeom>
        </p:spPr>
      </p:pic>
      <p:sp>
        <p:nvSpPr>
          <p:cNvPr id="5" name="TextBox 4">
            <a:extLst>
              <a:ext uri="{FF2B5EF4-FFF2-40B4-BE49-F238E27FC236}">
                <a16:creationId xmlns:a16="http://schemas.microsoft.com/office/drawing/2014/main" id="{EE7364DE-E98A-4DD3-B55D-F71E135658F9}"/>
              </a:ext>
            </a:extLst>
          </p:cNvPr>
          <p:cNvSpPr txBox="1"/>
          <p:nvPr/>
        </p:nvSpPr>
        <p:spPr>
          <a:xfrm>
            <a:off x="241187" y="4049631"/>
            <a:ext cx="2840477" cy="707886"/>
          </a:xfrm>
          <a:prstGeom prst="rect">
            <a:avLst/>
          </a:prstGeom>
          <a:noFill/>
        </p:spPr>
        <p:txBody>
          <a:bodyPr wrap="square" rtlCol="0">
            <a:spAutoFit/>
          </a:bodyPr>
          <a:lstStyle/>
          <a:p>
            <a:pPr algn="ctr"/>
            <a:r>
              <a:rPr lang="en-GB" sz="2000" dirty="0"/>
              <a:t>Annual recurring saving </a:t>
            </a:r>
          </a:p>
          <a:p>
            <a:pPr algn="ctr"/>
            <a:r>
              <a:rPr lang="en-GB" sz="2000" dirty="0"/>
              <a:t>£41 per patient</a:t>
            </a:r>
          </a:p>
        </p:txBody>
      </p:sp>
      <p:pic>
        <p:nvPicPr>
          <p:cNvPr id="14" name="Picture 13">
            <a:extLst>
              <a:ext uri="{FF2B5EF4-FFF2-40B4-BE49-F238E27FC236}">
                <a16:creationId xmlns:a16="http://schemas.microsoft.com/office/drawing/2014/main" id="{4E137E38-6878-4E8E-8BF7-0553B820BD35}"/>
              </a:ext>
            </a:extLst>
          </p:cNvPr>
          <p:cNvPicPr/>
          <p:nvPr/>
        </p:nvPicPr>
        <p:blipFill>
          <a:blip r:embed="rId7">
            <a:extLst>
              <a:ext uri="{28A0092B-C50C-407E-A947-70E740481C1C}">
                <a14:useLocalDpi xmlns:a14="http://schemas.microsoft.com/office/drawing/2010/main" val="0"/>
              </a:ext>
            </a:extLst>
          </a:blip>
          <a:stretch>
            <a:fillRect/>
          </a:stretch>
        </p:blipFill>
        <p:spPr>
          <a:xfrm>
            <a:off x="4097665" y="2073372"/>
            <a:ext cx="3809895" cy="2380115"/>
          </a:xfrm>
          <a:prstGeom prst="rect">
            <a:avLst/>
          </a:prstGeom>
          <a:ln>
            <a:solidFill>
              <a:srgbClr val="415F7F"/>
            </a:solidFill>
          </a:ln>
        </p:spPr>
      </p:pic>
      <p:pic>
        <p:nvPicPr>
          <p:cNvPr id="4098" name="Picture 2" descr="Can shared decision-making reduce health inequalities?">
            <a:extLst>
              <a:ext uri="{FF2B5EF4-FFF2-40B4-BE49-F238E27FC236}">
                <a16:creationId xmlns:a16="http://schemas.microsoft.com/office/drawing/2014/main" id="{EEE24AEA-4B5D-41A9-BD37-B6A3293BB0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38238" y="2044456"/>
            <a:ext cx="2421212" cy="18159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9EA4453-686A-45FC-810C-F23C1EDB2FA4}"/>
              </a:ext>
            </a:extLst>
          </p:cNvPr>
          <p:cNvSpPr txBox="1"/>
          <p:nvPr/>
        </p:nvSpPr>
        <p:spPr>
          <a:xfrm>
            <a:off x="9130937" y="4081906"/>
            <a:ext cx="2228513" cy="707886"/>
          </a:xfrm>
          <a:prstGeom prst="rect">
            <a:avLst/>
          </a:prstGeom>
          <a:noFill/>
        </p:spPr>
        <p:txBody>
          <a:bodyPr wrap="square" rtlCol="0">
            <a:spAutoFit/>
          </a:bodyPr>
          <a:lstStyle/>
          <a:p>
            <a:pPr algn="ctr"/>
            <a:r>
              <a:rPr lang="en-GB" sz="2000" dirty="0"/>
              <a:t>Opportunity cost &gt;£10K / month</a:t>
            </a:r>
          </a:p>
        </p:txBody>
      </p:sp>
      <p:sp>
        <p:nvSpPr>
          <p:cNvPr id="7" name="TextBox 6">
            <a:extLst>
              <a:ext uri="{FF2B5EF4-FFF2-40B4-BE49-F238E27FC236}">
                <a16:creationId xmlns:a16="http://schemas.microsoft.com/office/drawing/2014/main" id="{AAF25995-6452-48FA-A128-768931937F36}"/>
              </a:ext>
            </a:extLst>
          </p:cNvPr>
          <p:cNvSpPr txBox="1"/>
          <p:nvPr/>
        </p:nvSpPr>
        <p:spPr>
          <a:xfrm>
            <a:off x="4038601" y="4695110"/>
            <a:ext cx="3654252" cy="707886"/>
          </a:xfrm>
          <a:prstGeom prst="rect">
            <a:avLst/>
          </a:prstGeom>
          <a:noFill/>
        </p:spPr>
        <p:txBody>
          <a:bodyPr wrap="square" rtlCol="0">
            <a:spAutoFit/>
          </a:bodyPr>
          <a:lstStyle/>
          <a:p>
            <a:pPr algn="ctr"/>
            <a:r>
              <a:rPr lang="en-GB" sz="2000" dirty="0"/>
              <a:t>Downward trend in need for Consultant Anaesthetist review</a:t>
            </a:r>
          </a:p>
        </p:txBody>
      </p:sp>
    </p:spTree>
    <p:extLst>
      <p:ext uri="{BB962C8B-B14F-4D97-AF65-F5344CB8AC3E}">
        <p14:creationId xmlns:p14="http://schemas.microsoft.com/office/powerpoint/2010/main" val="142438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4CDA25-E372-8BBE-B2C2-24EE36F38318}"/>
              </a:ext>
            </a:extLst>
          </p:cNvPr>
          <p:cNvSpPr>
            <a:spLocks noGrp="1"/>
          </p:cNvSpPr>
          <p:nvPr>
            <p:ph type="title"/>
          </p:nvPr>
        </p:nvSpPr>
        <p:spPr>
          <a:xfrm>
            <a:off x="3505201" y="445156"/>
            <a:ext cx="5181597" cy="768951"/>
          </a:xfrm>
        </p:spPr>
        <p:txBody>
          <a:bodyPr anchor="b">
            <a:normAutofit/>
          </a:bodyPr>
          <a:lstStyle/>
          <a:p>
            <a:pPr algn="ctr"/>
            <a:r>
              <a:rPr lang="en-GB" sz="4000" b="1" dirty="0">
                <a:solidFill>
                  <a:srgbClr val="415F7F"/>
                </a:solidFill>
              </a:rPr>
              <a:t>Feedback</a:t>
            </a:r>
          </a:p>
        </p:txBody>
      </p:sp>
      <p:sp>
        <p:nvSpPr>
          <p:cNvPr id="25" name="Rectangle 24">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solidFill>
            <a:srgbClr val="87B3DB"/>
          </a:solidFill>
          <a:ln>
            <a:solidFill>
              <a:srgbClr val="87B3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solidFill>
            <a:srgbClr val="415F7F"/>
          </a:solidFill>
          <a:ln>
            <a:solidFill>
              <a:srgbClr val="415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10;&#10;Description automatically generated with medium confidence">
            <a:extLst>
              <a:ext uri="{FF2B5EF4-FFF2-40B4-BE49-F238E27FC236}">
                <a16:creationId xmlns:a16="http://schemas.microsoft.com/office/drawing/2014/main" id="{A134D498-513C-464D-A025-F661A860B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2" y="481343"/>
            <a:ext cx="1113155" cy="761365"/>
          </a:xfrm>
          <a:prstGeom prst="rect">
            <a:avLst/>
          </a:prstGeom>
        </p:spPr>
      </p:pic>
      <p:pic>
        <p:nvPicPr>
          <p:cNvPr id="4" name="Picture 3">
            <a:extLst>
              <a:ext uri="{FF2B5EF4-FFF2-40B4-BE49-F238E27FC236}">
                <a16:creationId xmlns:a16="http://schemas.microsoft.com/office/drawing/2014/main" id="{60DDC846-30DE-E272-8DD9-A8A7A48B7FE6}"/>
              </a:ext>
            </a:extLst>
          </p:cNvPr>
          <p:cNvPicPr>
            <a:picLocks noChangeAspect="1"/>
          </p:cNvPicPr>
          <p:nvPr/>
        </p:nvPicPr>
        <p:blipFill>
          <a:blip r:embed="rId4"/>
          <a:stretch>
            <a:fillRect/>
          </a:stretch>
        </p:blipFill>
        <p:spPr>
          <a:xfrm>
            <a:off x="8293729" y="5411941"/>
            <a:ext cx="3809896" cy="963754"/>
          </a:xfrm>
          <a:prstGeom prst="rect">
            <a:avLst/>
          </a:prstGeom>
        </p:spPr>
      </p:pic>
      <p:pic>
        <p:nvPicPr>
          <p:cNvPr id="9" name="Picture 8">
            <a:extLst>
              <a:ext uri="{FF2B5EF4-FFF2-40B4-BE49-F238E27FC236}">
                <a16:creationId xmlns:a16="http://schemas.microsoft.com/office/drawing/2014/main" id="{484C31C4-C3A5-42C3-B6EC-BE1AD9F22F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9668" y="327527"/>
            <a:ext cx="1857081" cy="1105881"/>
          </a:xfrm>
          <a:prstGeom prst="rect">
            <a:avLst/>
          </a:prstGeom>
        </p:spPr>
      </p:pic>
      <p:sp>
        <p:nvSpPr>
          <p:cNvPr id="7" name="Rectangle 6">
            <a:extLst>
              <a:ext uri="{FF2B5EF4-FFF2-40B4-BE49-F238E27FC236}">
                <a16:creationId xmlns:a16="http://schemas.microsoft.com/office/drawing/2014/main" id="{002B2BBF-19E8-4030-9536-44F40061F9C2}"/>
              </a:ext>
            </a:extLst>
          </p:cNvPr>
          <p:cNvSpPr/>
          <p:nvPr/>
        </p:nvSpPr>
        <p:spPr>
          <a:xfrm>
            <a:off x="6814457" y="1746072"/>
            <a:ext cx="4976948" cy="3416320"/>
          </a:xfrm>
          <a:prstGeom prst="rect">
            <a:avLst/>
          </a:prstGeom>
        </p:spPr>
        <p:txBody>
          <a:bodyPr wrap="square">
            <a:spAutoFit/>
          </a:bodyPr>
          <a:lstStyle/>
          <a:p>
            <a:r>
              <a:rPr lang="en-US" dirty="0">
                <a:solidFill>
                  <a:srgbClr val="E551BE"/>
                </a:solidFill>
                <a:ea typeface="Calibri"/>
                <a:cs typeface="Calibri"/>
              </a:rPr>
              <a:t>"</a:t>
            </a:r>
            <a:r>
              <a:rPr lang="en-US" b="1" u="sng" dirty="0">
                <a:solidFill>
                  <a:srgbClr val="E551BE"/>
                </a:solidFill>
                <a:ea typeface="Calibri"/>
                <a:cs typeface="Calibri"/>
              </a:rPr>
              <a:t>Keeping</a:t>
            </a:r>
            <a:r>
              <a:rPr lang="en-US" u="sng" dirty="0">
                <a:solidFill>
                  <a:srgbClr val="E551BE"/>
                </a:solidFill>
                <a:ea typeface="Calibri"/>
                <a:cs typeface="Calibri"/>
              </a:rPr>
              <a:t> </a:t>
            </a:r>
            <a:r>
              <a:rPr lang="en-US" b="1" u="sng" dirty="0">
                <a:solidFill>
                  <a:srgbClr val="E551BE"/>
                </a:solidFill>
                <a:ea typeface="Calibri"/>
                <a:cs typeface="Calibri"/>
              </a:rPr>
              <a:t>up</a:t>
            </a:r>
            <a:r>
              <a:rPr lang="en-US" u="sng" dirty="0">
                <a:solidFill>
                  <a:srgbClr val="E551BE"/>
                </a:solidFill>
                <a:ea typeface="Calibri"/>
                <a:cs typeface="Calibri"/>
              </a:rPr>
              <a:t> </a:t>
            </a:r>
            <a:r>
              <a:rPr lang="en-US" b="1" u="sng" dirty="0">
                <a:solidFill>
                  <a:srgbClr val="E551BE"/>
                </a:solidFill>
                <a:ea typeface="Calibri"/>
                <a:cs typeface="Calibri"/>
              </a:rPr>
              <a:t>to</a:t>
            </a:r>
            <a:r>
              <a:rPr lang="en-US" u="sng" dirty="0">
                <a:solidFill>
                  <a:srgbClr val="E551BE"/>
                </a:solidFill>
                <a:ea typeface="Calibri"/>
                <a:cs typeface="Calibri"/>
              </a:rPr>
              <a:t> </a:t>
            </a:r>
            <a:r>
              <a:rPr lang="en-US" b="1" u="sng" dirty="0">
                <a:solidFill>
                  <a:srgbClr val="E551BE"/>
                </a:solidFill>
                <a:ea typeface="Calibri"/>
                <a:cs typeface="Calibri"/>
              </a:rPr>
              <a:t>date</a:t>
            </a:r>
            <a:r>
              <a:rPr lang="en-US" u="sng" dirty="0">
                <a:solidFill>
                  <a:srgbClr val="E551BE"/>
                </a:solidFill>
                <a:ea typeface="Calibri"/>
                <a:cs typeface="Calibri"/>
              </a:rPr>
              <a:t> </a:t>
            </a:r>
            <a:r>
              <a:rPr lang="en-US" dirty="0">
                <a:solidFill>
                  <a:srgbClr val="E551BE"/>
                </a:solidFill>
                <a:ea typeface="Calibri"/>
                <a:cs typeface="Calibri"/>
              </a:rPr>
              <a:t>with </a:t>
            </a:r>
            <a:r>
              <a:rPr lang="en-US" b="1" u="sng" dirty="0">
                <a:solidFill>
                  <a:srgbClr val="E551BE"/>
                </a:solidFill>
                <a:ea typeface="Calibri"/>
                <a:cs typeface="Calibri"/>
              </a:rPr>
              <a:t>what</a:t>
            </a:r>
            <a:r>
              <a:rPr lang="en-US" u="sng" dirty="0">
                <a:solidFill>
                  <a:srgbClr val="E551BE"/>
                </a:solidFill>
                <a:ea typeface="Calibri"/>
                <a:cs typeface="Calibri"/>
              </a:rPr>
              <a:t> "they" were doing</a:t>
            </a:r>
            <a:r>
              <a:rPr lang="en-US" dirty="0">
                <a:solidFill>
                  <a:srgbClr val="E551BE"/>
                </a:solidFill>
                <a:ea typeface="Calibri"/>
                <a:cs typeface="Calibri"/>
              </a:rPr>
              <a:t>, </a:t>
            </a:r>
            <a:r>
              <a:rPr lang="en-US" u="sng" dirty="0">
                <a:solidFill>
                  <a:srgbClr val="E551BE"/>
                </a:solidFill>
                <a:ea typeface="Calibri"/>
                <a:cs typeface="Calibri"/>
              </a:rPr>
              <a:t>and </a:t>
            </a:r>
            <a:r>
              <a:rPr lang="en-US" b="1" u="sng" dirty="0">
                <a:solidFill>
                  <a:srgbClr val="E551BE"/>
                </a:solidFill>
                <a:ea typeface="Calibri"/>
                <a:cs typeface="Calibri"/>
              </a:rPr>
              <a:t>why</a:t>
            </a:r>
            <a:r>
              <a:rPr lang="en-US" u="sng" dirty="0">
                <a:solidFill>
                  <a:srgbClr val="E551BE"/>
                </a:solidFill>
                <a:ea typeface="Calibri"/>
                <a:cs typeface="Calibri"/>
              </a:rPr>
              <a:t> </a:t>
            </a:r>
            <a:r>
              <a:rPr lang="en-US" dirty="0">
                <a:solidFill>
                  <a:srgbClr val="E551BE"/>
                </a:solidFill>
                <a:ea typeface="Calibri"/>
                <a:cs typeface="Calibri"/>
              </a:rPr>
              <a:t>they were doing it.  Attend Anywhere (video appointment) saved travelling to Cardiff...and getting another £40 fine“</a:t>
            </a:r>
          </a:p>
          <a:p>
            <a:endParaRPr lang="en-US" dirty="0">
              <a:solidFill>
                <a:schemeClr val="accent2"/>
              </a:solidFill>
              <a:ea typeface="Calibri"/>
              <a:cs typeface="Calibri"/>
            </a:endParaRPr>
          </a:p>
          <a:p>
            <a:r>
              <a:rPr lang="en-US" dirty="0">
                <a:solidFill>
                  <a:srgbClr val="00B050"/>
                </a:solidFill>
                <a:ea typeface="Calibri"/>
                <a:cs typeface="Calibri"/>
              </a:rPr>
              <a:t>"I was told straight - didn't go around in circles.  Told the truth and </a:t>
            </a:r>
            <a:r>
              <a:rPr lang="en-US" b="1" u="sng" dirty="0">
                <a:solidFill>
                  <a:srgbClr val="00B050"/>
                </a:solidFill>
                <a:ea typeface="Calibri"/>
                <a:cs typeface="Calibri"/>
              </a:rPr>
              <a:t>I</a:t>
            </a:r>
            <a:r>
              <a:rPr lang="en-US" u="sng" dirty="0">
                <a:solidFill>
                  <a:srgbClr val="00B050"/>
                </a:solidFill>
                <a:ea typeface="Calibri"/>
                <a:cs typeface="Calibri"/>
              </a:rPr>
              <a:t> </a:t>
            </a:r>
            <a:r>
              <a:rPr lang="en-US" b="1" u="sng" dirty="0">
                <a:solidFill>
                  <a:srgbClr val="00B050"/>
                </a:solidFill>
                <a:ea typeface="Calibri"/>
                <a:cs typeface="Calibri"/>
              </a:rPr>
              <a:t>could</a:t>
            </a:r>
            <a:r>
              <a:rPr lang="en-US" u="sng" dirty="0">
                <a:solidFill>
                  <a:srgbClr val="00B050"/>
                </a:solidFill>
                <a:ea typeface="Calibri"/>
                <a:cs typeface="Calibri"/>
              </a:rPr>
              <a:t> </a:t>
            </a:r>
            <a:r>
              <a:rPr lang="en-US" b="1" u="sng" dirty="0">
                <a:solidFill>
                  <a:srgbClr val="00B050"/>
                </a:solidFill>
                <a:ea typeface="Calibri"/>
                <a:cs typeface="Calibri"/>
              </a:rPr>
              <a:t>make</a:t>
            </a:r>
            <a:r>
              <a:rPr lang="en-US" u="sng" dirty="0">
                <a:solidFill>
                  <a:srgbClr val="00B050"/>
                </a:solidFill>
                <a:ea typeface="Calibri"/>
                <a:cs typeface="Calibri"/>
              </a:rPr>
              <a:t> </a:t>
            </a:r>
            <a:r>
              <a:rPr lang="en-US" b="1" u="sng" dirty="0">
                <a:solidFill>
                  <a:srgbClr val="00B050"/>
                </a:solidFill>
                <a:ea typeface="Calibri"/>
                <a:cs typeface="Calibri"/>
              </a:rPr>
              <a:t>the</a:t>
            </a:r>
            <a:r>
              <a:rPr lang="en-US" u="sng" dirty="0">
                <a:solidFill>
                  <a:srgbClr val="00B050"/>
                </a:solidFill>
                <a:ea typeface="Calibri"/>
                <a:cs typeface="Calibri"/>
              </a:rPr>
              <a:t> </a:t>
            </a:r>
            <a:r>
              <a:rPr lang="en-US" b="1" u="sng" dirty="0">
                <a:solidFill>
                  <a:srgbClr val="00B050"/>
                </a:solidFill>
                <a:ea typeface="Calibri"/>
                <a:cs typeface="Calibri"/>
              </a:rPr>
              <a:t>choice</a:t>
            </a:r>
            <a:r>
              <a:rPr lang="en-US" u="sng" dirty="0">
                <a:solidFill>
                  <a:srgbClr val="00B050"/>
                </a:solidFill>
                <a:ea typeface="Calibri"/>
                <a:cs typeface="Calibri"/>
              </a:rPr>
              <a:t> </a:t>
            </a:r>
            <a:r>
              <a:rPr lang="en-US" b="1" u="sng" dirty="0">
                <a:solidFill>
                  <a:srgbClr val="00B050"/>
                </a:solidFill>
                <a:ea typeface="Calibri"/>
                <a:cs typeface="Calibri"/>
              </a:rPr>
              <a:t>I</a:t>
            </a:r>
            <a:r>
              <a:rPr lang="en-US" u="sng" dirty="0">
                <a:solidFill>
                  <a:srgbClr val="00B050"/>
                </a:solidFill>
                <a:ea typeface="Calibri"/>
                <a:cs typeface="Calibri"/>
              </a:rPr>
              <a:t> </a:t>
            </a:r>
            <a:r>
              <a:rPr lang="en-US" b="1" u="sng" dirty="0">
                <a:solidFill>
                  <a:srgbClr val="00B050"/>
                </a:solidFill>
                <a:ea typeface="Calibri"/>
                <a:cs typeface="Calibri"/>
              </a:rPr>
              <a:t>wanted</a:t>
            </a:r>
            <a:r>
              <a:rPr lang="en-US" dirty="0">
                <a:solidFill>
                  <a:srgbClr val="00B050"/>
                </a:solidFill>
                <a:ea typeface="Calibri"/>
                <a:cs typeface="Calibri"/>
              </a:rPr>
              <a:t> then."</a:t>
            </a:r>
          </a:p>
          <a:p>
            <a:endParaRPr lang="en-US" dirty="0">
              <a:solidFill>
                <a:schemeClr val="accent5"/>
              </a:solidFill>
              <a:ea typeface="Calibri"/>
              <a:cs typeface="Calibri"/>
            </a:endParaRPr>
          </a:p>
          <a:p>
            <a:r>
              <a:rPr lang="en-US" dirty="0">
                <a:solidFill>
                  <a:srgbClr val="0070C0"/>
                </a:solidFill>
                <a:ea typeface="Calibri"/>
                <a:cs typeface="Calibri"/>
              </a:rPr>
              <a:t>"</a:t>
            </a:r>
            <a:r>
              <a:rPr lang="en-US" b="1" u="sng" dirty="0">
                <a:solidFill>
                  <a:srgbClr val="0070C0"/>
                </a:solidFill>
                <a:ea typeface="Calibri"/>
                <a:cs typeface="Calibri"/>
              </a:rPr>
              <a:t>Gave</a:t>
            </a:r>
            <a:r>
              <a:rPr lang="en-US" u="sng" dirty="0">
                <a:solidFill>
                  <a:srgbClr val="0070C0"/>
                </a:solidFill>
                <a:ea typeface="Calibri"/>
                <a:cs typeface="Calibri"/>
              </a:rPr>
              <a:t> </a:t>
            </a:r>
            <a:r>
              <a:rPr lang="en-US" b="1" u="sng" dirty="0">
                <a:solidFill>
                  <a:srgbClr val="0070C0"/>
                </a:solidFill>
                <a:ea typeface="Calibri"/>
                <a:cs typeface="Calibri"/>
              </a:rPr>
              <a:t>us</a:t>
            </a:r>
            <a:r>
              <a:rPr lang="en-US" u="sng" dirty="0">
                <a:solidFill>
                  <a:srgbClr val="0070C0"/>
                </a:solidFill>
                <a:ea typeface="Calibri"/>
                <a:cs typeface="Calibri"/>
              </a:rPr>
              <a:t> </a:t>
            </a:r>
            <a:r>
              <a:rPr lang="en-US" b="1" u="sng" dirty="0">
                <a:solidFill>
                  <a:srgbClr val="0070C0"/>
                </a:solidFill>
                <a:ea typeface="Calibri"/>
                <a:cs typeface="Calibri"/>
              </a:rPr>
              <a:t>information</a:t>
            </a:r>
            <a:r>
              <a:rPr lang="en-US" u="sng" dirty="0">
                <a:solidFill>
                  <a:srgbClr val="0070C0"/>
                </a:solidFill>
                <a:ea typeface="Calibri"/>
                <a:cs typeface="Calibri"/>
              </a:rPr>
              <a:t> </a:t>
            </a:r>
            <a:r>
              <a:rPr lang="en-US" dirty="0">
                <a:solidFill>
                  <a:srgbClr val="0070C0"/>
                </a:solidFill>
                <a:ea typeface="Calibri"/>
                <a:cs typeface="Calibri"/>
              </a:rPr>
              <a:t>about procedure and risks, </a:t>
            </a:r>
            <a:r>
              <a:rPr lang="en-US" u="sng" dirty="0">
                <a:solidFill>
                  <a:srgbClr val="0070C0"/>
                </a:solidFill>
                <a:ea typeface="Calibri"/>
                <a:cs typeface="Calibri"/>
              </a:rPr>
              <a:t>and </a:t>
            </a:r>
            <a:r>
              <a:rPr lang="en-US" b="1" u="sng" dirty="0">
                <a:solidFill>
                  <a:srgbClr val="0070C0"/>
                </a:solidFill>
                <a:ea typeface="Calibri"/>
                <a:cs typeface="Calibri"/>
              </a:rPr>
              <a:t>options</a:t>
            </a:r>
            <a:r>
              <a:rPr lang="en-US" u="sng" dirty="0">
                <a:solidFill>
                  <a:srgbClr val="0070C0"/>
                </a:solidFill>
                <a:ea typeface="Calibri"/>
                <a:cs typeface="Calibri"/>
              </a:rPr>
              <a:t> </a:t>
            </a:r>
            <a:r>
              <a:rPr lang="en-US" dirty="0">
                <a:solidFill>
                  <a:srgbClr val="0070C0"/>
                </a:solidFill>
                <a:ea typeface="Calibri"/>
                <a:cs typeface="Calibri"/>
              </a:rPr>
              <a:t>about doing nothing.  It was not problematic, so we decided to watch and wait"</a:t>
            </a:r>
            <a:endParaRPr lang="en-GB" dirty="0">
              <a:solidFill>
                <a:srgbClr val="0070C0"/>
              </a:solidFill>
            </a:endParaRPr>
          </a:p>
        </p:txBody>
      </p:sp>
      <p:pic>
        <p:nvPicPr>
          <p:cNvPr id="15" name="Picture 14">
            <a:extLst>
              <a:ext uri="{FF2B5EF4-FFF2-40B4-BE49-F238E27FC236}">
                <a16:creationId xmlns:a16="http://schemas.microsoft.com/office/drawing/2014/main" id="{77CE73D2-C284-4D95-9B12-8A11B6128EE4}"/>
              </a:ext>
            </a:extLst>
          </p:cNvPr>
          <p:cNvPicPr>
            <a:picLocks noChangeAspect="1"/>
          </p:cNvPicPr>
          <p:nvPr/>
        </p:nvPicPr>
        <p:blipFill>
          <a:blip r:embed="rId6"/>
          <a:stretch>
            <a:fillRect/>
          </a:stretch>
        </p:blipFill>
        <p:spPr>
          <a:xfrm>
            <a:off x="803451" y="4773239"/>
            <a:ext cx="4764676" cy="1226429"/>
          </a:xfrm>
          <a:prstGeom prst="rect">
            <a:avLst/>
          </a:prstGeom>
          <a:ln>
            <a:solidFill>
              <a:srgbClr val="0070C0"/>
            </a:solidFill>
          </a:ln>
        </p:spPr>
      </p:pic>
      <p:pic>
        <p:nvPicPr>
          <p:cNvPr id="16" name="Picture 15">
            <a:extLst>
              <a:ext uri="{FF2B5EF4-FFF2-40B4-BE49-F238E27FC236}">
                <a16:creationId xmlns:a16="http://schemas.microsoft.com/office/drawing/2014/main" id="{0EF886C4-6AC2-4C7B-B066-DAB249EE85EA}"/>
              </a:ext>
            </a:extLst>
          </p:cNvPr>
          <p:cNvPicPr>
            <a:picLocks noChangeAspect="1"/>
          </p:cNvPicPr>
          <p:nvPr/>
        </p:nvPicPr>
        <p:blipFill>
          <a:blip r:embed="rId7"/>
          <a:stretch>
            <a:fillRect/>
          </a:stretch>
        </p:blipFill>
        <p:spPr>
          <a:xfrm>
            <a:off x="378821" y="1659263"/>
            <a:ext cx="5613937" cy="2681142"/>
          </a:xfrm>
          <a:prstGeom prst="rect">
            <a:avLst/>
          </a:prstGeom>
          <a:ln>
            <a:solidFill>
              <a:srgbClr val="0070C0"/>
            </a:solidFill>
          </a:ln>
        </p:spPr>
      </p:pic>
    </p:spTree>
    <p:extLst>
      <p:ext uri="{BB962C8B-B14F-4D97-AF65-F5344CB8AC3E}">
        <p14:creationId xmlns:p14="http://schemas.microsoft.com/office/powerpoint/2010/main" val="4266028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4CDA25-E372-8BBE-B2C2-24EE36F38318}"/>
              </a:ext>
            </a:extLst>
          </p:cNvPr>
          <p:cNvSpPr>
            <a:spLocks noGrp="1"/>
          </p:cNvSpPr>
          <p:nvPr>
            <p:ph type="title"/>
          </p:nvPr>
        </p:nvSpPr>
        <p:spPr>
          <a:xfrm>
            <a:off x="3505201" y="445156"/>
            <a:ext cx="5181597" cy="768951"/>
          </a:xfrm>
        </p:spPr>
        <p:txBody>
          <a:bodyPr anchor="b">
            <a:normAutofit/>
          </a:bodyPr>
          <a:lstStyle/>
          <a:p>
            <a:pPr algn="ctr"/>
            <a:r>
              <a:rPr lang="en-GB" sz="4000" b="1" dirty="0">
                <a:solidFill>
                  <a:srgbClr val="415F7F"/>
                </a:solidFill>
              </a:rPr>
              <a:t>Outputs and Accolades</a:t>
            </a:r>
          </a:p>
        </p:txBody>
      </p:sp>
      <p:sp>
        <p:nvSpPr>
          <p:cNvPr id="25" name="Rectangle 24">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solidFill>
            <a:srgbClr val="87B3DB"/>
          </a:solidFill>
          <a:ln>
            <a:solidFill>
              <a:srgbClr val="87B3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solidFill>
            <a:srgbClr val="415F7F"/>
          </a:solidFill>
          <a:ln>
            <a:solidFill>
              <a:srgbClr val="415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10;&#10;Description automatically generated with medium confidence">
            <a:extLst>
              <a:ext uri="{FF2B5EF4-FFF2-40B4-BE49-F238E27FC236}">
                <a16:creationId xmlns:a16="http://schemas.microsoft.com/office/drawing/2014/main" id="{A134D498-513C-464D-A025-F661A860B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2" y="481343"/>
            <a:ext cx="1113155" cy="761365"/>
          </a:xfrm>
          <a:prstGeom prst="rect">
            <a:avLst/>
          </a:prstGeom>
        </p:spPr>
      </p:pic>
      <p:pic>
        <p:nvPicPr>
          <p:cNvPr id="4" name="Picture 3">
            <a:extLst>
              <a:ext uri="{FF2B5EF4-FFF2-40B4-BE49-F238E27FC236}">
                <a16:creationId xmlns:a16="http://schemas.microsoft.com/office/drawing/2014/main" id="{9A43D4C4-536C-1201-FD1A-06CBC457B5EB}"/>
              </a:ext>
            </a:extLst>
          </p:cNvPr>
          <p:cNvPicPr>
            <a:picLocks noChangeAspect="1"/>
          </p:cNvPicPr>
          <p:nvPr/>
        </p:nvPicPr>
        <p:blipFill>
          <a:blip r:embed="rId4"/>
          <a:stretch>
            <a:fillRect/>
          </a:stretch>
        </p:blipFill>
        <p:spPr>
          <a:xfrm>
            <a:off x="8293729" y="5411941"/>
            <a:ext cx="3809896" cy="963754"/>
          </a:xfrm>
          <a:prstGeom prst="rect">
            <a:avLst/>
          </a:prstGeom>
        </p:spPr>
      </p:pic>
      <p:pic>
        <p:nvPicPr>
          <p:cNvPr id="9" name="Picture 8">
            <a:extLst>
              <a:ext uri="{FF2B5EF4-FFF2-40B4-BE49-F238E27FC236}">
                <a16:creationId xmlns:a16="http://schemas.microsoft.com/office/drawing/2014/main" id="{FA6B4980-88A3-45D7-98D1-DF98584AF1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9668" y="327527"/>
            <a:ext cx="1857081" cy="1105881"/>
          </a:xfrm>
          <a:prstGeom prst="rect">
            <a:avLst/>
          </a:prstGeom>
        </p:spPr>
      </p:pic>
      <p:pic>
        <p:nvPicPr>
          <p:cNvPr id="5" name="Picture 4">
            <a:extLst>
              <a:ext uri="{FF2B5EF4-FFF2-40B4-BE49-F238E27FC236}">
                <a16:creationId xmlns:a16="http://schemas.microsoft.com/office/drawing/2014/main" id="{475A718E-C116-4E64-9517-8153B4087423}"/>
              </a:ext>
            </a:extLst>
          </p:cNvPr>
          <p:cNvPicPr>
            <a:picLocks noChangeAspect="1"/>
          </p:cNvPicPr>
          <p:nvPr/>
        </p:nvPicPr>
        <p:blipFill>
          <a:blip r:embed="rId6"/>
          <a:stretch>
            <a:fillRect/>
          </a:stretch>
        </p:blipFill>
        <p:spPr>
          <a:xfrm>
            <a:off x="514576" y="1642839"/>
            <a:ext cx="2303544" cy="1259519"/>
          </a:xfrm>
          <a:prstGeom prst="rect">
            <a:avLst/>
          </a:prstGeom>
          <a:ln>
            <a:solidFill>
              <a:srgbClr val="7030A0"/>
            </a:solidFill>
          </a:ln>
        </p:spPr>
      </p:pic>
      <p:pic>
        <p:nvPicPr>
          <p:cNvPr id="6" name="Picture 5">
            <a:extLst>
              <a:ext uri="{FF2B5EF4-FFF2-40B4-BE49-F238E27FC236}">
                <a16:creationId xmlns:a16="http://schemas.microsoft.com/office/drawing/2014/main" id="{E7743D8C-B3EB-4A99-A78D-8A032BF04DC2}"/>
              </a:ext>
            </a:extLst>
          </p:cNvPr>
          <p:cNvPicPr>
            <a:picLocks noChangeAspect="1"/>
          </p:cNvPicPr>
          <p:nvPr/>
        </p:nvPicPr>
        <p:blipFill>
          <a:blip r:embed="rId7"/>
          <a:stretch>
            <a:fillRect/>
          </a:stretch>
        </p:blipFill>
        <p:spPr>
          <a:xfrm>
            <a:off x="3548871" y="1704650"/>
            <a:ext cx="2300371" cy="1259518"/>
          </a:xfrm>
          <a:prstGeom prst="rect">
            <a:avLst/>
          </a:prstGeom>
          <a:ln>
            <a:solidFill>
              <a:srgbClr val="002060"/>
            </a:solidFill>
          </a:ln>
        </p:spPr>
      </p:pic>
      <p:pic>
        <p:nvPicPr>
          <p:cNvPr id="7" name="Picture 6">
            <a:extLst>
              <a:ext uri="{FF2B5EF4-FFF2-40B4-BE49-F238E27FC236}">
                <a16:creationId xmlns:a16="http://schemas.microsoft.com/office/drawing/2014/main" id="{B0789597-1E1A-4C3D-899F-59BA8A913120}"/>
              </a:ext>
            </a:extLst>
          </p:cNvPr>
          <p:cNvPicPr>
            <a:picLocks noChangeAspect="1"/>
          </p:cNvPicPr>
          <p:nvPr/>
        </p:nvPicPr>
        <p:blipFill>
          <a:blip r:embed="rId8"/>
          <a:stretch>
            <a:fillRect/>
          </a:stretch>
        </p:blipFill>
        <p:spPr>
          <a:xfrm>
            <a:off x="9212077" y="3548933"/>
            <a:ext cx="1973200" cy="1755862"/>
          </a:xfrm>
          <a:prstGeom prst="rect">
            <a:avLst/>
          </a:prstGeom>
        </p:spPr>
      </p:pic>
      <p:pic>
        <p:nvPicPr>
          <p:cNvPr id="8" name="Picture 7">
            <a:extLst>
              <a:ext uri="{FF2B5EF4-FFF2-40B4-BE49-F238E27FC236}">
                <a16:creationId xmlns:a16="http://schemas.microsoft.com/office/drawing/2014/main" id="{C0FF7294-B032-4435-805A-6F52D6CF0208}"/>
              </a:ext>
            </a:extLst>
          </p:cNvPr>
          <p:cNvPicPr>
            <a:picLocks noChangeAspect="1"/>
          </p:cNvPicPr>
          <p:nvPr/>
        </p:nvPicPr>
        <p:blipFill>
          <a:blip r:embed="rId9"/>
          <a:stretch>
            <a:fillRect/>
          </a:stretch>
        </p:blipFill>
        <p:spPr>
          <a:xfrm>
            <a:off x="509735" y="5624675"/>
            <a:ext cx="2300372" cy="1004510"/>
          </a:xfrm>
          <a:prstGeom prst="rect">
            <a:avLst/>
          </a:prstGeom>
          <a:ln>
            <a:solidFill>
              <a:srgbClr val="FF0000"/>
            </a:solidFill>
          </a:ln>
        </p:spPr>
      </p:pic>
      <p:pic>
        <p:nvPicPr>
          <p:cNvPr id="12" name="Picture 11">
            <a:extLst>
              <a:ext uri="{FF2B5EF4-FFF2-40B4-BE49-F238E27FC236}">
                <a16:creationId xmlns:a16="http://schemas.microsoft.com/office/drawing/2014/main" id="{C282F850-F831-46B0-9A8D-574D1F0C2FEF}"/>
              </a:ext>
            </a:extLst>
          </p:cNvPr>
          <p:cNvPicPr>
            <a:picLocks noChangeAspect="1"/>
          </p:cNvPicPr>
          <p:nvPr/>
        </p:nvPicPr>
        <p:blipFill>
          <a:blip r:embed="rId10"/>
          <a:stretch>
            <a:fillRect/>
          </a:stretch>
        </p:blipFill>
        <p:spPr>
          <a:xfrm>
            <a:off x="3473757" y="3177629"/>
            <a:ext cx="3940178" cy="2234312"/>
          </a:xfrm>
          <a:prstGeom prst="rect">
            <a:avLst/>
          </a:prstGeom>
        </p:spPr>
      </p:pic>
      <p:pic>
        <p:nvPicPr>
          <p:cNvPr id="13" name="Picture 12">
            <a:extLst>
              <a:ext uri="{FF2B5EF4-FFF2-40B4-BE49-F238E27FC236}">
                <a16:creationId xmlns:a16="http://schemas.microsoft.com/office/drawing/2014/main" id="{EB8039AD-5682-46E0-B55F-D8B75DFE9369}"/>
              </a:ext>
            </a:extLst>
          </p:cNvPr>
          <p:cNvPicPr>
            <a:picLocks noChangeAspect="1"/>
          </p:cNvPicPr>
          <p:nvPr/>
        </p:nvPicPr>
        <p:blipFill>
          <a:blip r:embed="rId11"/>
          <a:stretch>
            <a:fillRect/>
          </a:stretch>
        </p:blipFill>
        <p:spPr>
          <a:xfrm>
            <a:off x="514576" y="3218616"/>
            <a:ext cx="2343672" cy="2061881"/>
          </a:xfrm>
          <a:prstGeom prst="rect">
            <a:avLst/>
          </a:prstGeom>
        </p:spPr>
      </p:pic>
      <p:pic>
        <p:nvPicPr>
          <p:cNvPr id="14" name="Picture 13">
            <a:extLst>
              <a:ext uri="{FF2B5EF4-FFF2-40B4-BE49-F238E27FC236}">
                <a16:creationId xmlns:a16="http://schemas.microsoft.com/office/drawing/2014/main" id="{C00FFD45-2BB6-4ADA-A1BD-C0B61803DD12}"/>
              </a:ext>
            </a:extLst>
          </p:cNvPr>
          <p:cNvPicPr>
            <a:picLocks noChangeAspect="1"/>
          </p:cNvPicPr>
          <p:nvPr/>
        </p:nvPicPr>
        <p:blipFill>
          <a:blip r:embed="rId12"/>
          <a:stretch>
            <a:fillRect/>
          </a:stretch>
        </p:blipFill>
        <p:spPr>
          <a:xfrm>
            <a:off x="7861412" y="1642839"/>
            <a:ext cx="3375337" cy="1490631"/>
          </a:xfrm>
          <a:prstGeom prst="rect">
            <a:avLst/>
          </a:prstGeom>
        </p:spPr>
      </p:pic>
      <p:pic>
        <p:nvPicPr>
          <p:cNvPr id="2050" name="Picture 2" descr="First prize award icon. Blue and gold ribbon rosette , #Ad, #icon, # ...">
            <a:extLst>
              <a:ext uri="{FF2B5EF4-FFF2-40B4-BE49-F238E27FC236}">
                <a16:creationId xmlns:a16="http://schemas.microsoft.com/office/drawing/2014/main" id="{69EB1A69-4DE2-43E3-9778-D6E79BDA7EF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099980">
            <a:off x="6931346" y="4298320"/>
            <a:ext cx="1210656" cy="2059880"/>
          </a:xfrm>
          <a:prstGeom prst="rect">
            <a:avLst/>
          </a:prstGeom>
          <a:noFill/>
          <a:ln w="76200">
            <a:solidFill>
              <a:schemeClr val="accent4">
                <a:lumMod val="60000"/>
                <a:lumOff val="4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714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4CDA25-E372-8BBE-B2C2-24EE36F38318}"/>
              </a:ext>
            </a:extLst>
          </p:cNvPr>
          <p:cNvSpPr>
            <a:spLocks noGrp="1"/>
          </p:cNvSpPr>
          <p:nvPr>
            <p:ph type="title"/>
          </p:nvPr>
        </p:nvSpPr>
        <p:spPr>
          <a:xfrm>
            <a:off x="3505201" y="445156"/>
            <a:ext cx="5181597" cy="768951"/>
          </a:xfrm>
        </p:spPr>
        <p:txBody>
          <a:bodyPr anchor="b">
            <a:normAutofit/>
          </a:bodyPr>
          <a:lstStyle/>
          <a:p>
            <a:pPr algn="ctr"/>
            <a:r>
              <a:rPr lang="en-GB" sz="4000" b="1" dirty="0">
                <a:solidFill>
                  <a:srgbClr val="415F7F"/>
                </a:solidFill>
              </a:rPr>
              <a:t>What Next?</a:t>
            </a:r>
          </a:p>
        </p:txBody>
      </p:sp>
      <p:sp>
        <p:nvSpPr>
          <p:cNvPr id="25" name="Rectangle 24">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solidFill>
            <a:srgbClr val="87B3DB"/>
          </a:solidFill>
          <a:ln>
            <a:solidFill>
              <a:srgbClr val="87B3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solidFill>
            <a:srgbClr val="415F7F"/>
          </a:solidFill>
          <a:ln>
            <a:solidFill>
              <a:srgbClr val="415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10;&#10;Description automatically generated with medium confidence">
            <a:extLst>
              <a:ext uri="{FF2B5EF4-FFF2-40B4-BE49-F238E27FC236}">
                <a16:creationId xmlns:a16="http://schemas.microsoft.com/office/drawing/2014/main" id="{A134D498-513C-464D-A025-F661A860B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2" y="481343"/>
            <a:ext cx="1113155" cy="761365"/>
          </a:xfrm>
          <a:prstGeom prst="rect">
            <a:avLst/>
          </a:prstGeom>
        </p:spPr>
      </p:pic>
      <p:pic>
        <p:nvPicPr>
          <p:cNvPr id="4" name="Picture 3">
            <a:extLst>
              <a:ext uri="{FF2B5EF4-FFF2-40B4-BE49-F238E27FC236}">
                <a16:creationId xmlns:a16="http://schemas.microsoft.com/office/drawing/2014/main" id="{DAF9FFB9-5833-72EA-839D-68AB7B2A28B6}"/>
              </a:ext>
            </a:extLst>
          </p:cNvPr>
          <p:cNvPicPr>
            <a:picLocks noChangeAspect="1"/>
          </p:cNvPicPr>
          <p:nvPr/>
        </p:nvPicPr>
        <p:blipFill>
          <a:blip r:embed="rId4"/>
          <a:stretch>
            <a:fillRect/>
          </a:stretch>
        </p:blipFill>
        <p:spPr>
          <a:xfrm>
            <a:off x="8293729" y="5411941"/>
            <a:ext cx="3809896" cy="963754"/>
          </a:xfrm>
          <a:prstGeom prst="rect">
            <a:avLst/>
          </a:prstGeom>
        </p:spPr>
      </p:pic>
      <p:pic>
        <p:nvPicPr>
          <p:cNvPr id="9" name="Picture 8">
            <a:extLst>
              <a:ext uri="{FF2B5EF4-FFF2-40B4-BE49-F238E27FC236}">
                <a16:creationId xmlns:a16="http://schemas.microsoft.com/office/drawing/2014/main" id="{C6D36B75-D549-401E-BDA6-EC228C9633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9668" y="327527"/>
            <a:ext cx="1857081" cy="1105881"/>
          </a:xfrm>
          <a:prstGeom prst="rect">
            <a:avLst/>
          </a:prstGeom>
        </p:spPr>
      </p:pic>
      <p:graphicFrame>
        <p:nvGraphicFramePr>
          <p:cNvPr id="5" name="Diagram 4">
            <a:extLst>
              <a:ext uri="{FF2B5EF4-FFF2-40B4-BE49-F238E27FC236}">
                <a16:creationId xmlns:a16="http://schemas.microsoft.com/office/drawing/2014/main" id="{9CEA0011-2069-4799-967E-A2B69CA76554}"/>
              </a:ext>
            </a:extLst>
          </p:cNvPr>
          <p:cNvGraphicFramePr/>
          <p:nvPr>
            <p:extLst>
              <p:ext uri="{D42A27DB-BD31-4B8C-83A1-F6EECF244321}">
                <p14:modId xmlns:p14="http://schemas.microsoft.com/office/powerpoint/2010/main" val="1191182052"/>
              </p:ext>
            </p:extLst>
          </p:nvPr>
        </p:nvGraphicFramePr>
        <p:xfrm>
          <a:off x="1415249" y="1659263"/>
          <a:ext cx="9546771" cy="365737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8288232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11420bb-2199-4b75-9abb-19555e18501c">
      <Terms xmlns="http://schemas.microsoft.com/office/infopath/2007/PartnerControls"/>
    </lcf76f155ced4ddcb4097134ff3c332f>
    <TaxCatchAll xmlns="0f86db5a-9400-43c9-9fd1-2bcb4863798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ABED66B5BDBB34AACB31C92F3BBBD9A" ma:contentTypeVersion="17" ma:contentTypeDescription="Create a new document." ma:contentTypeScope="" ma:versionID="25f526b596da08719185173e55c5fee3">
  <xsd:schema xmlns:xsd="http://www.w3.org/2001/XMLSchema" xmlns:xs="http://www.w3.org/2001/XMLSchema" xmlns:p="http://schemas.microsoft.com/office/2006/metadata/properties" xmlns:ns2="211420bb-2199-4b75-9abb-19555e18501c" xmlns:ns3="0f86db5a-9400-43c9-9fd1-2bcb4863798e" targetNamespace="http://schemas.microsoft.com/office/2006/metadata/properties" ma:root="true" ma:fieldsID="4f892944ccb0830da35101e786cd1d68" ns2:_="" ns3:_="">
    <xsd:import namespace="211420bb-2199-4b75-9abb-19555e18501c"/>
    <xsd:import namespace="0f86db5a-9400-43c9-9fd1-2bcb4863798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1420bb-2199-4b75-9abb-19555e1850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88526362-1101-4016-b09a-63bcff8726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f86db5a-9400-43c9-9fd1-2bcb4863798e"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4c8a68e5-eca9-4640-8ed8-31d0474c993c}" ma:internalName="TaxCatchAll" ma:showField="CatchAllData" ma:web="0f86db5a-9400-43c9-9fd1-2bcb4863798e">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8263D5-64C0-4563-B62F-F5D2F3BFE719}">
  <ds:schemaRefs>
    <ds:schemaRef ds:uri="http://schemas.microsoft.com/sharepoint/v3/contenttype/forms"/>
  </ds:schemaRefs>
</ds:datastoreItem>
</file>

<file path=customXml/itemProps2.xml><?xml version="1.0" encoding="utf-8"?>
<ds:datastoreItem xmlns:ds="http://schemas.openxmlformats.org/officeDocument/2006/customXml" ds:itemID="{C3987E91-02E2-4414-BFCA-2B4D2D2FC87E}">
  <ds:schemaRefs>
    <ds:schemaRef ds:uri="http://purl.org/dc/terms/"/>
    <ds:schemaRef ds:uri="http://schemas.microsoft.com/office/2006/documentManagement/types"/>
    <ds:schemaRef ds:uri="http://purl.org/dc/dcmitype/"/>
    <ds:schemaRef ds:uri="http://www.w3.org/XML/1998/namespace"/>
    <ds:schemaRef ds:uri="http://purl.org/dc/elements/1.1/"/>
    <ds:schemaRef ds:uri="211420bb-2199-4b75-9abb-19555e18501c"/>
    <ds:schemaRef ds:uri="http://schemas.microsoft.com/office/2006/metadata/properties"/>
    <ds:schemaRef ds:uri="http://schemas.microsoft.com/office/infopath/2007/PartnerControls"/>
    <ds:schemaRef ds:uri="http://schemas.openxmlformats.org/package/2006/metadata/core-properties"/>
    <ds:schemaRef ds:uri="0f86db5a-9400-43c9-9fd1-2bcb4863798e"/>
  </ds:schemaRefs>
</ds:datastoreItem>
</file>

<file path=customXml/itemProps3.xml><?xml version="1.0" encoding="utf-8"?>
<ds:datastoreItem xmlns:ds="http://schemas.openxmlformats.org/officeDocument/2006/customXml" ds:itemID="{F56EFFF4-0168-43A1-B70E-131A9E5C19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1420bb-2199-4b75-9abb-19555e18501c"/>
    <ds:schemaRef ds:uri="0f86db5a-9400-43c9-9fd1-2bcb486379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2611</TotalTime>
  <Words>1860</Words>
  <Application>Microsoft Office PowerPoint</Application>
  <PresentationFormat>Widescreen</PresentationFormat>
  <Paragraphs>196</Paragraphs>
  <Slides>11</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Tw Cen MT</vt:lpstr>
      <vt:lpstr>Wingdings</vt:lpstr>
      <vt:lpstr>Office Theme</vt:lpstr>
      <vt:lpstr>PowerPoint Presentation</vt:lpstr>
      <vt:lpstr>Background</vt:lpstr>
      <vt:lpstr>Aims &amp; Objectives</vt:lpstr>
      <vt:lpstr>Project Pathway</vt:lpstr>
      <vt:lpstr>Project Outcomes</vt:lpstr>
      <vt:lpstr>Did It Work?</vt:lpstr>
      <vt:lpstr>Feedback</vt:lpstr>
      <vt:lpstr>Outputs and Accolades</vt:lpstr>
      <vt:lpstr>What Next?</vt:lpstr>
      <vt:lpstr>Reflections</vt:lpstr>
      <vt:lpstr>Conclusions</vt:lpstr>
    </vt:vector>
  </TitlesOfParts>
  <Company>Swansea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dc:creator>
  <cp:lastModifiedBy>Sarah Owen</cp:lastModifiedBy>
  <cp:revision>58</cp:revision>
  <dcterms:created xsi:type="dcterms:W3CDTF">2023-02-01T12:33:56Z</dcterms:created>
  <dcterms:modified xsi:type="dcterms:W3CDTF">2025-05-12T14:29:27Z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0x010100D48074755A5B6D47B0D9067AAC313F38</vt:lpwstr>
  </property>
  <property fmtid="{D5CDD505-2E9C-101B-9397-08002B2CF9AE}" pid="3" name="MediaServiceImageTags">
    <vt:lpwstr/>
  </property>
</Properties>
</file>