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Lst>
  <p:notesMasterIdLst>
    <p:notesMasterId r:id="rId7"/>
  </p:notesMasterIdLst>
  <p:handoutMasterIdLst>
    <p:handoutMasterId r:id="rId8"/>
  </p:handoutMasterIdLst>
  <p:sldIdLst>
    <p:sldId id="257" r:id="rId5"/>
    <p:sldId id="258" r:id="rId6"/>
  </p:sldIdLst>
  <p:sldSz cx="10691813" cy="15119350"/>
  <p:notesSz cx="6858000" cy="9144000"/>
  <p:defaultTextStyle>
    <a:defPPr>
      <a:defRPr lang="en-US"/>
    </a:defPPr>
    <a:lvl1pPr marL="0" algn="l" defTabSz="457159" rtl="0" eaLnBrk="1" latinLnBrk="0" hangingPunct="1">
      <a:defRPr sz="1800" kern="1200">
        <a:solidFill>
          <a:schemeClr val="tx1"/>
        </a:solidFill>
        <a:latin typeface="+mn-lt"/>
        <a:ea typeface="+mn-ea"/>
        <a:cs typeface="+mn-cs"/>
      </a:defRPr>
    </a:lvl1pPr>
    <a:lvl2pPr marL="457159" algn="l" defTabSz="457159" rtl="0" eaLnBrk="1" latinLnBrk="0" hangingPunct="1">
      <a:defRPr sz="1800" kern="1200">
        <a:solidFill>
          <a:schemeClr val="tx1"/>
        </a:solidFill>
        <a:latin typeface="+mn-lt"/>
        <a:ea typeface="+mn-ea"/>
        <a:cs typeface="+mn-cs"/>
      </a:defRPr>
    </a:lvl2pPr>
    <a:lvl3pPr marL="914317" algn="l" defTabSz="457159" rtl="0" eaLnBrk="1" latinLnBrk="0" hangingPunct="1">
      <a:defRPr sz="1800" kern="1200">
        <a:solidFill>
          <a:schemeClr val="tx1"/>
        </a:solidFill>
        <a:latin typeface="+mn-lt"/>
        <a:ea typeface="+mn-ea"/>
        <a:cs typeface="+mn-cs"/>
      </a:defRPr>
    </a:lvl3pPr>
    <a:lvl4pPr marL="1371476" algn="l" defTabSz="457159" rtl="0" eaLnBrk="1" latinLnBrk="0" hangingPunct="1">
      <a:defRPr sz="1800" kern="1200">
        <a:solidFill>
          <a:schemeClr val="tx1"/>
        </a:solidFill>
        <a:latin typeface="+mn-lt"/>
        <a:ea typeface="+mn-ea"/>
        <a:cs typeface="+mn-cs"/>
      </a:defRPr>
    </a:lvl4pPr>
    <a:lvl5pPr marL="1828635" algn="l" defTabSz="457159" rtl="0" eaLnBrk="1" latinLnBrk="0" hangingPunct="1">
      <a:defRPr sz="1800" kern="1200">
        <a:solidFill>
          <a:schemeClr val="tx1"/>
        </a:solidFill>
        <a:latin typeface="+mn-lt"/>
        <a:ea typeface="+mn-ea"/>
        <a:cs typeface="+mn-cs"/>
      </a:defRPr>
    </a:lvl5pPr>
    <a:lvl6pPr marL="2285795" algn="l" defTabSz="457159" rtl="0" eaLnBrk="1" latinLnBrk="0" hangingPunct="1">
      <a:defRPr sz="1800" kern="1200">
        <a:solidFill>
          <a:schemeClr val="tx1"/>
        </a:solidFill>
        <a:latin typeface="+mn-lt"/>
        <a:ea typeface="+mn-ea"/>
        <a:cs typeface="+mn-cs"/>
      </a:defRPr>
    </a:lvl6pPr>
    <a:lvl7pPr marL="2742954" algn="l" defTabSz="457159" rtl="0" eaLnBrk="1" latinLnBrk="0" hangingPunct="1">
      <a:defRPr sz="1800" kern="1200">
        <a:solidFill>
          <a:schemeClr val="tx1"/>
        </a:solidFill>
        <a:latin typeface="+mn-lt"/>
        <a:ea typeface="+mn-ea"/>
        <a:cs typeface="+mn-cs"/>
      </a:defRPr>
    </a:lvl7pPr>
    <a:lvl8pPr marL="3200113" algn="l" defTabSz="457159" rtl="0" eaLnBrk="1" latinLnBrk="0" hangingPunct="1">
      <a:defRPr sz="1800" kern="1200">
        <a:solidFill>
          <a:schemeClr val="tx1"/>
        </a:solidFill>
        <a:latin typeface="+mn-lt"/>
        <a:ea typeface="+mn-ea"/>
        <a:cs typeface="+mn-cs"/>
      </a:defRPr>
    </a:lvl8pPr>
    <a:lvl9pPr marL="3657271" algn="l" defTabSz="45715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A6"/>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1CA7F-4724-4EF7-B6D4-FD5F4F2A2EE1}" v="8" dt="2023-09-11T10:42:36.75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5226" autoAdjust="0"/>
  </p:normalViewPr>
  <p:slideViewPr>
    <p:cSldViewPr snapToGrid="0">
      <p:cViewPr varScale="1">
        <p:scale>
          <a:sx n="36" d="100"/>
          <a:sy n="36" d="100"/>
        </p:scale>
        <p:origin x="3067" y="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5/12/2025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5/12/2025</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307171" rtl="0" eaLnBrk="1" latinLnBrk="0" hangingPunct="1">
      <a:defRPr sz="403" kern="1200">
        <a:solidFill>
          <a:schemeClr val="tx1"/>
        </a:solidFill>
        <a:latin typeface="+mn-lt"/>
        <a:ea typeface="+mn-ea"/>
        <a:cs typeface="+mn-cs"/>
      </a:defRPr>
    </a:lvl1pPr>
    <a:lvl2pPr marL="153585" algn="l" defTabSz="307171" rtl="0" eaLnBrk="1" latinLnBrk="0" hangingPunct="1">
      <a:defRPr sz="403" kern="1200">
        <a:solidFill>
          <a:schemeClr val="tx1"/>
        </a:solidFill>
        <a:latin typeface="+mn-lt"/>
        <a:ea typeface="+mn-ea"/>
        <a:cs typeface="+mn-cs"/>
      </a:defRPr>
    </a:lvl2pPr>
    <a:lvl3pPr marL="307171" algn="l" defTabSz="307171" rtl="0" eaLnBrk="1" latinLnBrk="0" hangingPunct="1">
      <a:defRPr sz="403" kern="1200">
        <a:solidFill>
          <a:schemeClr val="tx1"/>
        </a:solidFill>
        <a:latin typeface="+mn-lt"/>
        <a:ea typeface="+mn-ea"/>
        <a:cs typeface="+mn-cs"/>
      </a:defRPr>
    </a:lvl3pPr>
    <a:lvl4pPr marL="460756" algn="l" defTabSz="307171" rtl="0" eaLnBrk="1" latinLnBrk="0" hangingPunct="1">
      <a:defRPr sz="403" kern="1200">
        <a:solidFill>
          <a:schemeClr val="tx1"/>
        </a:solidFill>
        <a:latin typeface="+mn-lt"/>
        <a:ea typeface="+mn-ea"/>
        <a:cs typeface="+mn-cs"/>
      </a:defRPr>
    </a:lvl4pPr>
    <a:lvl5pPr marL="614340" algn="l" defTabSz="307171" rtl="0" eaLnBrk="1" latinLnBrk="0" hangingPunct="1">
      <a:defRPr sz="403" kern="1200">
        <a:solidFill>
          <a:schemeClr val="tx1"/>
        </a:solidFill>
        <a:latin typeface="+mn-lt"/>
        <a:ea typeface="+mn-ea"/>
        <a:cs typeface="+mn-cs"/>
      </a:defRPr>
    </a:lvl5pPr>
    <a:lvl6pPr marL="767926" algn="l" defTabSz="307171" rtl="0" eaLnBrk="1" latinLnBrk="0" hangingPunct="1">
      <a:defRPr sz="403" kern="1200">
        <a:solidFill>
          <a:schemeClr val="tx1"/>
        </a:solidFill>
        <a:latin typeface="+mn-lt"/>
        <a:ea typeface="+mn-ea"/>
        <a:cs typeface="+mn-cs"/>
      </a:defRPr>
    </a:lvl6pPr>
    <a:lvl7pPr marL="921511" algn="l" defTabSz="307171" rtl="0" eaLnBrk="1" latinLnBrk="0" hangingPunct="1">
      <a:defRPr sz="403" kern="1200">
        <a:solidFill>
          <a:schemeClr val="tx1"/>
        </a:solidFill>
        <a:latin typeface="+mn-lt"/>
        <a:ea typeface="+mn-ea"/>
        <a:cs typeface="+mn-cs"/>
      </a:defRPr>
    </a:lvl7pPr>
    <a:lvl8pPr marL="1075096" algn="l" defTabSz="307171" rtl="0" eaLnBrk="1" latinLnBrk="0" hangingPunct="1">
      <a:defRPr sz="403" kern="1200">
        <a:solidFill>
          <a:schemeClr val="tx1"/>
        </a:solidFill>
        <a:latin typeface="+mn-lt"/>
        <a:ea typeface="+mn-ea"/>
        <a:cs typeface="+mn-cs"/>
      </a:defRPr>
    </a:lvl8pPr>
    <a:lvl9pPr marL="1228683" algn="l" defTabSz="307171" rtl="0" eaLnBrk="1" latinLnBrk="0" hangingPunct="1">
      <a:defRPr sz="4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800" dirty="0">
                <a:effectLst/>
                <a:latin typeface="Arial" panose="020B0604020202020204" pitchFamily="34" charset="0"/>
                <a:ea typeface="Cambria" panose="02040503050406030204" pitchFamily="18" charset="0"/>
                <a:cs typeface="Arial" panose="020B0604020202020204" pitchFamily="34" charset="0"/>
              </a:rPr>
              <a:t>Clinical Nurse Specialist (CNS) and Healthcare Support Worker (salaries funded by the Bevan Commission)</a:t>
            </a:r>
          </a:p>
          <a:p>
            <a:pPr lvl="0"/>
            <a:r>
              <a:rPr lang="en-US" sz="800" dirty="0">
                <a:effectLst/>
                <a:latin typeface="Arial" panose="020B0604020202020204" pitchFamily="34" charset="0"/>
                <a:ea typeface="Cambria" panose="02040503050406030204" pitchFamily="18" charset="0"/>
                <a:cs typeface="Arial" panose="020B0604020202020204" pitchFamily="34" charset="0"/>
              </a:rPr>
              <a:t>HEIW Welsh Clinical Leadership Fellow (trainee in geriatric medicine). Supervised by authors</a:t>
            </a:r>
          </a:p>
          <a:p>
            <a:pPr>
              <a:spcAft>
                <a:spcPts val="0"/>
              </a:spcAft>
            </a:pPr>
            <a:r>
              <a:rPr lang="en-GB" sz="800" b="1"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Staff Feedback</a:t>
            </a:r>
            <a:r>
              <a:rPr lang="en-GB" sz="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Whilst we had a lot of positive comments from all stakeholders that completed our survey ( n= 39) main themes are shown in Fig 1</a:t>
            </a:r>
            <a:endParaRPr lang="en-GB" sz="800" dirty="0">
              <a:effectLst/>
              <a:latin typeface="Times New Roman" panose="02020603050405020304" pitchFamily="18" charset="0"/>
              <a:ea typeface="Cambria" panose="02040503050406030204" pitchFamily="18" charset="0"/>
              <a:cs typeface="Times New Roman" panose="02020603050405020304" pitchFamily="18" charset="0"/>
            </a:endParaRPr>
          </a:p>
          <a:p>
            <a:pPr>
              <a:spcAft>
                <a:spcPts val="0"/>
              </a:spcAft>
            </a:pPr>
            <a:r>
              <a:rPr lang="en-GB" sz="800" b="1"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Patient feedback</a:t>
            </a:r>
            <a:r>
              <a:rPr lang="en-GB" sz="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emphasised the positive impact of SDM on patient experience …“I was told straight- didn't go around in circles. Told the truth and I could make the choice I wanted then.”  See further quotes </a:t>
            </a:r>
            <a:r>
              <a:rPr lang="en-GB" sz="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overleaf.A</a:t>
            </a:r>
            <a:r>
              <a:rPr lang="en-GB" sz="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video of a patient story is referenced below (3).</a:t>
            </a:r>
            <a:endParaRPr lang="en-GB" sz="800" dirty="0">
              <a:effectLst/>
              <a:latin typeface="Times New Roman" panose="02020603050405020304" pitchFamily="18" charset="0"/>
              <a:ea typeface="Cambria" panose="02040503050406030204" pitchFamily="18" charset="0"/>
              <a:cs typeface="Times New Roman" panose="02020603050405020304" pitchFamily="18" charset="0"/>
            </a:endParaRPr>
          </a:p>
          <a:p>
            <a:pPr lvl="0"/>
            <a:endParaRPr lang="en-US" sz="500" dirty="0"/>
          </a:p>
          <a:p>
            <a:pPr>
              <a:spcAft>
                <a:spcPts val="0"/>
              </a:spcAft>
            </a:pPr>
            <a:endParaRPr lang="en-US" sz="800" dirty="0">
              <a:effectLst/>
              <a:latin typeface="Times New Roman" panose="02020603050405020304" pitchFamily="18" charset="0"/>
              <a:ea typeface="Helvetica" pitchFamily="2" charset="0"/>
              <a:cs typeface="Helvetica" pitchFamily="2" charset="0"/>
            </a:endParaRPr>
          </a:p>
          <a:p>
            <a:pPr>
              <a:spcBef>
                <a:spcPts val="10"/>
              </a:spcBef>
              <a:spcAft>
                <a:spcPts val="10"/>
              </a:spcAft>
            </a:pPr>
            <a:r>
              <a:rPr lang="en-GB" sz="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Evidence suggests CGA reduces perioperative morbidity, mortality and functional decline, with reductions in length of stay and subsequent cost savings. SDM helps avoid both inappropriate procedures and decisional regret for patients. It releases space on surgical waiting lists for those who do wish to undergo surgery.</a:t>
            </a:r>
            <a:r>
              <a:rPr lang="en-GB" sz="800" dirty="0">
                <a:effectLst/>
                <a:latin typeface="Cambria" panose="02040503050406030204" pitchFamily="18" charset="0"/>
                <a:ea typeface="Cambria" panose="02040503050406030204" pitchFamily="18" charset="0"/>
                <a:cs typeface="Times New Roman" panose="02020603050405020304" pitchFamily="18" charset="0"/>
              </a:rPr>
              <a:t> </a:t>
            </a:r>
            <a:endParaRPr lang="en-GB" sz="800" dirty="0">
              <a:effectLst/>
              <a:latin typeface="Times New Roman" panose="02020603050405020304" pitchFamily="18" charset="0"/>
              <a:ea typeface="Cambria" panose="020405030504060302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2980351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7" y="2474395"/>
            <a:ext cx="9088041" cy="5263774"/>
          </a:xfrm>
        </p:spPr>
        <p:txBody>
          <a:bodyPr anchor="b"/>
          <a:lstStyle>
            <a:lvl1pPr algn="ctr">
              <a:defRPr sz="7016"/>
            </a:lvl1pPr>
          </a:lstStyle>
          <a:p>
            <a:r>
              <a:rPr lang="en-US"/>
              <a:t>Click to edit Master title style</a:t>
            </a:r>
            <a:endParaRPr lang="en-US" dirty="0"/>
          </a:p>
        </p:txBody>
      </p:sp>
      <p:sp>
        <p:nvSpPr>
          <p:cNvPr id="3" name="Subtitle 2"/>
          <p:cNvSpPr>
            <a:spLocks noGrp="1"/>
          </p:cNvSpPr>
          <p:nvPr>
            <p:ph type="subTitle" idx="1"/>
          </p:nvPr>
        </p:nvSpPr>
        <p:spPr>
          <a:xfrm>
            <a:off x="1336478" y="7941161"/>
            <a:ext cx="8018859"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95697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13336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30" y="804967"/>
            <a:ext cx="2305422" cy="128129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5" y="804967"/>
            <a:ext cx="6782619" cy="1281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653410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ster">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1" name="Text Placeholder 6"/>
          <p:cNvSpPr>
            <a:spLocks noGrp="1"/>
          </p:cNvSpPr>
          <p:nvPr>
            <p:ph type="body" sz="quarter" idx="36"/>
          </p:nvPr>
        </p:nvSpPr>
        <p:spPr bwMode="auto">
          <a:xfrm>
            <a:off x="282146" y="1880324"/>
            <a:ext cx="7350428" cy="296859"/>
          </a:xfrm>
        </p:spPr>
        <p:txBody>
          <a:bodyPr anchor="ctr">
            <a:noAutofit/>
          </a:bodyPr>
          <a:lstStyle>
            <a:lvl1pPr marL="0" indent="0">
              <a:spcBef>
                <a:spcPts val="0"/>
              </a:spcBef>
              <a:buNone/>
              <a:defRPr sz="1559">
                <a:solidFill>
                  <a:schemeClr val="bg1">
                    <a:lumMod val="75000"/>
                  </a:schemeClr>
                </a:solidFill>
              </a:defRPr>
            </a:lvl1pPr>
            <a:lvl2pPr marL="0" indent="0">
              <a:spcBef>
                <a:spcPts val="0"/>
              </a:spcBef>
              <a:buNone/>
              <a:defRPr sz="1039">
                <a:solidFill>
                  <a:schemeClr val="bg1"/>
                </a:solidFill>
              </a:defRPr>
            </a:lvl2pPr>
            <a:lvl3pPr marL="0" indent="0">
              <a:spcBef>
                <a:spcPts val="0"/>
              </a:spcBef>
              <a:buNone/>
              <a:defRPr sz="1039">
                <a:solidFill>
                  <a:schemeClr val="bg1"/>
                </a:solidFill>
              </a:defRPr>
            </a:lvl3pPr>
            <a:lvl4pPr marL="0" indent="0">
              <a:spcBef>
                <a:spcPts val="0"/>
              </a:spcBef>
              <a:buNone/>
              <a:defRPr sz="1039">
                <a:solidFill>
                  <a:schemeClr val="bg1"/>
                </a:solidFill>
              </a:defRPr>
            </a:lvl4pPr>
            <a:lvl5pPr marL="0" indent="0">
              <a:spcBef>
                <a:spcPts val="0"/>
              </a:spcBef>
              <a:buNone/>
              <a:defRPr sz="1039">
                <a:solidFill>
                  <a:schemeClr val="bg1"/>
                </a:solidFill>
              </a:defRPr>
            </a:lvl5pPr>
            <a:lvl6pPr marL="0" indent="0">
              <a:spcBef>
                <a:spcPts val="0"/>
              </a:spcBef>
              <a:buNone/>
              <a:defRPr sz="1039">
                <a:solidFill>
                  <a:schemeClr val="bg1"/>
                </a:solidFill>
              </a:defRPr>
            </a:lvl6pPr>
            <a:lvl7pPr marL="0" indent="0">
              <a:spcBef>
                <a:spcPts val="0"/>
              </a:spcBef>
              <a:buNone/>
              <a:defRPr sz="1039">
                <a:solidFill>
                  <a:schemeClr val="bg1"/>
                </a:solidFill>
              </a:defRPr>
            </a:lvl7pPr>
            <a:lvl8pPr marL="0" indent="0">
              <a:spcBef>
                <a:spcPts val="0"/>
              </a:spcBef>
              <a:buNone/>
              <a:defRPr sz="1039">
                <a:solidFill>
                  <a:schemeClr val="bg1"/>
                </a:solidFill>
              </a:defRPr>
            </a:lvl8pPr>
            <a:lvl9pPr marL="0" indent="0">
              <a:spcBef>
                <a:spcPts val="0"/>
              </a:spcBef>
              <a:buNone/>
              <a:defRPr sz="1039">
                <a:solidFill>
                  <a:schemeClr val="bg1"/>
                </a:solidFill>
              </a:defRPr>
            </a:lvl9pPr>
          </a:lstStyle>
          <a:p>
            <a:pPr lvl="0"/>
            <a:r>
              <a:rPr lang="en-US"/>
              <a:t>Click to edit Master text styles</a:t>
            </a:r>
          </a:p>
        </p:txBody>
      </p:sp>
      <p:sp>
        <p:nvSpPr>
          <p:cNvPr id="7" name="Text Placeholder 6"/>
          <p:cNvSpPr>
            <a:spLocks noGrp="1"/>
          </p:cNvSpPr>
          <p:nvPr>
            <p:ph type="body" sz="quarter" idx="13" hasCustomPrompt="1"/>
          </p:nvPr>
        </p:nvSpPr>
        <p:spPr>
          <a:xfrm>
            <a:off x="278435" y="2603891"/>
            <a:ext cx="3118445" cy="587975"/>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2339" cap="none" baseline="0">
                <a:solidFill>
                  <a:schemeClr val="bg1"/>
                </a:solidFill>
                <a:latin typeface="+mj-lt"/>
              </a:defRPr>
            </a:lvl1pPr>
            <a:lvl2pPr marL="0" indent="0">
              <a:spcBef>
                <a:spcPts val="0"/>
              </a:spcBef>
              <a:buNone/>
              <a:defRPr sz="2598" cap="all" baseline="0">
                <a:solidFill>
                  <a:schemeClr val="bg1"/>
                </a:solidFill>
                <a:latin typeface="+mj-lt"/>
              </a:defRPr>
            </a:lvl2pPr>
            <a:lvl3pPr marL="0" indent="0">
              <a:spcBef>
                <a:spcPts val="0"/>
              </a:spcBef>
              <a:buNone/>
              <a:defRPr sz="2598" cap="all" baseline="0">
                <a:solidFill>
                  <a:schemeClr val="bg1"/>
                </a:solidFill>
                <a:latin typeface="+mj-lt"/>
              </a:defRPr>
            </a:lvl3pPr>
            <a:lvl4pPr marL="0" indent="0">
              <a:spcBef>
                <a:spcPts val="0"/>
              </a:spcBef>
              <a:buNone/>
              <a:defRPr sz="2598" cap="all" baseline="0">
                <a:solidFill>
                  <a:schemeClr val="bg1"/>
                </a:solidFill>
                <a:latin typeface="+mj-lt"/>
              </a:defRPr>
            </a:lvl4pPr>
            <a:lvl5pPr marL="0" indent="0">
              <a:spcBef>
                <a:spcPts val="0"/>
              </a:spcBef>
              <a:buNone/>
              <a:defRPr sz="2598" cap="all" baseline="0">
                <a:solidFill>
                  <a:schemeClr val="bg1"/>
                </a:solidFill>
                <a:latin typeface="+mj-lt"/>
              </a:defRPr>
            </a:lvl5pPr>
            <a:lvl6pPr marL="0" indent="0">
              <a:spcBef>
                <a:spcPts val="0"/>
              </a:spcBef>
              <a:buNone/>
              <a:defRPr sz="2598" cap="all" baseline="0">
                <a:solidFill>
                  <a:schemeClr val="bg1"/>
                </a:solidFill>
                <a:latin typeface="+mj-lt"/>
              </a:defRPr>
            </a:lvl6pPr>
            <a:lvl7pPr marL="0" indent="0">
              <a:spcBef>
                <a:spcPts val="0"/>
              </a:spcBef>
              <a:buNone/>
              <a:defRPr sz="2598" cap="all" baseline="0">
                <a:solidFill>
                  <a:schemeClr val="bg1"/>
                </a:solidFill>
                <a:latin typeface="+mj-lt"/>
              </a:defRPr>
            </a:lvl7pPr>
            <a:lvl8pPr marL="0" indent="0">
              <a:spcBef>
                <a:spcPts val="0"/>
              </a:spcBef>
              <a:buNone/>
              <a:defRPr sz="2598" cap="all" baseline="0">
                <a:solidFill>
                  <a:schemeClr val="bg1"/>
                </a:solidFill>
                <a:latin typeface="+mj-lt"/>
              </a:defRPr>
            </a:lvl8pPr>
            <a:lvl9pPr marL="0" indent="0">
              <a:spcBef>
                <a:spcPts val="0"/>
              </a:spcBef>
              <a:buNone/>
              <a:defRPr sz="2598" cap="all" baseline="0">
                <a:solidFill>
                  <a:schemeClr val="bg1"/>
                </a:solidFill>
                <a:latin typeface="+mj-lt"/>
              </a:defRPr>
            </a:lvl9pPr>
          </a:lstStyle>
          <a:p>
            <a:pPr lvl="0"/>
            <a:r>
              <a:rPr lang="en-US" dirty="0"/>
              <a:t>Heading</a:t>
            </a:r>
          </a:p>
        </p:txBody>
      </p:sp>
      <p:sp>
        <p:nvSpPr>
          <p:cNvPr id="9" name="Text Placeholder 8"/>
          <p:cNvSpPr>
            <a:spLocks noGrp="1"/>
          </p:cNvSpPr>
          <p:nvPr>
            <p:ph type="body" sz="quarter" idx="39" hasCustomPrompt="1"/>
          </p:nvPr>
        </p:nvSpPr>
        <p:spPr bwMode="ltGray">
          <a:xfrm>
            <a:off x="278435" y="3267462"/>
            <a:ext cx="3118445" cy="1255065"/>
          </a:xfrm>
          <a:solidFill>
            <a:schemeClr val="tx2">
              <a:lumMod val="10000"/>
              <a:lumOff val="90000"/>
            </a:schemeClr>
          </a:solidFill>
        </p:spPr>
        <p:txBody>
          <a:bodyPr lIns="365760" rIns="365760" anchor="ctr">
            <a:noAutofit/>
          </a:bodyPr>
          <a:lstStyle>
            <a:lvl1pPr marL="0" indent="0">
              <a:spcBef>
                <a:spcPts val="520"/>
              </a:spcBef>
              <a:buFont typeface="Arial" panose="020B0604020202020204" pitchFamily="34" charset="0"/>
              <a:buNone/>
              <a:defRPr sz="1906" baseline="0"/>
            </a:lvl1pPr>
            <a:lvl2pPr marL="247491" indent="-247491">
              <a:spcBef>
                <a:spcPts val="520"/>
              </a:spcBef>
              <a:buFont typeface="Arial" panose="020B0604020202020204" pitchFamily="34" charset="0"/>
              <a:buChar char="•"/>
              <a:defRPr sz="1906"/>
            </a:lvl2pPr>
            <a:lvl3pPr marL="247491" indent="-247491">
              <a:spcBef>
                <a:spcPts val="520"/>
              </a:spcBef>
              <a:buFont typeface="Arial" panose="020B0604020202020204" pitchFamily="34" charset="0"/>
              <a:buChar char="•"/>
              <a:defRPr sz="1906"/>
            </a:lvl3pPr>
            <a:lvl4pPr marL="0" indent="0">
              <a:spcBef>
                <a:spcPts val="520"/>
              </a:spcBef>
              <a:buNone/>
              <a:defRPr sz="1906"/>
            </a:lvl4pPr>
            <a:lvl5pPr marL="0" indent="0">
              <a:spcBef>
                <a:spcPts val="520"/>
              </a:spcBef>
              <a:buNone/>
              <a:defRPr sz="1906"/>
            </a:lvl5pPr>
            <a:lvl6pPr marL="0" indent="0">
              <a:spcBef>
                <a:spcPts val="520"/>
              </a:spcBef>
              <a:buNone/>
              <a:defRPr sz="1906"/>
            </a:lvl6pPr>
            <a:lvl7pPr marL="0" indent="0">
              <a:spcBef>
                <a:spcPts val="520"/>
              </a:spcBef>
              <a:buNone/>
              <a:defRPr sz="1906"/>
            </a:lvl7pPr>
            <a:lvl8pPr marL="0" indent="0">
              <a:spcBef>
                <a:spcPts val="520"/>
              </a:spcBef>
              <a:buNone/>
              <a:defRPr sz="1906"/>
            </a:lvl8pPr>
            <a:lvl9pPr marL="0" indent="0">
              <a:spcBef>
                <a:spcPts val="520"/>
              </a:spcBef>
              <a:buNone/>
              <a:defRPr sz="1906"/>
            </a:lvl9pPr>
          </a:lstStyle>
          <a:p>
            <a:pPr lvl="0"/>
            <a:r>
              <a:rPr lang="en-US" dirty="0"/>
              <a:t>Add your question or a statement of the problem here</a:t>
            </a:r>
          </a:p>
        </p:txBody>
      </p:sp>
      <p:sp>
        <p:nvSpPr>
          <p:cNvPr id="36" name="Text Placeholder 6"/>
          <p:cNvSpPr>
            <a:spLocks noGrp="1"/>
          </p:cNvSpPr>
          <p:nvPr>
            <p:ph type="body" sz="quarter" idx="37" hasCustomPrompt="1"/>
          </p:nvPr>
        </p:nvSpPr>
        <p:spPr>
          <a:xfrm>
            <a:off x="278435" y="4821396"/>
            <a:ext cx="3118445" cy="587975"/>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2339" cap="none" baseline="0">
                <a:solidFill>
                  <a:schemeClr val="bg1"/>
                </a:solidFill>
                <a:latin typeface="+mj-lt"/>
              </a:defRPr>
            </a:lvl1pPr>
            <a:lvl2pPr marL="0" indent="0">
              <a:spcBef>
                <a:spcPts val="0"/>
              </a:spcBef>
              <a:buNone/>
              <a:defRPr sz="2598" cap="all" baseline="0">
                <a:solidFill>
                  <a:schemeClr val="bg1"/>
                </a:solidFill>
                <a:latin typeface="+mj-lt"/>
              </a:defRPr>
            </a:lvl2pPr>
            <a:lvl3pPr marL="0" indent="0">
              <a:spcBef>
                <a:spcPts val="0"/>
              </a:spcBef>
              <a:buNone/>
              <a:defRPr sz="2598" cap="all" baseline="0">
                <a:solidFill>
                  <a:schemeClr val="bg1"/>
                </a:solidFill>
                <a:latin typeface="+mj-lt"/>
              </a:defRPr>
            </a:lvl3pPr>
            <a:lvl4pPr marL="0" indent="0">
              <a:spcBef>
                <a:spcPts val="0"/>
              </a:spcBef>
              <a:buNone/>
              <a:defRPr sz="2598" cap="all" baseline="0">
                <a:solidFill>
                  <a:schemeClr val="bg1"/>
                </a:solidFill>
                <a:latin typeface="+mj-lt"/>
              </a:defRPr>
            </a:lvl4pPr>
            <a:lvl5pPr marL="0" indent="0">
              <a:spcBef>
                <a:spcPts val="0"/>
              </a:spcBef>
              <a:buNone/>
              <a:defRPr sz="2598" cap="all" baseline="0">
                <a:solidFill>
                  <a:schemeClr val="bg1"/>
                </a:solidFill>
                <a:latin typeface="+mj-lt"/>
              </a:defRPr>
            </a:lvl5pPr>
            <a:lvl6pPr marL="0" indent="0">
              <a:spcBef>
                <a:spcPts val="0"/>
              </a:spcBef>
              <a:buNone/>
              <a:defRPr sz="2598" cap="all" baseline="0">
                <a:solidFill>
                  <a:schemeClr val="bg1"/>
                </a:solidFill>
                <a:latin typeface="+mj-lt"/>
              </a:defRPr>
            </a:lvl6pPr>
            <a:lvl7pPr marL="0" indent="0">
              <a:spcBef>
                <a:spcPts val="0"/>
              </a:spcBef>
              <a:buNone/>
              <a:defRPr sz="2598" cap="all" baseline="0">
                <a:solidFill>
                  <a:schemeClr val="bg1"/>
                </a:solidFill>
                <a:latin typeface="+mj-lt"/>
              </a:defRPr>
            </a:lvl7pPr>
            <a:lvl8pPr marL="0" indent="0">
              <a:spcBef>
                <a:spcPts val="0"/>
              </a:spcBef>
              <a:buNone/>
              <a:defRPr sz="2598" cap="all" baseline="0">
                <a:solidFill>
                  <a:schemeClr val="bg1"/>
                </a:solidFill>
                <a:latin typeface="+mj-lt"/>
              </a:defRPr>
            </a:lvl8pPr>
            <a:lvl9pPr marL="0" indent="0">
              <a:spcBef>
                <a:spcPts val="0"/>
              </a:spcBef>
              <a:buNone/>
              <a:defRPr sz="2598" cap="all" baseline="0">
                <a:solidFill>
                  <a:schemeClr val="bg1"/>
                </a:solidFill>
                <a:latin typeface="+mj-lt"/>
              </a:defRPr>
            </a:lvl9pPr>
          </a:lstStyle>
          <a:p>
            <a:pPr lvl="0"/>
            <a:r>
              <a:rPr lang="en-US" dirty="0"/>
              <a:t>Heading</a:t>
            </a:r>
          </a:p>
        </p:txBody>
      </p:sp>
      <p:sp>
        <p:nvSpPr>
          <p:cNvPr id="37" name="Content Placeholder 17"/>
          <p:cNvSpPr>
            <a:spLocks noGrp="1"/>
          </p:cNvSpPr>
          <p:nvPr>
            <p:ph sz="quarter" idx="38" hasCustomPrompt="1"/>
          </p:nvPr>
        </p:nvSpPr>
        <p:spPr>
          <a:xfrm>
            <a:off x="278435" y="5451368"/>
            <a:ext cx="3118445" cy="1289482"/>
          </a:xfrm>
        </p:spPr>
        <p:txBody>
          <a:bodyPr lIns="91440" tIns="182880"/>
          <a:lstStyle>
            <a:lvl1pPr>
              <a:defRPr sz="1386" baseline="0"/>
            </a:lvl1pPr>
            <a:lvl2pPr>
              <a:defRPr sz="1212"/>
            </a:lvl2pPr>
            <a:lvl3pPr>
              <a:defRPr sz="1212"/>
            </a:lvl3pPr>
            <a:lvl4pPr>
              <a:defRPr sz="1212"/>
            </a:lvl4pPr>
            <a:lvl5pPr>
              <a:defRPr sz="1212"/>
            </a:lvl5pPr>
            <a:lvl6pPr>
              <a:defRPr sz="1212"/>
            </a:lvl6pPr>
            <a:lvl7pPr>
              <a:defRPr sz="1212"/>
            </a:lvl7pPr>
            <a:lvl8pPr>
              <a:defRPr sz="1212"/>
            </a:lvl8pPr>
            <a:lvl9pPr>
              <a:defRPr sz="1212"/>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11" name="Text Placeholder 6"/>
          <p:cNvSpPr>
            <a:spLocks noGrp="1"/>
          </p:cNvSpPr>
          <p:nvPr>
            <p:ph type="body" sz="quarter" idx="17" hasCustomPrompt="1"/>
          </p:nvPr>
        </p:nvSpPr>
        <p:spPr>
          <a:xfrm>
            <a:off x="278435" y="6866705"/>
            <a:ext cx="3118445" cy="55997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2339" cap="none" baseline="0">
                <a:solidFill>
                  <a:schemeClr val="bg1"/>
                </a:solidFill>
                <a:latin typeface="+mj-lt"/>
              </a:defRPr>
            </a:lvl1pPr>
            <a:lvl2pPr marL="0" indent="0">
              <a:spcBef>
                <a:spcPts val="0"/>
              </a:spcBef>
              <a:buNone/>
              <a:defRPr sz="2598" cap="all" baseline="0">
                <a:solidFill>
                  <a:schemeClr val="bg1"/>
                </a:solidFill>
                <a:latin typeface="+mj-lt"/>
              </a:defRPr>
            </a:lvl2pPr>
            <a:lvl3pPr marL="0" indent="0">
              <a:spcBef>
                <a:spcPts val="0"/>
              </a:spcBef>
              <a:buNone/>
              <a:defRPr sz="2598" cap="all" baseline="0">
                <a:solidFill>
                  <a:schemeClr val="bg1"/>
                </a:solidFill>
                <a:latin typeface="+mj-lt"/>
              </a:defRPr>
            </a:lvl3pPr>
            <a:lvl4pPr marL="0" indent="0">
              <a:spcBef>
                <a:spcPts val="0"/>
              </a:spcBef>
              <a:buNone/>
              <a:defRPr sz="2598" cap="all" baseline="0">
                <a:solidFill>
                  <a:schemeClr val="bg1"/>
                </a:solidFill>
                <a:latin typeface="+mj-lt"/>
              </a:defRPr>
            </a:lvl4pPr>
            <a:lvl5pPr marL="0" indent="0">
              <a:spcBef>
                <a:spcPts val="0"/>
              </a:spcBef>
              <a:buNone/>
              <a:defRPr sz="2598" cap="all" baseline="0">
                <a:solidFill>
                  <a:schemeClr val="bg1"/>
                </a:solidFill>
                <a:latin typeface="+mj-lt"/>
              </a:defRPr>
            </a:lvl5pPr>
            <a:lvl6pPr marL="0" indent="0">
              <a:spcBef>
                <a:spcPts val="0"/>
              </a:spcBef>
              <a:buNone/>
              <a:defRPr sz="2598" cap="all" baseline="0">
                <a:solidFill>
                  <a:schemeClr val="bg1"/>
                </a:solidFill>
                <a:latin typeface="+mj-lt"/>
              </a:defRPr>
            </a:lvl6pPr>
            <a:lvl7pPr marL="0" indent="0">
              <a:spcBef>
                <a:spcPts val="0"/>
              </a:spcBef>
              <a:buNone/>
              <a:defRPr sz="2598" cap="all" baseline="0">
                <a:solidFill>
                  <a:schemeClr val="bg1"/>
                </a:solidFill>
                <a:latin typeface="+mj-lt"/>
              </a:defRPr>
            </a:lvl7pPr>
            <a:lvl8pPr marL="0" indent="0">
              <a:spcBef>
                <a:spcPts val="0"/>
              </a:spcBef>
              <a:buNone/>
              <a:defRPr sz="2598" cap="all" baseline="0">
                <a:solidFill>
                  <a:schemeClr val="bg1"/>
                </a:solidFill>
                <a:latin typeface="+mj-lt"/>
              </a:defRPr>
            </a:lvl8pPr>
            <a:lvl9pPr marL="0" indent="0">
              <a:spcBef>
                <a:spcPts val="0"/>
              </a:spcBef>
              <a:buNone/>
              <a:defRPr sz="2598"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278435" y="7551276"/>
            <a:ext cx="3118445" cy="2768400"/>
          </a:xfrm>
        </p:spPr>
        <p:txBody>
          <a:bodyPr lIns="91440" tIns="182880"/>
          <a:lstStyle>
            <a:lvl1pPr>
              <a:defRPr sz="1386" baseline="0"/>
            </a:lvl1pPr>
            <a:lvl2pPr>
              <a:defRPr sz="1212"/>
            </a:lvl2pPr>
            <a:lvl3pPr>
              <a:defRPr sz="1212"/>
            </a:lvl3pPr>
            <a:lvl4pPr>
              <a:defRPr sz="1212"/>
            </a:lvl4pPr>
            <a:lvl5pPr>
              <a:defRPr sz="1212"/>
            </a:lvl5pPr>
            <a:lvl6pPr>
              <a:defRPr sz="1212"/>
            </a:lvl6pPr>
            <a:lvl7pPr>
              <a:defRPr sz="1212"/>
            </a:lvl7pPr>
            <a:lvl8pPr>
              <a:defRPr sz="1212"/>
            </a:lvl8pPr>
            <a:lvl9pPr>
              <a:defRPr sz="1212"/>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278435" y="10512149"/>
            <a:ext cx="3118445" cy="55997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2339" cap="none" baseline="0">
                <a:solidFill>
                  <a:schemeClr val="bg1"/>
                </a:solidFill>
                <a:latin typeface="+mj-lt"/>
              </a:defRPr>
            </a:lvl1pPr>
            <a:lvl2pPr marL="0" indent="0">
              <a:spcBef>
                <a:spcPts val="0"/>
              </a:spcBef>
              <a:buNone/>
              <a:defRPr sz="2598" cap="all" baseline="0">
                <a:solidFill>
                  <a:schemeClr val="bg1"/>
                </a:solidFill>
                <a:latin typeface="+mj-lt"/>
              </a:defRPr>
            </a:lvl2pPr>
            <a:lvl3pPr marL="0" indent="0">
              <a:spcBef>
                <a:spcPts val="0"/>
              </a:spcBef>
              <a:buNone/>
              <a:defRPr sz="2598" cap="all" baseline="0">
                <a:solidFill>
                  <a:schemeClr val="bg1"/>
                </a:solidFill>
                <a:latin typeface="+mj-lt"/>
              </a:defRPr>
            </a:lvl3pPr>
            <a:lvl4pPr marL="0" indent="0">
              <a:spcBef>
                <a:spcPts val="0"/>
              </a:spcBef>
              <a:buNone/>
              <a:defRPr sz="2598" cap="all" baseline="0">
                <a:solidFill>
                  <a:schemeClr val="bg1"/>
                </a:solidFill>
                <a:latin typeface="+mj-lt"/>
              </a:defRPr>
            </a:lvl4pPr>
            <a:lvl5pPr marL="0" indent="0">
              <a:spcBef>
                <a:spcPts val="0"/>
              </a:spcBef>
              <a:buNone/>
              <a:defRPr sz="2598" cap="all" baseline="0">
                <a:solidFill>
                  <a:schemeClr val="bg1"/>
                </a:solidFill>
                <a:latin typeface="+mj-lt"/>
              </a:defRPr>
            </a:lvl5pPr>
            <a:lvl6pPr marL="0" indent="0">
              <a:spcBef>
                <a:spcPts val="0"/>
              </a:spcBef>
              <a:buNone/>
              <a:defRPr sz="2598" cap="all" baseline="0">
                <a:solidFill>
                  <a:schemeClr val="bg1"/>
                </a:solidFill>
                <a:latin typeface="+mj-lt"/>
              </a:defRPr>
            </a:lvl6pPr>
            <a:lvl7pPr marL="0" indent="0">
              <a:spcBef>
                <a:spcPts val="0"/>
              </a:spcBef>
              <a:buNone/>
              <a:defRPr sz="2598" cap="all" baseline="0">
                <a:solidFill>
                  <a:schemeClr val="bg1"/>
                </a:solidFill>
                <a:latin typeface="+mj-lt"/>
              </a:defRPr>
            </a:lvl7pPr>
            <a:lvl8pPr marL="0" indent="0">
              <a:spcBef>
                <a:spcPts val="0"/>
              </a:spcBef>
              <a:buNone/>
              <a:defRPr sz="2598" cap="all" baseline="0">
                <a:solidFill>
                  <a:schemeClr val="bg1"/>
                </a:solidFill>
                <a:latin typeface="+mj-lt"/>
              </a:defRPr>
            </a:lvl8pPr>
            <a:lvl9pPr marL="0" indent="0">
              <a:spcBef>
                <a:spcPts val="0"/>
              </a:spcBef>
              <a:buNone/>
              <a:defRPr sz="2598"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278435" y="11175720"/>
            <a:ext cx="3118445" cy="3351457"/>
          </a:xfrm>
        </p:spPr>
        <p:txBody>
          <a:bodyPr lIns="91440" tIns="182880"/>
          <a:lstStyle>
            <a:lvl1pPr>
              <a:defRPr sz="1386" baseline="0"/>
            </a:lvl1pPr>
            <a:lvl2pPr>
              <a:defRPr sz="1212"/>
            </a:lvl2pPr>
            <a:lvl3pPr>
              <a:defRPr sz="1212"/>
            </a:lvl3pPr>
            <a:lvl4pPr>
              <a:defRPr sz="1212"/>
            </a:lvl4pPr>
            <a:lvl5pPr>
              <a:defRPr sz="1212"/>
            </a:lvl5pPr>
            <a:lvl6pPr>
              <a:defRPr sz="1212"/>
            </a:lvl6pPr>
            <a:lvl7pPr>
              <a:defRPr sz="1212"/>
            </a:lvl7pPr>
            <a:lvl8pPr>
              <a:defRPr sz="1212"/>
            </a:lvl8pPr>
            <a:lvl9pPr>
              <a:defRPr sz="1212"/>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3786686" y="2603889"/>
            <a:ext cx="3118445" cy="55997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2339" cap="none" baseline="0">
                <a:solidFill>
                  <a:schemeClr val="bg1"/>
                </a:solidFill>
                <a:latin typeface="+mj-lt"/>
              </a:defRPr>
            </a:lvl1pPr>
            <a:lvl2pPr marL="0" indent="0">
              <a:spcBef>
                <a:spcPts val="0"/>
              </a:spcBef>
              <a:buNone/>
              <a:defRPr sz="2598" cap="all" baseline="0">
                <a:solidFill>
                  <a:schemeClr val="bg1"/>
                </a:solidFill>
                <a:latin typeface="+mj-lt"/>
              </a:defRPr>
            </a:lvl2pPr>
            <a:lvl3pPr marL="0" indent="0">
              <a:spcBef>
                <a:spcPts val="0"/>
              </a:spcBef>
              <a:buNone/>
              <a:defRPr sz="2598" cap="all" baseline="0">
                <a:solidFill>
                  <a:schemeClr val="bg1"/>
                </a:solidFill>
                <a:latin typeface="+mj-lt"/>
              </a:defRPr>
            </a:lvl3pPr>
            <a:lvl4pPr marL="0" indent="0">
              <a:spcBef>
                <a:spcPts val="0"/>
              </a:spcBef>
              <a:buNone/>
              <a:defRPr sz="2598" cap="all" baseline="0">
                <a:solidFill>
                  <a:schemeClr val="bg1"/>
                </a:solidFill>
                <a:latin typeface="+mj-lt"/>
              </a:defRPr>
            </a:lvl4pPr>
            <a:lvl5pPr marL="0" indent="0">
              <a:spcBef>
                <a:spcPts val="0"/>
              </a:spcBef>
              <a:buNone/>
              <a:defRPr sz="2598" cap="all" baseline="0">
                <a:solidFill>
                  <a:schemeClr val="bg1"/>
                </a:solidFill>
                <a:latin typeface="+mj-lt"/>
              </a:defRPr>
            </a:lvl5pPr>
            <a:lvl6pPr marL="0" indent="0">
              <a:spcBef>
                <a:spcPts val="0"/>
              </a:spcBef>
              <a:buNone/>
              <a:defRPr sz="2598" cap="all" baseline="0">
                <a:solidFill>
                  <a:schemeClr val="bg1"/>
                </a:solidFill>
                <a:latin typeface="+mj-lt"/>
              </a:defRPr>
            </a:lvl6pPr>
            <a:lvl7pPr marL="0" indent="0">
              <a:spcBef>
                <a:spcPts val="0"/>
              </a:spcBef>
              <a:buNone/>
              <a:defRPr sz="2598" cap="all" baseline="0">
                <a:solidFill>
                  <a:schemeClr val="bg1"/>
                </a:solidFill>
                <a:latin typeface="+mj-lt"/>
              </a:defRPr>
            </a:lvl7pPr>
            <a:lvl8pPr marL="0" indent="0">
              <a:spcBef>
                <a:spcPts val="0"/>
              </a:spcBef>
              <a:buNone/>
              <a:defRPr sz="2598" cap="all" baseline="0">
                <a:solidFill>
                  <a:schemeClr val="bg1"/>
                </a:solidFill>
                <a:latin typeface="+mj-lt"/>
              </a:defRPr>
            </a:lvl8pPr>
            <a:lvl9pPr marL="0" indent="0">
              <a:spcBef>
                <a:spcPts val="0"/>
              </a:spcBef>
              <a:buNone/>
              <a:defRPr sz="2598"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3786686" y="3267461"/>
            <a:ext cx="3118445" cy="3121184"/>
          </a:xfrm>
        </p:spPr>
        <p:txBody>
          <a:bodyPr lIns="91440" tIns="182880"/>
          <a:lstStyle>
            <a:lvl1pPr>
              <a:defRPr sz="1386" baseline="0"/>
            </a:lvl1pPr>
            <a:lvl2pPr>
              <a:defRPr sz="1212"/>
            </a:lvl2pPr>
            <a:lvl3pPr>
              <a:defRPr sz="1212"/>
            </a:lvl3pPr>
            <a:lvl4pPr>
              <a:defRPr sz="1212"/>
            </a:lvl4pPr>
            <a:lvl5pPr>
              <a:defRPr sz="1212"/>
            </a:lvl5pPr>
            <a:lvl6pPr>
              <a:defRPr sz="1212"/>
            </a:lvl6pPr>
            <a:lvl7pPr>
              <a:defRPr sz="1212"/>
            </a:lvl7pPr>
            <a:lvl8pPr>
              <a:defRPr sz="1212"/>
            </a:lvl8pPr>
            <a:lvl9pPr>
              <a:defRPr sz="1212"/>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8" name="Text Placeholder 6"/>
          <p:cNvSpPr>
            <a:spLocks noGrp="1"/>
          </p:cNvSpPr>
          <p:nvPr>
            <p:ph type="body" sz="quarter" idx="40" hasCustomPrompt="1"/>
          </p:nvPr>
        </p:nvSpPr>
        <p:spPr>
          <a:xfrm>
            <a:off x="3786686" y="6581118"/>
            <a:ext cx="3118445" cy="55997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2339" cap="none" baseline="0">
                <a:solidFill>
                  <a:schemeClr val="bg1"/>
                </a:solidFill>
                <a:latin typeface="+mj-lt"/>
              </a:defRPr>
            </a:lvl1pPr>
            <a:lvl2pPr marL="0" indent="0">
              <a:spcBef>
                <a:spcPts val="0"/>
              </a:spcBef>
              <a:buNone/>
              <a:defRPr sz="2598" cap="all" baseline="0">
                <a:solidFill>
                  <a:schemeClr val="bg1"/>
                </a:solidFill>
                <a:latin typeface="+mj-lt"/>
              </a:defRPr>
            </a:lvl2pPr>
            <a:lvl3pPr marL="0" indent="0">
              <a:spcBef>
                <a:spcPts val="0"/>
              </a:spcBef>
              <a:buNone/>
              <a:defRPr sz="2598" cap="all" baseline="0">
                <a:solidFill>
                  <a:schemeClr val="bg1"/>
                </a:solidFill>
                <a:latin typeface="+mj-lt"/>
              </a:defRPr>
            </a:lvl3pPr>
            <a:lvl4pPr marL="0" indent="0">
              <a:spcBef>
                <a:spcPts val="0"/>
              </a:spcBef>
              <a:buNone/>
              <a:defRPr sz="2598" cap="all" baseline="0">
                <a:solidFill>
                  <a:schemeClr val="bg1"/>
                </a:solidFill>
                <a:latin typeface="+mj-lt"/>
              </a:defRPr>
            </a:lvl4pPr>
            <a:lvl5pPr marL="0" indent="0">
              <a:spcBef>
                <a:spcPts val="0"/>
              </a:spcBef>
              <a:buNone/>
              <a:defRPr sz="2598" cap="all" baseline="0">
                <a:solidFill>
                  <a:schemeClr val="bg1"/>
                </a:solidFill>
                <a:latin typeface="+mj-lt"/>
              </a:defRPr>
            </a:lvl5pPr>
            <a:lvl6pPr marL="0" indent="0">
              <a:spcBef>
                <a:spcPts val="0"/>
              </a:spcBef>
              <a:buNone/>
              <a:defRPr sz="2598" cap="all" baseline="0">
                <a:solidFill>
                  <a:schemeClr val="bg1"/>
                </a:solidFill>
                <a:latin typeface="+mj-lt"/>
              </a:defRPr>
            </a:lvl6pPr>
            <a:lvl7pPr marL="0" indent="0">
              <a:spcBef>
                <a:spcPts val="0"/>
              </a:spcBef>
              <a:buNone/>
              <a:defRPr sz="2598" cap="all" baseline="0">
                <a:solidFill>
                  <a:schemeClr val="bg1"/>
                </a:solidFill>
                <a:latin typeface="+mj-lt"/>
              </a:defRPr>
            </a:lvl7pPr>
            <a:lvl8pPr marL="0" indent="0">
              <a:spcBef>
                <a:spcPts val="0"/>
              </a:spcBef>
              <a:buNone/>
              <a:defRPr sz="2598" cap="all" baseline="0">
                <a:solidFill>
                  <a:schemeClr val="bg1"/>
                </a:solidFill>
                <a:latin typeface="+mj-lt"/>
              </a:defRPr>
            </a:lvl8pPr>
            <a:lvl9pPr marL="0" indent="0">
              <a:spcBef>
                <a:spcPts val="0"/>
              </a:spcBef>
              <a:buNone/>
              <a:defRPr sz="2598" cap="all" baseline="0">
                <a:solidFill>
                  <a:schemeClr val="bg1"/>
                </a:solidFill>
                <a:latin typeface="+mj-lt"/>
              </a:defRPr>
            </a:lvl9pPr>
          </a:lstStyle>
          <a:p>
            <a:pPr lvl="0"/>
            <a:r>
              <a:rPr lang="en-US" dirty="0"/>
              <a:t>Heading</a:t>
            </a:r>
          </a:p>
        </p:txBody>
      </p:sp>
      <p:sp>
        <p:nvSpPr>
          <p:cNvPr id="18" name="Content Placeholder 17"/>
          <p:cNvSpPr>
            <a:spLocks noGrp="1"/>
          </p:cNvSpPr>
          <p:nvPr>
            <p:ph sz="quarter" idx="23" hasCustomPrompt="1"/>
          </p:nvPr>
        </p:nvSpPr>
        <p:spPr>
          <a:xfrm>
            <a:off x="3786686" y="7244690"/>
            <a:ext cx="3118445" cy="3074988"/>
          </a:xfrm>
        </p:spPr>
        <p:txBody>
          <a:bodyPr lIns="91440" tIns="182880"/>
          <a:lstStyle>
            <a:lvl1pPr>
              <a:defRPr sz="1386" baseline="0"/>
            </a:lvl1pPr>
            <a:lvl2pPr>
              <a:defRPr sz="1212"/>
            </a:lvl2pPr>
            <a:lvl3pPr>
              <a:defRPr sz="1212"/>
            </a:lvl3pPr>
            <a:lvl4pPr>
              <a:defRPr sz="1212"/>
            </a:lvl4pPr>
            <a:lvl5pPr>
              <a:defRPr sz="1212"/>
            </a:lvl5pPr>
            <a:lvl6pPr>
              <a:defRPr sz="1212"/>
            </a:lvl6pPr>
            <a:lvl7pPr>
              <a:defRPr sz="1212"/>
            </a:lvl7pPr>
            <a:lvl8pPr>
              <a:defRPr sz="1212"/>
            </a:lvl8pPr>
            <a:lvl9pPr>
              <a:defRPr sz="1212"/>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3786686" y="10512149"/>
            <a:ext cx="3118445" cy="55997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2339" cap="none" baseline="0">
                <a:solidFill>
                  <a:schemeClr val="bg1"/>
                </a:solidFill>
                <a:latin typeface="+mj-lt"/>
              </a:defRPr>
            </a:lvl1pPr>
            <a:lvl2pPr marL="0" indent="0">
              <a:spcBef>
                <a:spcPts val="0"/>
              </a:spcBef>
              <a:buNone/>
              <a:defRPr sz="2598" cap="all" baseline="0">
                <a:solidFill>
                  <a:schemeClr val="bg1"/>
                </a:solidFill>
                <a:latin typeface="+mj-lt"/>
              </a:defRPr>
            </a:lvl2pPr>
            <a:lvl3pPr marL="0" indent="0">
              <a:spcBef>
                <a:spcPts val="0"/>
              </a:spcBef>
              <a:buNone/>
              <a:defRPr sz="2598" cap="all" baseline="0">
                <a:solidFill>
                  <a:schemeClr val="bg1"/>
                </a:solidFill>
                <a:latin typeface="+mj-lt"/>
              </a:defRPr>
            </a:lvl3pPr>
            <a:lvl4pPr marL="0" indent="0">
              <a:spcBef>
                <a:spcPts val="0"/>
              </a:spcBef>
              <a:buNone/>
              <a:defRPr sz="2598" cap="all" baseline="0">
                <a:solidFill>
                  <a:schemeClr val="bg1"/>
                </a:solidFill>
                <a:latin typeface="+mj-lt"/>
              </a:defRPr>
            </a:lvl4pPr>
            <a:lvl5pPr marL="0" indent="0">
              <a:spcBef>
                <a:spcPts val="0"/>
              </a:spcBef>
              <a:buNone/>
              <a:defRPr sz="2598" cap="all" baseline="0">
                <a:solidFill>
                  <a:schemeClr val="bg1"/>
                </a:solidFill>
                <a:latin typeface="+mj-lt"/>
              </a:defRPr>
            </a:lvl5pPr>
            <a:lvl6pPr marL="0" indent="0">
              <a:spcBef>
                <a:spcPts val="0"/>
              </a:spcBef>
              <a:buNone/>
              <a:defRPr sz="2598" cap="all" baseline="0">
                <a:solidFill>
                  <a:schemeClr val="bg1"/>
                </a:solidFill>
                <a:latin typeface="+mj-lt"/>
              </a:defRPr>
            </a:lvl6pPr>
            <a:lvl7pPr marL="0" indent="0">
              <a:spcBef>
                <a:spcPts val="0"/>
              </a:spcBef>
              <a:buNone/>
              <a:defRPr sz="2598" cap="all" baseline="0">
                <a:solidFill>
                  <a:schemeClr val="bg1"/>
                </a:solidFill>
                <a:latin typeface="+mj-lt"/>
              </a:defRPr>
            </a:lvl7pPr>
            <a:lvl8pPr marL="0" indent="0">
              <a:spcBef>
                <a:spcPts val="0"/>
              </a:spcBef>
              <a:buNone/>
              <a:defRPr sz="2598" cap="all" baseline="0">
                <a:solidFill>
                  <a:schemeClr val="bg1"/>
                </a:solidFill>
                <a:latin typeface="+mj-lt"/>
              </a:defRPr>
            </a:lvl8pPr>
            <a:lvl9pPr marL="0" indent="0">
              <a:spcBef>
                <a:spcPts val="0"/>
              </a:spcBef>
              <a:buNone/>
              <a:defRPr sz="2598"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3786686" y="11175720"/>
            <a:ext cx="3118445" cy="3351457"/>
          </a:xfrm>
        </p:spPr>
        <p:txBody>
          <a:bodyPr lIns="91440" tIns="182880"/>
          <a:lstStyle>
            <a:lvl1pPr>
              <a:defRPr sz="1386" baseline="0"/>
            </a:lvl1pPr>
            <a:lvl2pPr>
              <a:defRPr sz="1212"/>
            </a:lvl2pPr>
            <a:lvl3pPr>
              <a:defRPr sz="1212"/>
            </a:lvl3pPr>
            <a:lvl4pPr>
              <a:defRPr sz="1212"/>
            </a:lvl4pPr>
            <a:lvl5pPr>
              <a:defRPr sz="1212"/>
            </a:lvl5pPr>
            <a:lvl6pPr>
              <a:defRPr sz="1212"/>
            </a:lvl6pPr>
            <a:lvl7pPr>
              <a:defRPr sz="1212"/>
            </a:lvl7pPr>
            <a:lvl8pPr>
              <a:defRPr sz="1212"/>
            </a:lvl8pPr>
            <a:lvl9pPr>
              <a:defRPr sz="1212"/>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7283800" y="2603889"/>
            <a:ext cx="3118445" cy="55997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2339" cap="none" baseline="0">
                <a:solidFill>
                  <a:schemeClr val="bg1"/>
                </a:solidFill>
                <a:latin typeface="+mj-lt"/>
              </a:defRPr>
            </a:lvl1pPr>
            <a:lvl2pPr marL="0" indent="0">
              <a:spcBef>
                <a:spcPts val="0"/>
              </a:spcBef>
              <a:buNone/>
              <a:defRPr sz="2598" cap="all" baseline="0">
                <a:solidFill>
                  <a:schemeClr val="bg1"/>
                </a:solidFill>
                <a:latin typeface="+mj-lt"/>
              </a:defRPr>
            </a:lvl2pPr>
            <a:lvl3pPr marL="0" indent="0">
              <a:spcBef>
                <a:spcPts val="0"/>
              </a:spcBef>
              <a:buNone/>
              <a:defRPr sz="2598" cap="all" baseline="0">
                <a:solidFill>
                  <a:schemeClr val="bg1"/>
                </a:solidFill>
                <a:latin typeface="+mj-lt"/>
              </a:defRPr>
            </a:lvl3pPr>
            <a:lvl4pPr marL="0" indent="0">
              <a:spcBef>
                <a:spcPts val="0"/>
              </a:spcBef>
              <a:buNone/>
              <a:defRPr sz="2598" cap="all" baseline="0">
                <a:solidFill>
                  <a:schemeClr val="bg1"/>
                </a:solidFill>
                <a:latin typeface="+mj-lt"/>
              </a:defRPr>
            </a:lvl4pPr>
            <a:lvl5pPr marL="0" indent="0">
              <a:spcBef>
                <a:spcPts val="0"/>
              </a:spcBef>
              <a:buNone/>
              <a:defRPr sz="2598" cap="all" baseline="0">
                <a:solidFill>
                  <a:schemeClr val="bg1"/>
                </a:solidFill>
                <a:latin typeface="+mj-lt"/>
              </a:defRPr>
            </a:lvl5pPr>
            <a:lvl6pPr marL="0" indent="0">
              <a:spcBef>
                <a:spcPts val="0"/>
              </a:spcBef>
              <a:buNone/>
              <a:defRPr sz="2598" cap="all" baseline="0">
                <a:solidFill>
                  <a:schemeClr val="bg1"/>
                </a:solidFill>
                <a:latin typeface="+mj-lt"/>
              </a:defRPr>
            </a:lvl6pPr>
            <a:lvl7pPr marL="0" indent="0">
              <a:spcBef>
                <a:spcPts val="0"/>
              </a:spcBef>
              <a:buNone/>
              <a:defRPr sz="2598" cap="all" baseline="0">
                <a:solidFill>
                  <a:schemeClr val="bg1"/>
                </a:solidFill>
                <a:latin typeface="+mj-lt"/>
              </a:defRPr>
            </a:lvl7pPr>
            <a:lvl8pPr marL="0" indent="0">
              <a:spcBef>
                <a:spcPts val="0"/>
              </a:spcBef>
              <a:buNone/>
              <a:defRPr sz="2598" cap="all" baseline="0">
                <a:solidFill>
                  <a:schemeClr val="bg1"/>
                </a:solidFill>
                <a:latin typeface="+mj-lt"/>
              </a:defRPr>
            </a:lvl8pPr>
            <a:lvl9pPr marL="0" indent="0">
              <a:spcBef>
                <a:spcPts val="0"/>
              </a:spcBef>
              <a:buNone/>
              <a:defRPr sz="2598"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7283800" y="3267460"/>
            <a:ext cx="3118445" cy="3359856"/>
          </a:xfrm>
        </p:spPr>
        <p:txBody>
          <a:bodyPr lIns="91440" tIns="182880"/>
          <a:lstStyle>
            <a:lvl1pPr>
              <a:defRPr sz="1386" baseline="0"/>
            </a:lvl1pPr>
            <a:lvl2pPr>
              <a:defRPr sz="1212"/>
            </a:lvl2pPr>
            <a:lvl3pPr>
              <a:defRPr sz="1212"/>
            </a:lvl3pPr>
            <a:lvl4pPr>
              <a:defRPr sz="1212"/>
            </a:lvl4pPr>
            <a:lvl5pPr>
              <a:defRPr sz="1212"/>
            </a:lvl5pPr>
            <a:lvl6pPr>
              <a:defRPr sz="1212"/>
            </a:lvl6pPr>
            <a:lvl7pPr>
              <a:defRPr sz="1212"/>
            </a:lvl7pPr>
            <a:lvl8pPr>
              <a:defRPr sz="1212"/>
            </a:lvl8pPr>
            <a:lvl9pPr>
              <a:defRPr sz="1212"/>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7283800" y="6850351"/>
            <a:ext cx="3118445" cy="2084574"/>
          </a:xfrm>
        </p:spPr>
        <p:txBody>
          <a:bodyPr lIns="91440" tIns="182880"/>
          <a:lstStyle>
            <a:lvl1pPr>
              <a:defRPr sz="1386" baseline="0"/>
            </a:lvl1pPr>
            <a:lvl2pPr>
              <a:defRPr sz="1212"/>
            </a:lvl2pPr>
            <a:lvl3pPr>
              <a:defRPr sz="1212"/>
            </a:lvl3pPr>
            <a:lvl4pPr>
              <a:defRPr sz="1212"/>
            </a:lvl4pPr>
            <a:lvl5pPr>
              <a:defRPr sz="1212"/>
            </a:lvl5pPr>
            <a:lvl6pPr>
              <a:defRPr sz="1212"/>
            </a:lvl6pPr>
            <a:lvl7pPr>
              <a:defRPr sz="1212"/>
            </a:lvl7pPr>
            <a:lvl8pPr>
              <a:defRPr sz="1212"/>
            </a:lvl8pPr>
            <a:lvl9pPr>
              <a:defRPr sz="1212"/>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39" name="Text Placeholder 6"/>
          <p:cNvSpPr>
            <a:spLocks noGrp="1"/>
          </p:cNvSpPr>
          <p:nvPr>
            <p:ph type="body" sz="quarter" idx="41" hasCustomPrompt="1"/>
          </p:nvPr>
        </p:nvSpPr>
        <p:spPr>
          <a:xfrm>
            <a:off x="7283800" y="9079215"/>
            <a:ext cx="3118445" cy="55997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2339" cap="none" baseline="0">
                <a:solidFill>
                  <a:schemeClr val="bg1"/>
                </a:solidFill>
                <a:latin typeface="+mj-lt"/>
              </a:defRPr>
            </a:lvl1pPr>
            <a:lvl2pPr marL="0" indent="0">
              <a:spcBef>
                <a:spcPts val="0"/>
              </a:spcBef>
              <a:buNone/>
              <a:defRPr sz="2598" cap="all" baseline="0">
                <a:solidFill>
                  <a:schemeClr val="bg1"/>
                </a:solidFill>
                <a:latin typeface="+mj-lt"/>
              </a:defRPr>
            </a:lvl2pPr>
            <a:lvl3pPr marL="0" indent="0">
              <a:spcBef>
                <a:spcPts val="0"/>
              </a:spcBef>
              <a:buNone/>
              <a:defRPr sz="2598" cap="all" baseline="0">
                <a:solidFill>
                  <a:schemeClr val="bg1"/>
                </a:solidFill>
                <a:latin typeface="+mj-lt"/>
              </a:defRPr>
            </a:lvl3pPr>
            <a:lvl4pPr marL="0" indent="0">
              <a:spcBef>
                <a:spcPts val="0"/>
              </a:spcBef>
              <a:buNone/>
              <a:defRPr sz="2598" cap="all" baseline="0">
                <a:solidFill>
                  <a:schemeClr val="bg1"/>
                </a:solidFill>
                <a:latin typeface="+mj-lt"/>
              </a:defRPr>
            </a:lvl4pPr>
            <a:lvl5pPr marL="0" indent="0">
              <a:spcBef>
                <a:spcPts val="0"/>
              </a:spcBef>
              <a:buNone/>
              <a:defRPr sz="2598" cap="all" baseline="0">
                <a:solidFill>
                  <a:schemeClr val="bg1"/>
                </a:solidFill>
                <a:latin typeface="+mj-lt"/>
              </a:defRPr>
            </a:lvl5pPr>
            <a:lvl6pPr marL="0" indent="0">
              <a:spcBef>
                <a:spcPts val="0"/>
              </a:spcBef>
              <a:buNone/>
              <a:defRPr sz="2598" cap="all" baseline="0">
                <a:solidFill>
                  <a:schemeClr val="bg1"/>
                </a:solidFill>
                <a:latin typeface="+mj-lt"/>
              </a:defRPr>
            </a:lvl6pPr>
            <a:lvl7pPr marL="0" indent="0">
              <a:spcBef>
                <a:spcPts val="0"/>
              </a:spcBef>
              <a:buNone/>
              <a:defRPr sz="2598" cap="all" baseline="0">
                <a:solidFill>
                  <a:schemeClr val="bg1"/>
                </a:solidFill>
                <a:latin typeface="+mj-lt"/>
              </a:defRPr>
            </a:lvl7pPr>
            <a:lvl8pPr marL="0" indent="0">
              <a:spcBef>
                <a:spcPts val="0"/>
              </a:spcBef>
              <a:buNone/>
              <a:defRPr sz="2598" cap="all" baseline="0">
                <a:solidFill>
                  <a:schemeClr val="bg1"/>
                </a:solidFill>
                <a:latin typeface="+mj-lt"/>
              </a:defRPr>
            </a:lvl8pPr>
            <a:lvl9pPr marL="0" indent="0">
              <a:spcBef>
                <a:spcPts val="0"/>
              </a:spcBef>
              <a:buNone/>
              <a:defRPr sz="2598" cap="all" baseline="0">
                <a:solidFill>
                  <a:schemeClr val="bg1"/>
                </a:solidFill>
                <a:latin typeface="+mj-lt"/>
              </a:defRPr>
            </a:lvl9pPr>
          </a:lstStyle>
          <a:p>
            <a:pPr lvl="0"/>
            <a:r>
              <a:rPr lang="en-US" dirty="0"/>
              <a:t>Heading</a:t>
            </a:r>
          </a:p>
        </p:txBody>
      </p:sp>
      <p:sp>
        <p:nvSpPr>
          <p:cNvPr id="40" name="Content Placeholder 17"/>
          <p:cNvSpPr>
            <a:spLocks noGrp="1"/>
          </p:cNvSpPr>
          <p:nvPr>
            <p:ph sz="quarter" idx="42" hasCustomPrompt="1"/>
          </p:nvPr>
        </p:nvSpPr>
        <p:spPr>
          <a:xfrm>
            <a:off x="7283800" y="9742787"/>
            <a:ext cx="3118445" cy="1995552"/>
          </a:xfrm>
        </p:spPr>
        <p:txBody>
          <a:bodyPr lIns="91440" tIns="182880"/>
          <a:lstStyle>
            <a:lvl1pPr>
              <a:defRPr sz="1386" baseline="0"/>
            </a:lvl1pPr>
            <a:lvl2pPr>
              <a:defRPr sz="1212"/>
            </a:lvl2pPr>
            <a:lvl3pPr>
              <a:defRPr sz="1212"/>
            </a:lvl3pPr>
            <a:lvl4pPr>
              <a:defRPr sz="1212"/>
            </a:lvl4pPr>
            <a:lvl5pPr>
              <a:defRPr sz="1212"/>
            </a:lvl5pPr>
            <a:lvl6pPr>
              <a:defRPr sz="1212"/>
            </a:lvl6pPr>
            <a:lvl7pPr>
              <a:defRPr sz="1212"/>
            </a:lvl7pPr>
            <a:lvl8pPr>
              <a:defRPr sz="1212"/>
            </a:lvl8pPr>
            <a:lvl9pPr>
              <a:defRPr sz="1212"/>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29" name="Text Placeholder 6"/>
          <p:cNvSpPr>
            <a:spLocks noGrp="1"/>
          </p:cNvSpPr>
          <p:nvPr>
            <p:ph type="body" sz="quarter" idx="34" hasCustomPrompt="1"/>
          </p:nvPr>
        </p:nvSpPr>
        <p:spPr>
          <a:xfrm>
            <a:off x="7283800" y="11814093"/>
            <a:ext cx="3118445" cy="55997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2339" cap="none" baseline="0">
                <a:solidFill>
                  <a:schemeClr val="bg1"/>
                </a:solidFill>
                <a:latin typeface="+mj-lt"/>
              </a:defRPr>
            </a:lvl1pPr>
            <a:lvl2pPr marL="0" indent="0">
              <a:spcBef>
                <a:spcPts val="0"/>
              </a:spcBef>
              <a:buNone/>
              <a:defRPr sz="2598" cap="all" baseline="0">
                <a:solidFill>
                  <a:schemeClr val="bg1"/>
                </a:solidFill>
                <a:latin typeface="+mj-lt"/>
              </a:defRPr>
            </a:lvl2pPr>
            <a:lvl3pPr marL="0" indent="0">
              <a:spcBef>
                <a:spcPts val="0"/>
              </a:spcBef>
              <a:buNone/>
              <a:defRPr sz="2598" cap="all" baseline="0">
                <a:solidFill>
                  <a:schemeClr val="bg1"/>
                </a:solidFill>
                <a:latin typeface="+mj-lt"/>
              </a:defRPr>
            </a:lvl3pPr>
            <a:lvl4pPr marL="0" indent="0">
              <a:spcBef>
                <a:spcPts val="0"/>
              </a:spcBef>
              <a:buNone/>
              <a:defRPr sz="2598" cap="all" baseline="0">
                <a:solidFill>
                  <a:schemeClr val="bg1"/>
                </a:solidFill>
                <a:latin typeface="+mj-lt"/>
              </a:defRPr>
            </a:lvl4pPr>
            <a:lvl5pPr marL="0" indent="0">
              <a:spcBef>
                <a:spcPts val="0"/>
              </a:spcBef>
              <a:buNone/>
              <a:defRPr sz="2598" cap="all" baseline="0">
                <a:solidFill>
                  <a:schemeClr val="bg1"/>
                </a:solidFill>
                <a:latin typeface="+mj-lt"/>
              </a:defRPr>
            </a:lvl5pPr>
            <a:lvl6pPr marL="0" indent="0">
              <a:spcBef>
                <a:spcPts val="0"/>
              </a:spcBef>
              <a:buNone/>
              <a:defRPr sz="2598" cap="all" baseline="0">
                <a:solidFill>
                  <a:schemeClr val="bg1"/>
                </a:solidFill>
                <a:latin typeface="+mj-lt"/>
              </a:defRPr>
            </a:lvl6pPr>
            <a:lvl7pPr marL="0" indent="0">
              <a:spcBef>
                <a:spcPts val="0"/>
              </a:spcBef>
              <a:buNone/>
              <a:defRPr sz="2598" cap="all" baseline="0">
                <a:solidFill>
                  <a:schemeClr val="bg1"/>
                </a:solidFill>
                <a:latin typeface="+mj-lt"/>
              </a:defRPr>
            </a:lvl7pPr>
            <a:lvl8pPr marL="0" indent="0">
              <a:spcBef>
                <a:spcPts val="0"/>
              </a:spcBef>
              <a:buNone/>
              <a:defRPr sz="2598" cap="all" baseline="0">
                <a:solidFill>
                  <a:schemeClr val="bg1"/>
                </a:solidFill>
                <a:latin typeface="+mj-lt"/>
              </a:defRPr>
            </a:lvl8pPr>
            <a:lvl9pPr marL="0" indent="0">
              <a:spcBef>
                <a:spcPts val="0"/>
              </a:spcBef>
              <a:buNone/>
              <a:defRPr sz="2598"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7283800" y="12477665"/>
            <a:ext cx="3118445" cy="2049512"/>
          </a:xfrm>
        </p:spPr>
        <p:txBody>
          <a:bodyPr lIns="91440" tIns="182880"/>
          <a:lstStyle>
            <a:lvl1pPr>
              <a:defRPr sz="1386" baseline="0"/>
            </a:lvl1pPr>
            <a:lvl2pPr>
              <a:defRPr sz="1212"/>
            </a:lvl2pPr>
            <a:lvl3pPr>
              <a:defRPr sz="1212"/>
            </a:lvl3pPr>
            <a:lvl4pPr>
              <a:defRPr sz="1212"/>
            </a:lvl4pPr>
            <a:lvl5pPr>
              <a:defRPr sz="1212"/>
            </a:lvl5pPr>
            <a:lvl6pPr>
              <a:defRPr sz="1212"/>
            </a:lvl6pPr>
            <a:lvl7pPr>
              <a:defRPr sz="1212"/>
            </a:lvl7pPr>
            <a:lvl8pPr>
              <a:defRPr sz="1212"/>
            </a:lvl8pPr>
            <a:lvl9pPr>
              <a:defRPr sz="1212"/>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p:txBody>
      </p:sp>
      <p:sp>
        <p:nvSpPr>
          <p:cNvPr id="3" name="Date Placeholder 2"/>
          <p:cNvSpPr>
            <a:spLocks noGrp="1"/>
          </p:cNvSpPr>
          <p:nvPr>
            <p:ph type="dt" sz="half" idx="10"/>
          </p:nvPr>
        </p:nvSpPr>
        <p:spPr>
          <a:xfrm>
            <a:off x="289570" y="14124694"/>
            <a:ext cx="2405658" cy="804965"/>
          </a:xfrm>
        </p:spPr>
        <p:txBody>
          <a:bodyPr/>
          <a:lstStyle/>
          <a:p>
            <a:fld id="{ECAA57DF-1C19-4726-AB84-014692BAD8F5}" type="datetimeFigureOut">
              <a:rPr lang="en-US" smtClean="0"/>
              <a:t>5/12/2025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8" name="Picture Placeholder 7"/>
          <p:cNvSpPr>
            <a:spLocks noGrp="1"/>
          </p:cNvSpPr>
          <p:nvPr>
            <p:ph type="pic" sz="quarter" idx="43"/>
          </p:nvPr>
        </p:nvSpPr>
        <p:spPr>
          <a:xfrm>
            <a:off x="7861081" y="2"/>
            <a:ext cx="2830733" cy="1764828"/>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030629870"/>
      </p:ext>
    </p:extLst>
  </p:cSld>
  <p:clrMapOvr>
    <a:masterClrMapping/>
  </p:clrMapOvr>
  <p:extLst>
    <p:ext uri="{DCECCB84-F9BA-43D5-87BE-67443E8EF086}">
      <p15:sldGuideLst xmlns:p15="http://schemas.microsoft.com/office/powerpoint/2012/main">
        <p15:guide id="1" pos="2233" userDrawn="1">
          <p15:clr>
            <a:srgbClr val="A4A3A4"/>
          </p15:clr>
        </p15:guide>
        <p15:guide id="2" pos="4502"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294965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5" y="3769343"/>
            <a:ext cx="9221689" cy="6289229"/>
          </a:xfrm>
        </p:spPr>
        <p:txBody>
          <a:bodyPr anchor="b"/>
          <a:lstStyle>
            <a:lvl1pPr>
              <a:defRPr sz="7016"/>
            </a:lvl1pPr>
          </a:lstStyle>
          <a:p>
            <a:r>
              <a:rPr lang="en-US"/>
              <a:t>Click to edit Master title style</a:t>
            </a:r>
            <a:endParaRPr lang="en-US" dirty="0"/>
          </a:p>
        </p:txBody>
      </p:sp>
      <p:sp>
        <p:nvSpPr>
          <p:cNvPr id="3" name="Text Placeholder 2"/>
          <p:cNvSpPr>
            <a:spLocks noGrp="1"/>
          </p:cNvSpPr>
          <p:nvPr>
            <p:ph type="body" idx="1"/>
          </p:nvPr>
        </p:nvSpPr>
        <p:spPr>
          <a:xfrm>
            <a:off x="729495" y="10118069"/>
            <a:ext cx="9221689" cy="3307358"/>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A57DF-1C19-4726-AB84-014692BAD8F5}"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94824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4024829"/>
            <a:ext cx="4544021" cy="9593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1" y="4024829"/>
            <a:ext cx="4544021" cy="9593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AA57DF-1C19-4726-AB84-014692BAD8F5}"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8149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6" y="804970"/>
            <a:ext cx="9221689" cy="29223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7"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US"/>
              <a:t>Click to edit Master text styles</a:t>
            </a:r>
          </a:p>
        </p:txBody>
      </p:sp>
      <p:sp>
        <p:nvSpPr>
          <p:cNvPr id="4" name="Content Placeholder 3"/>
          <p:cNvSpPr>
            <a:spLocks noGrp="1"/>
          </p:cNvSpPr>
          <p:nvPr>
            <p:ph sz="half" idx="2"/>
          </p:nvPr>
        </p:nvSpPr>
        <p:spPr>
          <a:xfrm>
            <a:off x="736457" y="5522764"/>
            <a:ext cx="4523137" cy="8123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3" y="3706342"/>
            <a:ext cx="4545412"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US"/>
              <a:t>Click to edit Master text styles</a:t>
            </a:r>
          </a:p>
        </p:txBody>
      </p:sp>
      <p:sp>
        <p:nvSpPr>
          <p:cNvPr id="6" name="Content Placeholder 5"/>
          <p:cNvSpPr>
            <a:spLocks noGrp="1"/>
          </p:cNvSpPr>
          <p:nvPr>
            <p:ph sz="quarter" idx="4"/>
          </p:nvPr>
        </p:nvSpPr>
        <p:spPr>
          <a:xfrm>
            <a:off x="5412733" y="5522764"/>
            <a:ext cx="4545412" cy="8123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AA57DF-1C19-4726-AB84-014692BAD8F5}" type="datetimeFigureOut">
              <a:rPr lang="en-US" smtClean="0"/>
              <a:pPr/>
              <a:t>5/12/2025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97139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AA57DF-1C19-4726-AB84-014692BAD8F5}" type="datetimeFigureOut">
              <a:rPr lang="en-US" smtClean="0"/>
              <a:pPr/>
              <a:t>5/12/2025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87815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A57DF-1C19-4726-AB84-014692BAD8F5}" type="datetimeFigureOut">
              <a:rPr lang="en-US" smtClean="0"/>
              <a:pPr/>
              <a:t>5/12/2025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48387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4" y="1007957"/>
            <a:ext cx="3448388" cy="3527848"/>
          </a:xfrm>
        </p:spPr>
        <p:txBody>
          <a:bodyPr anchor="b"/>
          <a:lstStyle>
            <a:lvl1pPr>
              <a:defRPr sz="3742"/>
            </a:lvl1pPr>
          </a:lstStyle>
          <a:p>
            <a:r>
              <a:rPr lang="en-US"/>
              <a:t>Click to edit Master title style</a:t>
            </a:r>
            <a:endParaRPr lang="en-US" dirty="0"/>
          </a:p>
        </p:txBody>
      </p:sp>
      <p:sp>
        <p:nvSpPr>
          <p:cNvPr id="3" name="Content Placeholder 2"/>
          <p:cNvSpPr>
            <a:spLocks noGrp="1"/>
          </p:cNvSpPr>
          <p:nvPr>
            <p:ph idx="1"/>
          </p:nvPr>
        </p:nvSpPr>
        <p:spPr>
          <a:xfrm>
            <a:off x="4545414" y="2176911"/>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4"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US"/>
              <a:t>Click to 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209648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4" y="1007957"/>
            <a:ext cx="3448388" cy="3527848"/>
          </a:xfrm>
        </p:spPr>
        <p:txBody>
          <a:bodyPr anchor="b"/>
          <a:lstStyle>
            <a:lvl1pPr>
              <a:defRPr sz="3742"/>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4" y="2176911"/>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en-US"/>
              <a:t>Click icon to add picture</a:t>
            </a:r>
            <a:endParaRPr lang="en-US" dirty="0"/>
          </a:p>
        </p:txBody>
      </p:sp>
      <p:sp>
        <p:nvSpPr>
          <p:cNvPr id="4" name="Text Placeholder 3"/>
          <p:cNvSpPr>
            <a:spLocks noGrp="1"/>
          </p:cNvSpPr>
          <p:nvPr>
            <p:ph type="body" sz="half" idx="2"/>
          </p:nvPr>
        </p:nvSpPr>
        <p:spPr>
          <a:xfrm>
            <a:off x="736454"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US"/>
              <a:t>Click to 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82293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mailto:https://www.bevancommission.org/programmes/planned-car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3" y="804970"/>
            <a:ext cx="9221689" cy="29223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3" y="4024829"/>
            <a:ext cx="9221689" cy="9593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3"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ECAA57DF-1C19-4726-AB84-014692BAD8F5}" type="datetimeFigureOut">
              <a:rPr lang="en-US" smtClean="0"/>
              <a:pPr/>
              <a:t>5/12/2025</a:t>
            </a:fld>
            <a:endParaRPr lang="en-US"/>
          </a:p>
        </p:txBody>
      </p:sp>
      <p:sp>
        <p:nvSpPr>
          <p:cNvPr id="5" name="Footer Placeholder 4"/>
          <p:cNvSpPr>
            <a:spLocks noGrp="1"/>
          </p:cNvSpPr>
          <p:nvPr>
            <p:ph type="ftr" sz="quarter" idx="3"/>
          </p:nvPr>
        </p:nvSpPr>
        <p:spPr>
          <a:xfrm>
            <a:off x="3541664" y="14013401"/>
            <a:ext cx="3608486"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91B4C631-C489-4C11-812F-2172FBEAE82B}" type="slidenum">
              <a:rPr lang="en-US" smtClean="0"/>
              <a:pPr/>
              <a:t>‹#›</a:t>
            </a:fld>
            <a:endParaRPr lang="en-US"/>
          </a:p>
        </p:txBody>
      </p:sp>
      <p:sp>
        <p:nvSpPr>
          <p:cNvPr id="7" name="Rectangle 6">
            <a:extLst>
              <a:ext uri="{FF2B5EF4-FFF2-40B4-BE49-F238E27FC236}">
                <a16:creationId xmlns:a16="http://schemas.microsoft.com/office/drawing/2014/main" id="{87246AA8-E36B-31A3-45F0-24D1B576A117}"/>
              </a:ext>
            </a:extLst>
          </p:cNvPr>
          <p:cNvSpPr/>
          <p:nvPr userDrawn="1"/>
        </p:nvSpPr>
        <p:spPr bwMode="ltGray">
          <a:xfrm>
            <a:off x="2" y="2"/>
            <a:ext cx="10691813" cy="2309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43"/>
          </a:p>
        </p:txBody>
      </p:sp>
      <p:cxnSp>
        <p:nvCxnSpPr>
          <p:cNvPr id="9" name="Straight Connector 8">
            <a:extLst>
              <a:ext uri="{FF2B5EF4-FFF2-40B4-BE49-F238E27FC236}">
                <a16:creationId xmlns:a16="http://schemas.microsoft.com/office/drawing/2014/main" id="{E614C346-DD0B-249D-1CD2-348D3C9AB4C9}"/>
              </a:ext>
            </a:extLst>
          </p:cNvPr>
          <p:cNvCxnSpPr>
            <a:cxnSpLocks/>
          </p:cNvCxnSpPr>
          <p:nvPr userDrawn="1"/>
        </p:nvCxnSpPr>
        <p:spPr>
          <a:xfrm>
            <a:off x="2" y="1784923"/>
            <a:ext cx="10691813" cy="0"/>
          </a:xfrm>
          <a:prstGeom prst="line">
            <a:avLst/>
          </a:prstGeom>
          <a:ln w="114300">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15ED64B-A84B-CCF3-AFB6-6A5EE98B4DCD}"/>
              </a:ext>
            </a:extLst>
          </p:cNvPr>
          <p:cNvSpPr/>
          <p:nvPr userDrawn="1"/>
        </p:nvSpPr>
        <p:spPr bwMode="gray">
          <a:xfrm>
            <a:off x="1" y="1800806"/>
            <a:ext cx="10691813" cy="52497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43"/>
          </a:p>
        </p:txBody>
      </p:sp>
      <p:sp>
        <p:nvSpPr>
          <p:cNvPr id="12" name="TextBox 11">
            <a:extLst>
              <a:ext uri="{FF2B5EF4-FFF2-40B4-BE49-F238E27FC236}">
                <a16:creationId xmlns:a16="http://schemas.microsoft.com/office/drawing/2014/main" id="{1FF29E51-04A7-819B-21DF-59AA32B9698B}"/>
              </a:ext>
            </a:extLst>
          </p:cNvPr>
          <p:cNvSpPr txBox="1"/>
          <p:nvPr userDrawn="1"/>
        </p:nvSpPr>
        <p:spPr>
          <a:xfrm>
            <a:off x="228168" y="13915401"/>
            <a:ext cx="10463645" cy="1138773"/>
          </a:xfrm>
          <a:prstGeom prst="rect">
            <a:avLst/>
          </a:prstGeom>
          <a:noFill/>
        </p:spPr>
        <p:txBody>
          <a:bodyPr wrap="square">
            <a:spAutoFit/>
          </a:bodyPr>
          <a:lstStyle/>
          <a:p>
            <a:r>
              <a:rPr lang="en-GB" sz="2400" b="1" dirty="0">
                <a:solidFill>
                  <a:srgbClr val="4F6A8D"/>
                </a:solidFill>
                <a:effectLst/>
                <a:latin typeface="Open Sans" panose="020B0606030504020204" pitchFamily="34" charset="0"/>
                <a:ea typeface="Calibri" panose="020F0502020204030204" pitchFamily="34" charset="0"/>
                <a:cs typeface="Times New Roman" panose="02020603050405020304" pitchFamily="18" charset="0"/>
              </a:rPr>
              <a:t>Bevan Exemplar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solidFill>
                  <a:srgbClr val="8AB2DE"/>
                </a:solidFill>
                <a:effectLst/>
                <a:latin typeface="Open Sans" panose="020B0606030504020204" pitchFamily="34" charset="0"/>
                <a:ea typeface="Calibri" panose="020F0502020204030204" pitchFamily="34" charset="0"/>
                <a:cs typeface="Times New Roman" panose="02020603050405020304" pitchFamily="18" charset="0"/>
              </a:rPr>
              <a:t>Planned Care Innovation Programme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i="1" dirty="0">
                <a:solidFill>
                  <a:srgbClr val="4F6A8D"/>
                </a:solidFill>
                <a:effectLst/>
                <a:latin typeface="Open Sans" panose="020B0606030504020204" pitchFamily="34" charset="0"/>
                <a:ea typeface="Calibri" panose="020F0502020204030204" pitchFamily="34" charset="0"/>
                <a:cs typeface="Times New Roman" panose="02020603050405020304" pitchFamily="18" charset="0"/>
              </a:rPr>
              <a:t>Doing things differently for a prudent, sustainable recovery</a:t>
            </a:r>
            <a:r>
              <a:rPr lang="en-GB" sz="2000" i="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100" u="sng" dirty="0">
                <a:solidFill>
                  <a:srgbClr val="4F6A8D"/>
                </a:solidFill>
                <a:effectLst/>
                <a:latin typeface="Open Sans" panose="020B0606030504020204" pitchFamily="34" charset="0"/>
                <a:ea typeface="Calibri" panose="020F0502020204030204" pitchFamily="34" charset="0"/>
                <a:cs typeface="Times New Roman" panose="02020603050405020304" pitchFamily="18" charset="0"/>
                <a:hlinkClick r:id="rId14"/>
              </a:rPr>
              <a:t>bevancommission.org/programmes/planned-care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94971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763" userDrawn="1">
          <p15:clr>
            <a:srgbClr val="A4A3A4"/>
          </p15:clr>
        </p15:guide>
        <p15:guide id="2" pos="175" userDrawn="1">
          <p15:clr>
            <a:srgbClr val="A4A3A4"/>
          </p15:clr>
        </p15:guide>
        <p15:guide id="3" pos="6560" userDrawn="1">
          <p15:clr>
            <a:srgbClr val="A4A3A4"/>
          </p15:clr>
        </p15:guide>
        <p15:guide id="4" pos="336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youtu.be/7sgnbhlyLCY" TargetMode="External"/><Relationship Id="rId7" Type="http://schemas.openxmlformats.org/officeDocument/2006/relationships/image" Target="../media/image4.tiff"/><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A950-1963-31C5-5A4D-543D43064E58}"/>
              </a:ext>
            </a:extLst>
          </p:cNvPr>
          <p:cNvSpPr>
            <a:spLocks noGrp="1"/>
          </p:cNvSpPr>
          <p:nvPr>
            <p:ph type="title"/>
          </p:nvPr>
        </p:nvSpPr>
        <p:spPr>
          <a:xfrm>
            <a:off x="2507171" y="497965"/>
            <a:ext cx="5677468" cy="1286951"/>
          </a:xfrm>
        </p:spPr>
        <p:txBody>
          <a:bodyPr>
            <a:noAutofit/>
          </a:bodyPr>
          <a:lstStyle/>
          <a:p>
            <a:pPr algn="ctr">
              <a:lnSpc>
                <a:spcPct val="150000"/>
              </a:lnSpc>
            </a:pPr>
            <a:r>
              <a:rPr lang="en-GB" sz="2800" b="1" i="0" dirty="0">
                <a:solidFill>
                  <a:srgbClr val="002060"/>
                </a:solidFill>
                <a:effectLst/>
                <a:latin typeface="Arial" panose="020B0604020202020204" pitchFamily="34" charset="0"/>
                <a:cs typeface="Arial" panose="020B0604020202020204" pitchFamily="34" charset="0"/>
              </a:rPr>
              <a:t>Establishing a POPS</a:t>
            </a:r>
            <a:br>
              <a:rPr lang="en-GB" sz="2800" b="1" dirty="0">
                <a:solidFill>
                  <a:srgbClr val="002060"/>
                </a:solidFill>
                <a:latin typeface="Arial" panose="020B0604020202020204" pitchFamily="34" charset="0"/>
                <a:cs typeface="Arial" panose="020B0604020202020204" pitchFamily="34" charset="0"/>
              </a:rPr>
            </a:br>
            <a:r>
              <a:rPr lang="en-GB" sz="2800" b="1" i="0" dirty="0">
                <a:solidFill>
                  <a:srgbClr val="002060"/>
                </a:solidFill>
                <a:effectLst/>
                <a:latin typeface="Arial" panose="020B0604020202020204" pitchFamily="34" charset="0"/>
                <a:cs typeface="Arial" panose="020B0604020202020204" pitchFamily="34" charset="0"/>
              </a:rPr>
              <a:t> </a:t>
            </a:r>
            <a:r>
              <a:rPr lang="en-GB" sz="2800" b="1" dirty="0">
                <a:solidFill>
                  <a:srgbClr val="002060"/>
                </a:solidFill>
                <a:latin typeface="Arial" panose="020B0604020202020204" pitchFamily="34" charset="0"/>
                <a:cs typeface="Arial" panose="020B0604020202020204" pitchFamily="34" charset="0"/>
              </a:rPr>
              <a:t>S</a:t>
            </a:r>
            <a:r>
              <a:rPr lang="en-GB" sz="2800" b="1" i="0" dirty="0">
                <a:solidFill>
                  <a:srgbClr val="002060"/>
                </a:solidFill>
                <a:effectLst/>
                <a:latin typeface="Arial" panose="020B0604020202020204" pitchFamily="34" charset="0"/>
                <a:cs typeface="Arial" panose="020B0604020202020204" pitchFamily="34" charset="0"/>
              </a:rPr>
              <a:t>ervice in </a:t>
            </a:r>
            <a:r>
              <a:rPr lang="en-GB" sz="2800" b="1" dirty="0">
                <a:solidFill>
                  <a:srgbClr val="002060"/>
                </a:solidFill>
                <a:latin typeface="Arial" panose="020B0604020202020204" pitchFamily="34" charset="0"/>
                <a:cs typeface="Arial" panose="020B0604020202020204" pitchFamily="34" charset="0"/>
              </a:rPr>
              <a:t>E</a:t>
            </a:r>
            <a:r>
              <a:rPr lang="en-GB" sz="2800" b="1" i="0" dirty="0">
                <a:solidFill>
                  <a:srgbClr val="002060"/>
                </a:solidFill>
                <a:effectLst/>
                <a:latin typeface="Arial" panose="020B0604020202020204" pitchFamily="34" charset="0"/>
                <a:cs typeface="Arial" panose="020B0604020202020204" pitchFamily="34" charset="0"/>
              </a:rPr>
              <a:t>lective Surgery</a:t>
            </a:r>
            <a:br>
              <a:rPr lang="en-GB" sz="2800" b="0" i="0" dirty="0">
                <a:solidFill>
                  <a:srgbClr val="000000"/>
                </a:solidFill>
                <a:effectLst/>
                <a:latin typeface="Times" pitchFamily="2" charset="0"/>
              </a:rPr>
            </a:br>
            <a:endParaRPr lang="en-GB" sz="2800" b="1" dirty="0">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79FCDA8E-2545-8B3B-5BA8-64BA32698539}"/>
              </a:ext>
            </a:extLst>
          </p:cNvPr>
          <p:cNvSpPr>
            <a:spLocks noGrp="1"/>
          </p:cNvSpPr>
          <p:nvPr>
            <p:ph type="body" sz="quarter" idx="36"/>
          </p:nvPr>
        </p:nvSpPr>
        <p:spPr>
          <a:xfrm>
            <a:off x="278433" y="1929805"/>
            <a:ext cx="7005363" cy="260135"/>
          </a:xfrm>
          <a:noFill/>
        </p:spPr>
        <p:txBody>
          <a:bodyPr/>
          <a:lstStyle/>
          <a:p>
            <a:pPr algn="l"/>
            <a:r>
              <a:rPr lang="en-GB" sz="1400" dirty="0">
                <a:solidFill>
                  <a:schemeClr val="bg1"/>
                </a:solidFill>
                <a:latin typeface="Arial" panose="020B0604020202020204" pitchFamily="34" charset="0"/>
                <a:cs typeface="Arial" panose="020B0604020202020204" pitchFamily="34" charset="0"/>
              </a:rPr>
              <a:t>Dr Margaret Coakley (Anaesthetist), Dr Nia Humphry (Perioperative Geriatrician)</a:t>
            </a:r>
          </a:p>
        </p:txBody>
      </p:sp>
      <p:sp>
        <p:nvSpPr>
          <p:cNvPr id="7" name="Content Placeholder 6">
            <a:extLst>
              <a:ext uri="{FF2B5EF4-FFF2-40B4-BE49-F238E27FC236}">
                <a16:creationId xmlns:a16="http://schemas.microsoft.com/office/drawing/2014/main" id="{D60746AB-FE5D-B199-7F87-762F39AB19EB}"/>
              </a:ext>
            </a:extLst>
          </p:cNvPr>
          <p:cNvSpPr>
            <a:spLocks noGrp="1"/>
          </p:cNvSpPr>
          <p:nvPr>
            <p:ph sz="quarter" idx="38"/>
          </p:nvPr>
        </p:nvSpPr>
        <p:spPr>
          <a:xfrm>
            <a:off x="169872" y="2451061"/>
            <a:ext cx="10435040" cy="2724023"/>
          </a:xfrm>
        </p:spPr>
        <p:txBody>
          <a:bodyPr vert="horz" lIns="91440" tIns="182880" rIns="91440" bIns="45720" rtlCol="0" anchor="t">
            <a:normAutofit/>
          </a:bodyPr>
          <a:lstStyle/>
          <a:p>
            <a:pPr marL="0" indent="0">
              <a:lnSpc>
                <a:spcPct val="110000"/>
              </a:lnSpc>
              <a:spcAft>
                <a:spcPts val="0"/>
              </a:spcAft>
              <a:buNone/>
            </a:pPr>
            <a:r>
              <a:rPr lang="en-GB" sz="1600" b="1" dirty="0">
                <a:solidFill>
                  <a:srgbClr val="002060"/>
                </a:solidFill>
                <a:latin typeface="Arial"/>
                <a:ea typeface="Cambria"/>
                <a:cs typeface="Arial"/>
              </a:rPr>
              <a:t>Background: </a:t>
            </a:r>
            <a:r>
              <a:rPr lang="en-GB" sz="1400" dirty="0">
                <a:latin typeface="Arial"/>
                <a:ea typeface="Cambria"/>
                <a:cs typeface="Arial"/>
              </a:rPr>
              <a:t>Older patients living with frailty are at higher risk of perioperative morbidity and mortality. </a:t>
            </a:r>
            <a:r>
              <a:rPr lang="en-GB" sz="1400" dirty="0">
                <a:effectLst/>
                <a:latin typeface="Arial"/>
                <a:ea typeface="Cambria"/>
                <a:cs typeface="Arial"/>
              </a:rPr>
              <a:t>The Covid-19 pandemic has led to deconditioning and delays in elective surgery for these patients. </a:t>
            </a:r>
            <a:r>
              <a:rPr lang="en-US" sz="1400" dirty="0">
                <a:effectLst/>
                <a:latin typeface="Arial"/>
                <a:ea typeface="Helvetica" pitchFamily="2" charset="0"/>
                <a:cs typeface="Arial"/>
              </a:rPr>
              <a:t>The 2021 guidelines from the Centre for Perioperative Care (CPOC) promotes early frailty assessment and Shared Decision Making (SDM) as part of a Comprehensive Geriatric Assessment (CGA) </a:t>
            </a:r>
            <a:r>
              <a:rPr lang="en-GB" sz="1400" dirty="0">
                <a:latin typeface="Arial"/>
                <a:ea typeface="Cambria"/>
                <a:cs typeface="Arial"/>
              </a:rPr>
              <a:t>in this high-risk group.</a:t>
            </a:r>
            <a:endParaRPr lang="en-US" sz="1400" dirty="0">
              <a:effectLst/>
              <a:latin typeface="Arial"/>
              <a:ea typeface="Cambria"/>
              <a:cs typeface="Arial"/>
            </a:endParaRPr>
          </a:p>
          <a:p>
            <a:pPr marL="266700" indent="-266700">
              <a:spcAft>
                <a:spcPts val="0"/>
              </a:spcAft>
            </a:pPr>
            <a:endParaRPr lang="en-US" sz="1800" dirty="0">
              <a:effectLst/>
              <a:ea typeface="Helvetica" pitchFamily="2" charset="0"/>
              <a:cs typeface="Arial" panose="020B0604020202020204" pitchFamily="34" charset="0"/>
            </a:endParaRPr>
          </a:p>
          <a:p>
            <a:pPr marL="0" indent="0">
              <a:spcAft>
                <a:spcPts val="0"/>
              </a:spcAft>
              <a:buNone/>
            </a:pPr>
            <a:endParaRPr lang="en-GB" sz="1800" dirty="0">
              <a:effectLst/>
              <a:latin typeface="Times New Roman" panose="02020603050405020304" pitchFamily="18" charset="0"/>
              <a:ea typeface="Cambria" panose="02040503050406030204" pitchFamily="18" charset="0"/>
              <a:cs typeface="Times New Roman" panose="02020603050405020304" pitchFamily="18" charset="0"/>
            </a:endParaRPr>
          </a:p>
          <a:p>
            <a:pPr marL="0" indent="0">
              <a:buNone/>
            </a:pPr>
            <a:endParaRPr lang="en-GB" sz="1400"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46ABE675-C42F-900A-81CF-BBBB08B83F54}"/>
              </a:ext>
            </a:extLst>
          </p:cNvPr>
          <p:cNvSpPr>
            <a:spLocks noGrp="1"/>
          </p:cNvSpPr>
          <p:nvPr>
            <p:ph sz="quarter" idx="25"/>
          </p:nvPr>
        </p:nvSpPr>
        <p:spPr>
          <a:xfrm>
            <a:off x="5522538" y="10363015"/>
            <a:ext cx="4942700" cy="2025012"/>
          </a:xfrm>
        </p:spPr>
        <p:txBody>
          <a:bodyPr>
            <a:normAutofit fontScale="92500" lnSpcReduction="20000"/>
          </a:bodyPr>
          <a:lstStyle/>
          <a:p>
            <a:pPr marL="0" indent="0">
              <a:lnSpc>
                <a:spcPct val="100000"/>
              </a:lnSpc>
              <a:spcBef>
                <a:spcPts val="10"/>
              </a:spcBef>
              <a:spcAft>
                <a:spcPts val="10"/>
              </a:spcAft>
              <a:buNone/>
            </a:pPr>
            <a:r>
              <a:rPr lang="en-GB" sz="1600" b="1" dirty="0">
                <a:solidFill>
                  <a:srgbClr val="002060"/>
                </a:solidFill>
                <a:effectLst/>
                <a:latin typeface="Arial" panose="020B0604020202020204" pitchFamily="34" charset="0"/>
                <a:ea typeface="Cambria" panose="02040503050406030204" pitchFamily="18" charset="0"/>
                <a:cs typeface="Arial" panose="020B0604020202020204" pitchFamily="34" charset="0"/>
              </a:rPr>
              <a:t>Learning Points</a:t>
            </a:r>
          </a:p>
          <a:p>
            <a:pPr marL="0" indent="0">
              <a:lnSpc>
                <a:spcPct val="120000"/>
              </a:lnSpc>
              <a:spcBef>
                <a:spcPts val="10"/>
              </a:spcBef>
              <a:spcAft>
                <a:spcPts val="10"/>
              </a:spcAft>
              <a:buNone/>
            </a:pPr>
            <a:r>
              <a:rPr lang="en-GB" sz="1600" b="1" dirty="0">
                <a:solidFill>
                  <a:srgbClr val="002060"/>
                </a:solidFill>
                <a:effectLst/>
                <a:latin typeface="Arial" panose="020B0604020202020204" pitchFamily="34" charset="0"/>
                <a:ea typeface="Cambria" panose="02040503050406030204" pitchFamily="18" charset="0"/>
                <a:cs typeface="Arial" panose="020B0604020202020204" pitchFamily="34" charset="0"/>
              </a:rPr>
              <a:t> </a:t>
            </a:r>
            <a:endParaRPr lang="en-GB" sz="15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a:p>
            <a:pPr marL="342900" indent="-342900">
              <a:lnSpc>
                <a:spcPct val="120000"/>
              </a:lnSpc>
              <a:spcBef>
                <a:spcPts val="10"/>
              </a:spcBef>
              <a:spcAft>
                <a:spcPts val="10"/>
              </a:spcAft>
              <a:buFont typeface="+mj-lt"/>
              <a:buAutoNum type="arabicPeriod"/>
            </a:pPr>
            <a:r>
              <a:rPr lang="en-GB" sz="1500" dirty="0">
                <a:effectLst/>
                <a:latin typeface="Arial" panose="020B0604020202020204" pitchFamily="34" charset="0"/>
                <a:ea typeface="Cambria" panose="02040503050406030204" pitchFamily="18" charset="0"/>
                <a:cs typeface="Arial" panose="020B0604020202020204" pitchFamily="34" charset="0"/>
              </a:rPr>
              <a:t>Shared Decision Making </a:t>
            </a:r>
            <a:r>
              <a:rPr lang="en-GB" sz="1500" i="1" dirty="0">
                <a:effectLst/>
                <a:latin typeface="Arial" panose="020B0604020202020204" pitchFamily="34" charset="0"/>
                <a:ea typeface="Cambria" panose="02040503050406030204" pitchFamily="18" charset="0"/>
                <a:cs typeface="Arial" panose="020B0604020202020204" pitchFamily="34" charset="0"/>
              </a:rPr>
              <a:t>- </a:t>
            </a:r>
            <a:r>
              <a:rPr lang="en-GB" sz="1500" dirty="0">
                <a:effectLst/>
                <a:latin typeface="Arial" panose="020B0604020202020204" pitchFamily="34" charset="0"/>
                <a:ea typeface="Cambria" panose="02040503050406030204" pitchFamily="18" charset="0"/>
                <a:cs typeface="Arial" panose="020B0604020202020204" pitchFamily="34" charset="0"/>
              </a:rPr>
              <a:t>ensures patient-directed </a:t>
            </a:r>
            <a:r>
              <a:rPr lang="en-GB" sz="1500" dirty="0">
                <a:latin typeface="Arial" panose="020B0604020202020204" pitchFamily="34" charset="0"/>
                <a:ea typeface="Cambria" panose="02040503050406030204" pitchFamily="18" charset="0"/>
                <a:cs typeface="Arial" panose="020B0604020202020204" pitchFamily="34" charset="0"/>
              </a:rPr>
              <a:t>not pathology-directed management</a:t>
            </a:r>
            <a:endParaRPr lang="en-GB" sz="1500" dirty="0">
              <a:effectLst/>
              <a:latin typeface="Arial" panose="020B0604020202020204" pitchFamily="34" charset="0"/>
              <a:ea typeface="Cambria" panose="02040503050406030204" pitchFamily="18" charset="0"/>
              <a:cs typeface="Arial" panose="020B0604020202020204" pitchFamily="34" charset="0"/>
            </a:endParaRPr>
          </a:p>
          <a:p>
            <a:pPr marL="342900" indent="-342900">
              <a:lnSpc>
                <a:spcPct val="120000"/>
              </a:lnSpc>
              <a:spcBef>
                <a:spcPts val="10"/>
              </a:spcBef>
              <a:spcAft>
                <a:spcPts val="10"/>
              </a:spcAft>
              <a:buFont typeface="+mj-lt"/>
              <a:buAutoNum type="arabicPeriod"/>
            </a:pPr>
            <a:r>
              <a:rPr lang="en-GB" sz="1500" dirty="0">
                <a:effectLst/>
                <a:latin typeface="Arial" panose="020B0604020202020204" pitchFamily="34" charset="0"/>
                <a:ea typeface="Cambria" panose="02040503050406030204" pitchFamily="18" charset="0"/>
                <a:cs typeface="Arial" panose="020B0604020202020204" pitchFamily="34" charset="0"/>
              </a:rPr>
              <a:t>Third sector value - beneficial for patients and colleagues, with no additional cost.</a:t>
            </a:r>
            <a:endParaRPr lang="en-GB" sz="1500" i="1" dirty="0">
              <a:effectLst/>
              <a:latin typeface="Arial" panose="020B0604020202020204" pitchFamily="34" charset="0"/>
              <a:ea typeface="Cambria" panose="02040503050406030204" pitchFamily="18" charset="0"/>
              <a:cs typeface="Arial" panose="020B0604020202020204" pitchFamily="34" charset="0"/>
            </a:endParaRPr>
          </a:p>
          <a:p>
            <a:pPr marL="342900" indent="-342900">
              <a:lnSpc>
                <a:spcPct val="120000"/>
              </a:lnSpc>
              <a:spcBef>
                <a:spcPts val="10"/>
              </a:spcBef>
              <a:spcAft>
                <a:spcPts val="10"/>
              </a:spcAft>
              <a:buFont typeface="+mj-lt"/>
              <a:buAutoNum type="arabicPeriod"/>
            </a:pPr>
            <a:r>
              <a:rPr lang="en-GB" sz="1500" dirty="0">
                <a:effectLst/>
                <a:latin typeface="Arial" panose="020B0604020202020204" pitchFamily="34" charset="0"/>
                <a:ea typeface="Cambria" panose="02040503050406030204" pitchFamily="18" charset="0"/>
                <a:cs typeface="Arial" panose="020B0604020202020204" pitchFamily="34" charset="0"/>
              </a:rPr>
              <a:t>The power of a patient story - it often leaves data in the shadows!</a:t>
            </a:r>
          </a:p>
          <a:p>
            <a:pPr marL="0" indent="0">
              <a:buNone/>
            </a:pPr>
            <a:endParaRPr lang="en-GB" sz="1400" dirty="0">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3C46682C-1382-AD59-446F-EC1332A54DB7}"/>
              </a:ext>
            </a:extLst>
          </p:cNvPr>
          <p:cNvSpPr>
            <a:spLocks noGrp="1"/>
          </p:cNvSpPr>
          <p:nvPr>
            <p:ph sz="quarter" idx="26"/>
          </p:nvPr>
        </p:nvSpPr>
        <p:spPr>
          <a:xfrm>
            <a:off x="198561" y="3677372"/>
            <a:ext cx="4962324" cy="2270242"/>
          </a:xfrm>
        </p:spPr>
        <p:txBody>
          <a:bodyPr>
            <a:noAutofit/>
          </a:bodyPr>
          <a:lstStyle/>
          <a:p>
            <a:pPr marL="0" indent="0">
              <a:lnSpc>
                <a:spcPct val="150000"/>
              </a:lnSpc>
              <a:spcBef>
                <a:spcPts val="10"/>
              </a:spcBef>
              <a:spcAft>
                <a:spcPts val="10"/>
              </a:spcAft>
              <a:buNone/>
            </a:pPr>
            <a:r>
              <a:rPr lang="en-GB" sz="1600" b="1" dirty="0">
                <a:solidFill>
                  <a:srgbClr val="002060"/>
                </a:solidFill>
                <a:latin typeface="Arial" panose="020B0604020202020204" pitchFamily="34" charset="0"/>
                <a:ea typeface="Cambria" panose="02040503050406030204" pitchFamily="18" charset="0"/>
                <a:cs typeface="Arial" panose="020B0604020202020204" pitchFamily="34" charset="0"/>
              </a:rPr>
              <a:t>Project Aims</a:t>
            </a:r>
          </a:p>
          <a:p>
            <a:pPr marL="0" indent="0">
              <a:lnSpc>
                <a:spcPct val="150000"/>
              </a:lnSpc>
              <a:spcBef>
                <a:spcPts val="10"/>
              </a:spcBef>
              <a:spcAft>
                <a:spcPts val="10"/>
              </a:spcAft>
              <a:buNone/>
            </a:pPr>
            <a:r>
              <a:rPr lang="en-GB" sz="1400" dirty="0">
                <a:solidFill>
                  <a:srgbClr val="000000"/>
                </a:solidFill>
                <a:effectLst/>
                <a:latin typeface="Arial" panose="020B0604020202020204" pitchFamily="34" charset="0"/>
                <a:ea typeface="Cambria" panose="02040503050406030204" pitchFamily="18" charset="0"/>
                <a:cs typeface="Arial" panose="020B0604020202020204" pitchFamily="34" charset="0"/>
              </a:rPr>
              <a:t>1. Establish preoperative frailty screening for ≥65s</a:t>
            </a:r>
            <a:endParaRPr lang="en-GB" sz="1000" dirty="0">
              <a:effectLst/>
              <a:latin typeface="Arial" panose="020B0604020202020204" pitchFamily="34" charset="0"/>
              <a:ea typeface="Cambria" panose="02040503050406030204" pitchFamily="18" charset="0"/>
              <a:cs typeface="Arial" panose="020B0604020202020204" pitchFamily="34" charset="0"/>
            </a:endParaRPr>
          </a:p>
          <a:p>
            <a:pPr marL="0" indent="0">
              <a:lnSpc>
                <a:spcPct val="150000"/>
              </a:lnSpc>
              <a:spcBef>
                <a:spcPts val="10"/>
              </a:spcBef>
              <a:spcAft>
                <a:spcPts val="10"/>
              </a:spcAft>
              <a:buNone/>
            </a:pPr>
            <a:r>
              <a:rPr lang="en-GB" sz="1400" dirty="0">
                <a:solidFill>
                  <a:srgbClr val="000000"/>
                </a:solidFill>
                <a:effectLst/>
                <a:latin typeface="Arial" panose="020B0604020202020204" pitchFamily="34" charset="0"/>
                <a:ea typeface="Cambria" panose="02040503050406030204" pitchFamily="18" charset="0"/>
                <a:cs typeface="Arial" panose="020B0604020202020204" pitchFamily="34" charset="0"/>
              </a:rPr>
              <a:t>2. Offer CGA to those living with frailty*</a:t>
            </a:r>
          </a:p>
          <a:p>
            <a:pPr marL="0" indent="0">
              <a:lnSpc>
                <a:spcPct val="150000"/>
              </a:lnSpc>
              <a:spcBef>
                <a:spcPts val="10"/>
              </a:spcBef>
              <a:spcAft>
                <a:spcPts val="10"/>
              </a:spcAft>
              <a:buNone/>
            </a:pPr>
            <a:r>
              <a:rPr lang="en-GB" sz="1400" dirty="0">
                <a:solidFill>
                  <a:srgbClr val="000000"/>
                </a:solidFill>
                <a:effectLst/>
                <a:latin typeface="Arial" panose="020B0604020202020204" pitchFamily="34" charset="0"/>
                <a:ea typeface="Cambria" panose="02040503050406030204" pitchFamily="18" charset="0"/>
                <a:cs typeface="Arial" panose="020B0604020202020204" pitchFamily="34" charset="0"/>
              </a:rPr>
              <a:t>3. Upskill staff in geriatric syndromes (e.g.,</a:t>
            </a:r>
            <a:r>
              <a:rPr lang="en-GB" sz="1400" dirty="0">
                <a:solidFill>
                  <a:srgbClr val="000000"/>
                </a:solidFill>
                <a:latin typeface="Arial" panose="020B0604020202020204" pitchFamily="34" charset="0"/>
                <a:ea typeface="Cambria" panose="02040503050406030204" pitchFamily="18" charset="0"/>
                <a:cs typeface="Arial" panose="020B0604020202020204" pitchFamily="34" charset="0"/>
              </a:rPr>
              <a:t> </a:t>
            </a:r>
            <a:r>
              <a:rPr lang="en-GB" sz="1400" dirty="0">
                <a:solidFill>
                  <a:srgbClr val="000000"/>
                </a:solidFill>
                <a:effectLst/>
                <a:latin typeface="Arial" panose="020B0604020202020204" pitchFamily="34" charset="0"/>
                <a:ea typeface="Cambria" panose="02040503050406030204" pitchFamily="18" charset="0"/>
                <a:cs typeface="Arial" panose="020B0604020202020204" pitchFamily="34" charset="0"/>
              </a:rPr>
              <a:t>delirium)</a:t>
            </a:r>
            <a:endParaRPr lang="en-GB" sz="1400" dirty="0">
              <a:effectLst/>
              <a:latin typeface="Arial" panose="020B0604020202020204" pitchFamily="34" charset="0"/>
              <a:ea typeface="Cambria" panose="02040503050406030204" pitchFamily="18" charset="0"/>
              <a:cs typeface="Arial" panose="020B0604020202020204" pitchFamily="34" charset="0"/>
            </a:endParaRPr>
          </a:p>
          <a:p>
            <a:pPr marL="0" indent="0">
              <a:lnSpc>
                <a:spcPct val="150000"/>
              </a:lnSpc>
              <a:spcBef>
                <a:spcPts val="10"/>
              </a:spcBef>
              <a:spcAft>
                <a:spcPts val="10"/>
              </a:spcAft>
              <a:buNone/>
            </a:pPr>
            <a:r>
              <a:rPr lang="en-GB" sz="1400" dirty="0">
                <a:solidFill>
                  <a:srgbClr val="000000"/>
                </a:solidFill>
                <a:effectLst/>
                <a:latin typeface="Arial" panose="020B0604020202020204" pitchFamily="34" charset="0"/>
                <a:ea typeface="Cambria" panose="02040503050406030204" pitchFamily="18" charset="0"/>
                <a:cs typeface="Arial" panose="020B0604020202020204" pitchFamily="34" charset="0"/>
              </a:rPr>
              <a:t>4. Inform business case to sustain a POPS service</a:t>
            </a:r>
          </a:p>
          <a:p>
            <a:pPr marL="0" indent="0">
              <a:lnSpc>
                <a:spcPct val="150000"/>
              </a:lnSpc>
              <a:spcBef>
                <a:spcPts val="10"/>
              </a:spcBef>
              <a:spcAft>
                <a:spcPts val="10"/>
              </a:spcAft>
              <a:buNone/>
            </a:pPr>
            <a:r>
              <a:rPr lang="en-GB" sz="1100" dirty="0">
                <a:solidFill>
                  <a:srgbClr val="000000"/>
                </a:solidFill>
                <a:latin typeface="Arial" panose="020B0604020202020204" pitchFamily="34" charset="0"/>
                <a:cs typeface="Arial" panose="020B0604020202020204" pitchFamily="34" charset="0"/>
              </a:rPr>
              <a:t>*</a:t>
            </a:r>
            <a:r>
              <a:rPr lang="en-GB" sz="1100" i="1" dirty="0">
                <a:solidFill>
                  <a:srgbClr val="000000"/>
                </a:solidFill>
                <a:latin typeface="Arial" panose="020B0604020202020204" pitchFamily="34" charset="0"/>
                <a:cs typeface="Arial" panose="020B0604020202020204" pitchFamily="34" charset="0"/>
              </a:rPr>
              <a:t>General Surgery, Urology, ENT and Maxillofacial</a:t>
            </a:r>
            <a:endParaRPr lang="en-GB" sz="1100" i="1" dirty="0">
              <a:latin typeface="Arial" panose="020B0604020202020204" pitchFamily="34" charset="0"/>
              <a:cs typeface="Arial" panose="020B0604020202020204" pitchFamily="34" charset="0"/>
            </a:endParaRPr>
          </a:p>
        </p:txBody>
      </p:sp>
      <p:sp>
        <p:nvSpPr>
          <p:cNvPr id="13" name="Content Placeholder 12">
            <a:extLst>
              <a:ext uri="{FF2B5EF4-FFF2-40B4-BE49-F238E27FC236}">
                <a16:creationId xmlns:a16="http://schemas.microsoft.com/office/drawing/2014/main" id="{D9D18C8F-2F28-880A-5E19-F6647A243069}"/>
              </a:ext>
            </a:extLst>
          </p:cNvPr>
          <p:cNvSpPr>
            <a:spLocks noGrp="1"/>
          </p:cNvSpPr>
          <p:nvPr>
            <p:ph sz="quarter" idx="27"/>
          </p:nvPr>
        </p:nvSpPr>
        <p:spPr>
          <a:xfrm>
            <a:off x="198561" y="8687517"/>
            <a:ext cx="5197505" cy="5012917"/>
          </a:xfrm>
        </p:spPr>
        <p:txBody>
          <a:bodyPr>
            <a:noAutofit/>
          </a:bodyPr>
          <a:lstStyle/>
          <a:p>
            <a:pPr marL="0" indent="0">
              <a:buNone/>
            </a:pPr>
            <a:r>
              <a:rPr lang="en-GB" sz="1600" b="1" dirty="0">
                <a:solidFill>
                  <a:srgbClr val="002060"/>
                </a:solidFill>
                <a:latin typeface="Arial" panose="020B0604020202020204" pitchFamily="34" charset="0"/>
                <a:cs typeface="Arial" panose="020B0604020202020204" pitchFamily="34" charset="0"/>
              </a:rPr>
              <a:t>Project Impact</a:t>
            </a:r>
            <a:br>
              <a:rPr lang="en-GB" sz="1100" b="1" dirty="0">
                <a:solidFill>
                  <a:srgbClr val="002060"/>
                </a:solidFill>
                <a:latin typeface="Arial" panose="020B0604020202020204" pitchFamily="34" charset="0"/>
                <a:cs typeface="Arial" panose="020B0604020202020204" pitchFamily="34" charset="0"/>
              </a:rPr>
            </a:br>
            <a:endParaRPr lang="en-GB" sz="1100" b="1" dirty="0">
              <a:solidFill>
                <a:srgbClr val="002060"/>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Ø"/>
            </a:pPr>
            <a:r>
              <a:rPr lang="en-GB" sz="1400" dirty="0">
                <a:latin typeface="Arial "/>
                <a:cs typeface="Arial" panose="020B0604020202020204" pitchFamily="34" charset="0"/>
              </a:rPr>
              <a:t>55% patients deemed high risk of malnutrition and received intervention</a:t>
            </a:r>
          </a:p>
          <a:p>
            <a:pPr>
              <a:lnSpc>
                <a:spcPct val="100000"/>
              </a:lnSpc>
              <a:buFont typeface="Wingdings" panose="05000000000000000000" pitchFamily="2" charset="2"/>
              <a:buChar char="Ø"/>
            </a:pPr>
            <a:r>
              <a:rPr lang="en-GB" sz="1400" dirty="0">
                <a:latin typeface="Arial "/>
                <a:cs typeface="Arial" panose="020B0604020202020204" pitchFamily="34" charset="0"/>
              </a:rPr>
              <a:t>SDM</a:t>
            </a:r>
            <a:r>
              <a:rPr lang="en-GB" sz="1400" b="1" dirty="0">
                <a:latin typeface="Arial "/>
                <a:cs typeface="Arial" panose="020B0604020202020204" pitchFamily="34" charset="0"/>
              </a:rPr>
              <a:t> </a:t>
            </a:r>
            <a:r>
              <a:rPr lang="en-GB" sz="1400" dirty="0">
                <a:latin typeface="Arial "/>
                <a:cs typeface="Arial" panose="020B0604020202020204" pitchFamily="34" charset="0"/>
              </a:rPr>
              <a:t>delivered to 84% patients seen by POPS Fellow, 14% not proceeding with proposed surgery as a result. </a:t>
            </a:r>
            <a:r>
              <a:rPr lang="en-GB" sz="1400" i="1" dirty="0">
                <a:latin typeface="Arial "/>
                <a:cs typeface="Arial" panose="020B0604020202020204" pitchFamily="34" charset="0"/>
              </a:rPr>
              <a:t>Opportunity cost savings &gt;£73K </a:t>
            </a:r>
            <a:r>
              <a:rPr lang="en-GB" sz="1400" dirty="0">
                <a:latin typeface="Arial "/>
                <a:cs typeface="Arial" panose="020B0604020202020204" pitchFamily="34" charset="0"/>
              </a:rPr>
              <a:t>by month seven of project. Listen to Trevor’s Story </a:t>
            </a:r>
            <a:r>
              <a:rPr lang="en-GB" sz="1400" u="sng" dirty="0">
                <a:latin typeface="Arial "/>
                <a:hlinkClick r:id="rId3"/>
              </a:rPr>
              <a:t>https://youtu.be/7sgnbhlyLCY</a:t>
            </a:r>
            <a:endParaRPr lang="en-GB" sz="1400" dirty="0">
              <a:latin typeface="Arial "/>
              <a:cs typeface="Arial" panose="020B0604020202020204" pitchFamily="34" charset="0"/>
            </a:endParaRPr>
          </a:p>
          <a:p>
            <a:pPr>
              <a:lnSpc>
                <a:spcPct val="100000"/>
              </a:lnSpc>
              <a:buFont typeface="Wingdings" panose="05000000000000000000" pitchFamily="2" charset="2"/>
              <a:buChar char="Ø"/>
            </a:pPr>
            <a:r>
              <a:rPr lang="en-GB" sz="1400" dirty="0">
                <a:latin typeface="Arial "/>
                <a:cs typeface="Arial" panose="020B0604020202020204" pitchFamily="34" charset="0"/>
              </a:rPr>
              <a:t>66 medications stopped, 43 started; </a:t>
            </a:r>
            <a:r>
              <a:rPr lang="en-GB" sz="1400" i="1" dirty="0">
                <a:latin typeface="Arial "/>
                <a:cs typeface="Arial" panose="020B0604020202020204" pitchFamily="34" charset="0"/>
              </a:rPr>
              <a:t>recurring annual cost saving £41/patient</a:t>
            </a:r>
          </a:p>
          <a:p>
            <a:pPr>
              <a:lnSpc>
                <a:spcPct val="100000"/>
              </a:lnSpc>
              <a:buFont typeface="Wingdings" panose="05000000000000000000" pitchFamily="2" charset="2"/>
              <a:buChar char="Ø"/>
            </a:pPr>
            <a:r>
              <a:rPr lang="en-GB" sz="1400" dirty="0">
                <a:latin typeface="Arial "/>
                <a:cs typeface="Arial" panose="020B0604020202020204" pitchFamily="34" charset="0"/>
              </a:rPr>
              <a:t>Reduction in Consultant Anaesthetist appointments as all CGAs discussed with anaesthetist via POPS MDT</a:t>
            </a:r>
          </a:p>
          <a:p>
            <a:pPr>
              <a:lnSpc>
                <a:spcPct val="100000"/>
              </a:lnSpc>
              <a:buFont typeface="Wingdings" panose="05000000000000000000" pitchFamily="2" charset="2"/>
              <a:buChar char="Ø"/>
            </a:pPr>
            <a:r>
              <a:rPr lang="en-GB" sz="1400" dirty="0">
                <a:latin typeface="Arial "/>
                <a:cs typeface="Arial" panose="020B0604020202020204" pitchFamily="34" charset="0"/>
              </a:rPr>
              <a:t>153 new diagnoses made, most commonly cognitive impairment (n=19); minority (37%) accepted referral to memory clinic</a:t>
            </a:r>
          </a:p>
          <a:p>
            <a:pPr>
              <a:lnSpc>
                <a:spcPct val="100000"/>
              </a:lnSpc>
              <a:buFont typeface="Wingdings" panose="05000000000000000000" pitchFamily="2" charset="2"/>
              <a:buChar char="Ø"/>
            </a:pPr>
            <a:r>
              <a:rPr lang="en-GB" sz="1400" dirty="0">
                <a:latin typeface="Arial "/>
                <a:cs typeface="Arial" panose="020B0604020202020204" pitchFamily="34" charset="0"/>
              </a:rPr>
              <a:t>Reduction in OTs workload, “</a:t>
            </a:r>
            <a:r>
              <a:rPr lang="en-GB" sz="1400" i="1" dirty="0">
                <a:solidFill>
                  <a:srgbClr val="000000"/>
                </a:solidFill>
                <a:latin typeface="Arial "/>
                <a:ea typeface="Cambria" panose="02040503050406030204" pitchFamily="18" charset="0"/>
                <a:cs typeface="Times New Roman" panose="02020603050405020304" pitchFamily="18" charset="0"/>
              </a:rPr>
              <a:t>Your service relieved me of additional work I had to do to facilitate a safe discharge for patients at a more appropriate time.</a:t>
            </a:r>
            <a:r>
              <a:rPr lang="en-GB" sz="1400" b="1" i="1" dirty="0">
                <a:solidFill>
                  <a:srgbClr val="000000"/>
                </a:solidFill>
                <a:latin typeface="Arial "/>
                <a:ea typeface="Cambria" panose="02040503050406030204" pitchFamily="18" charset="0"/>
                <a:cs typeface="Times New Roman" panose="02020603050405020304" pitchFamily="18" charset="0"/>
              </a:rPr>
              <a:t>”</a:t>
            </a:r>
            <a:endParaRPr lang="en-GB" sz="1400" b="1" i="1" dirty="0">
              <a:latin typeface="Arial "/>
              <a:cs typeface="Arial" panose="020B0604020202020204" pitchFamily="34" charset="0"/>
            </a:endParaRPr>
          </a:p>
        </p:txBody>
      </p:sp>
      <p:sp>
        <p:nvSpPr>
          <p:cNvPr id="19" name="Content Placeholder 18">
            <a:extLst>
              <a:ext uri="{FF2B5EF4-FFF2-40B4-BE49-F238E27FC236}">
                <a16:creationId xmlns:a16="http://schemas.microsoft.com/office/drawing/2014/main" id="{5FDE40E5-8F06-2AEA-B628-9613E65D9FB8}"/>
              </a:ext>
            </a:extLst>
          </p:cNvPr>
          <p:cNvSpPr>
            <a:spLocks noGrp="1"/>
          </p:cNvSpPr>
          <p:nvPr>
            <p:ph sz="quarter" idx="32"/>
          </p:nvPr>
        </p:nvSpPr>
        <p:spPr>
          <a:xfrm>
            <a:off x="5528602" y="12388027"/>
            <a:ext cx="5184793" cy="1556746"/>
          </a:xfrm>
        </p:spPr>
        <p:txBody>
          <a:bodyPr>
            <a:normAutofit fontScale="92500" lnSpcReduction="20000"/>
          </a:bodyPr>
          <a:lstStyle/>
          <a:p>
            <a:pPr marL="0" indent="0">
              <a:lnSpc>
                <a:spcPct val="100000"/>
              </a:lnSpc>
              <a:spcBef>
                <a:spcPts val="10"/>
              </a:spcBef>
              <a:spcAft>
                <a:spcPts val="10"/>
              </a:spcAft>
              <a:buNone/>
            </a:pPr>
            <a:r>
              <a:rPr lang="en-GB" sz="1600" b="1" dirty="0">
                <a:solidFill>
                  <a:srgbClr val="002060"/>
                </a:solidFill>
                <a:latin typeface="Arial" panose="020B0604020202020204" pitchFamily="34" charset="0"/>
                <a:ea typeface="Cambria" panose="02040503050406030204" pitchFamily="18" charset="0"/>
                <a:cs typeface="Arial" panose="020B0604020202020204" pitchFamily="34" charset="0"/>
              </a:rPr>
              <a:t>Next Steps</a:t>
            </a:r>
          </a:p>
          <a:p>
            <a:pPr marL="0" indent="0">
              <a:lnSpc>
                <a:spcPct val="100000"/>
              </a:lnSpc>
              <a:spcBef>
                <a:spcPts val="10"/>
              </a:spcBef>
              <a:spcAft>
                <a:spcPts val="10"/>
              </a:spcAft>
              <a:buNone/>
            </a:pPr>
            <a:endParaRPr lang="en-GB" sz="1800" b="1" dirty="0">
              <a:solidFill>
                <a:srgbClr val="002060"/>
              </a:solidFill>
              <a:latin typeface="Arial" panose="020B0604020202020204" pitchFamily="34" charset="0"/>
              <a:ea typeface="Cambria" panose="02040503050406030204" pitchFamily="18" charset="0"/>
              <a:cs typeface="Arial" panose="020B0604020202020204" pitchFamily="34" charset="0"/>
            </a:endParaRPr>
          </a:p>
          <a:p>
            <a:pPr>
              <a:lnSpc>
                <a:spcPct val="120000"/>
              </a:lnSpc>
              <a:spcBef>
                <a:spcPts val="10"/>
              </a:spcBef>
              <a:spcAft>
                <a:spcPts val="10"/>
              </a:spcAft>
            </a:pPr>
            <a:r>
              <a:rPr lang="en-GB" sz="1500" dirty="0">
                <a:solidFill>
                  <a:srgbClr val="000000"/>
                </a:solidFill>
                <a:latin typeface="Arial" panose="020B0604020202020204" pitchFamily="34" charset="0"/>
                <a:ea typeface="Cambria" panose="02040503050406030204" pitchFamily="18" charset="0"/>
                <a:cs typeface="Arial" panose="020B0604020202020204" pitchFamily="34" charset="0"/>
              </a:rPr>
              <a:t>A</a:t>
            </a:r>
            <a:r>
              <a:rPr lang="en-GB" sz="1500" dirty="0">
                <a:solidFill>
                  <a:srgbClr val="000000"/>
                </a:solidFill>
                <a:effectLst/>
                <a:latin typeface="Arial" panose="020B0604020202020204" pitchFamily="34" charset="0"/>
                <a:ea typeface="Cambria" panose="02040503050406030204" pitchFamily="18" charset="0"/>
                <a:cs typeface="Arial" panose="020B0604020202020204" pitchFamily="34" charset="0"/>
              </a:rPr>
              <a:t>ppoint a substantive team</a:t>
            </a:r>
            <a:endParaRPr lang="en-GB" sz="1500" dirty="0">
              <a:effectLst/>
              <a:latin typeface="Arial" panose="020B0604020202020204" pitchFamily="34" charset="0"/>
              <a:ea typeface="Cambria" panose="02040503050406030204" pitchFamily="18" charset="0"/>
              <a:cs typeface="Arial" panose="020B0604020202020204" pitchFamily="34" charset="0"/>
            </a:endParaRPr>
          </a:p>
          <a:p>
            <a:pPr>
              <a:lnSpc>
                <a:spcPct val="120000"/>
              </a:lnSpc>
              <a:spcBef>
                <a:spcPts val="10"/>
              </a:spcBef>
              <a:spcAft>
                <a:spcPts val="10"/>
              </a:spcAft>
            </a:pPr>
            <a:r>
              <a:rPr lang="en-GB" sz="1500" dirty="0">
                <a:solidFill>
                  <a:srgbClr val="000000"/>
                </a:solidFill>
                <a:latin typeface="Arial" panose="020B0604020202020204" pitchFamily="34" charset="0"/>
                <a:ea typeface="Cambria" panose="02040503050406030204" pitchFamily="18" charset="0"/>
                <a:cs typeface="Arial" panose="020B0604020202020204" pitchFamily="34" charset="0"/>
              </a:rPr>
              <a:t>Patient coproduction </a:t>
            </a:r>
            <a:endParaRPr lang="en-GB" sz="1500" dirty="0">
              <a:effectLst/>
              <a:latin typeface="Arial" panose="020B0604020202020204" pitchFamily="34" charset="0"/>
              <a:ea typeface="Cambria" panose="02040503050406030204" pitchFamily="18" charset="0"/>
              <a:cs typeface="Arial" panose="020B0604020202020204" pitchFamily="34" charset="0"/>
            </a:endParaRPr>
          </a:p>
          <a:p>
            <a:pPr>
              <a:lnSpc>
                <a:spcPct val="120000"/>
              </a:lnSpc>
              <a:spcBef>
                <a:spcPts val="10"/>
              </a:spcBef>
              <a:spcAft>
                <a:spcPts val="10"/>
              </a:spcAft>
            </a:pPr>
            <a:r>
              <a:rPr lang="en-GB" sz="1500" dirty="0">
                <a:solidFill>
                  <a:srgbClr val="000000"/>
                </a:solidFill>
                <a:effectLst/>
                <a:latin typeface="Arial" panose="020B0604020202020204" pitchFamily="34" charset="0"/>
                <a:ea typeface="Cambria" panose="02040503050406030204" pitchFamily="18" charset="0"/>
                <a:cs typeface="Arial" panose="020B0604020202020204" pitchFamily="34" charset="0"/>
              </a:rPr>
              <a:t>Embed a perioperative delirium pathway</a:t>
            </a:r>
            <a:endParaRPr lang="en-GB" sz="1500" dirty="0">
              <a:effectLst/>
              <a:latin typeface="Arial" panose="020B0604020202020204" pitchFamily="34" charset="0"/>
              <a:ea typeface="Cambria" panose="02040503050406030204" pitchFamily="18" charset="0"/>
              <a:cs typeface="Arial" panose="020B0604020202020204" pitchFamily="34" charset="0"/>
            </a:endParaRPr>
          </a:p>
          <a:p>
            <a:pPr>
              <a:lnSpc>
                <a:spcPct val="120000"/>
              </a:lnSpc>
              <a:spcBef>
                <a:spcPts val="10"/>
              </a:spcBef>
              <a:spcAft>
                <a:spcPts val="10"/>
              </a:spcAft>
            </a:pPr>
            <a:r>
              <a:rPr lang="en-GB" sz="1500" dirty="0">
                <a:solidFill>
                  <a:srgbClr val="000000"/>
                </a:solidFill>
                <a:effectLst/>
                <a:latin typeface="Arial" panose="020B0604020202020204" pitchFamily="34" charset="0"/>
                <a:ea typeface="Cambria" panose="02040503050406030204" pitchFamily="18" charset="0"/>
                <a:cs typeface="Arial" panose="020B0604020202020204" pitchFamily="34" charset="0"/>
              </a:rPr>
              <a:t>Provide a toolkit for other Health Boards</a:t>
            </a:r>
            <a:endParaRPr lang="en-GB" sz="1500" dirty="0">
              <a:effectLst/>
              <a:latin typeface="Arial" panose="020B0604020202020204" pitchFamily="34" charset="0"/>
              <a:ea typeface="Cambria" panose="02040503050406030204" pitchFamily="18" charset="0"/>
              <a:cs typeface="Arial" panose="020B0604020202020204" pitchFamily="34" charset="0"/>
            </a:endParaRPr>
          </a:p>
        </p:txBody>
      </p:sp>
      <p:pic>
        <p:nvPicPr>
          <p:cNvPr id="27" name="Picture Placeholder 26" descr="Graphical user interface&#10;&#10;Description automatically generated with medium confidence">
            <a:extLst>
              <a:ext uri="{FF2B5EF4-FFF2-40B4-BE49-F238E27FC236}">
                <a16:creationId xmlns:a16="http://schemas.microsoft.com/office/drawing/2014/main" id="{69F67357-AB39-F74F-12C2-3B25BBD2C904}"/>
              </a:ext>
            </a:extLst>
          </p:cNvPr>
          <p:cNvPicPr>
            <a:picLocks noGrp="1" noChangeAspect="1"/>
          </p:cNvPicPr>
          <p:nvPr>
            <p:ph type="pic" sz="quarter" idx="43"/>
          </p:nvPr>
        </p:nvPicPr>
        <p:blipFill>
          <a:blip r:embed="rId4">
            <a:extLst>
              <a:ext uri="{28A0092B-C50C-407E-A947-70E740481C1C}">
                <a14:useLocalDpi xmlns:a14="http://schemas.microsoft.com/office/drawing/2010/main" val="0"/>
              </a:ext>
            </a:extLst>
          </a:blip>
          <a:srcRect t="4424" b="4424"/>
          <a:stretch>
            <a:fillRect/>
          </a:stretch>
        </p:blipFill>
        <p:spPr>
          <a:xfrm>
            <a:off x="8345434" y="275418"/>
            <a:ext cx="2064234" cy="1286952"/>
          </a:xfrm>
          <a:prstGeom prst="rect">
            <a:avLst/>
          </a:prstGeom>
          <a:ln>
            <a:noFill/>
          </a:ln>
          <a:effectLst>
            <a:softEdge rad="0"/>
          </a:effectLst>
        </p:spPr>
      </p:pic>
      <p:sp>
        <p:nvSpPr>
          <p:cNvPr id="33" name="Text Placeholder 13">
            <a:extLst>
              <a:ext uri="{FF2B5EF4-FFF2-40B4-BE49-F238E27FC236}">
                <a16:creationId xmlns:a16="http://schemas.microsoft.com/office/drawing/2014/main" id="{92C073FD-A788-7C30-ABC0-A245C3B15B06}"/>
              </a:ext>
            </a:extLst>
          </p:cNvPr>
          <p:cNvSpPr txBox="1">
            <a:spLocks/>
          </p:cNvSpPr>
          <p:nvPr/>
        </p:nvSpPr>
        <p:spPr bwMode="auto">
          <a:xfrm>
            <a:off x="6936701" y="1897143"/>
            <a:ext cx="3859489" cy="334424"/>
          </a:xfrm>
          <a:prstGeom prst="rect">
            <a:avLst/>
          </a:prstGeom>
          <a:noFill/>
        </p:spPr>
        <p:txBody>
          <a:bodyPr vert="horz" lIns="91440" tIns="45720" rIns="91440" bIns="45720" rtlCol="0" anchor="ctr">
            <a:noAutofit/>
          </a:bodyPr>
          <a:lstStyle>
            <a:lvl1pPr marL="0" indent="0" algn="l" defTabSz="1069208" rtl="0" eaLnBrk="1" latinLnBrk="0" hangingPunct="1">
              <a:lnSpc>
                <a:spcPct val="90000"/>
              </a:lnSpc>
              <a:spcBef>
                <a:spcPts val="0"/>
              </a:spcBef>
              <a:buFont typeface="Arial" panose="020B0604020202020204" pitchFamily="34" charset="0"/>
              <a:buNone/>
              <a:defRPr sz="1559" kern="1200">
                <a:solidFill>
                  <a:schemeClr val="bg1">
                    <a:lumMod val="75000"/>
                  </a:schemeClr>
                </a:solidFill>
                <a:latin typeface="+mn-lt"/>
                <a:ea typeface="+mn-ea"/>
                <a:cs typeface="+mn-cs"/>
              </a:defRPr>
            </a:lvl1pPr>
            <a:lvl2pPr marL="0" indent="0" algn="l" defTabSz="1069208" rtl="0" eaLnBrk="1" latinLnBrk="0" hangingPunct="1">
              <a:lnSpc>
                <a:spcPct val="90000"/>
              </a:lnSpc>
              <a:spcBef>
                <a:spcPts val="0"/>
              </a:spcBef>
              <a:buFont typeface="Arial" panose="020B0604020202020204" pitchFamily="34" charset="0"/>
              <a:buNone/>
              <a:defRPr sz="1039" kern="1200">
                <a:solidFill>
                  <a:schemeClr val="bg1"/>
                </a:solidFill>
                <a:latin typeface="+mn-lt"/>
                <a:ea typeface="+mn-ea"/>
                <a:cs typeface="+mn-cs"/>
              </a:defRPr>
            </a:lvl2pPr>
            <a:lvl3pPr marL="0" indent="0" algn="l" defTabSz="1069208" rtl="0" eaLnBrk="1" latinLnBrk="0" hangingPunct="1">
              <a:lnSpc>
                <a:spcPct val="90000"/>
              </a:lnSpc>
              <a:spcBef>
                <a:spcPts val="0"/>
              </a:spcBef>
              <a:buFont typeface="Arial" panose="020B0604020202020204" pitchFamily="34" charset="0"/>
              <a:buNone/>
              <a:defRPr sz="1039" kern="1200">
                <a:solidFill>
                  <a:schemeClr val="bg1"/>
                </a:solidFill>
                <a:latin typeface="+mn-lt"/>
                <a:ea typeface="+mn-ea"/>
                <a:cs typeface="+mn-cs"/>
              </a:defRPr>
            </a:lvl3pPr>
            <a:lvl4pPr marL="0" indent="0" algn="l" defTabSz="1069208" rtl="0" eaLnBrk="1" latinLnBrk="0" hangingPunct="1">
              <a:lnSpc>
                <a:spcPct val="90000"/>
              </a:lnSpc>
              <a:spcBef>
                <a:spcPts val="0"/>
              </a:spcBef>
              <a:buFont typeface="Arial" panose="020B0604020202020204" pitchFamily="34" charset="0"/>
              <a:buNone/>
              <a:defRPr sz="1039" kern="1200">
                <a:solidFill>
                  <a:schemeClr val="bg1"/>
                </a:solidFill>
                <a:latin typeface="+mn-lt"/>
                <a:ea typeface="+mn-ea"/>
                <a:cs typeface="+mn-cs"/>
              </a:defRPr>
            </a:lvl4pPr>
            <a:lvl5pPr marL="0" indent="0" algn="l" defTabSz="1069208" rtl="0" eaLnBrk="1" latinLnBrk="0" hangingPunct="1">
              <a:lnSpc>
                <a:spcPct val="90000"/>
              </a:lnSpc>
              <a:spcBef>
                <a:spcPts val="0"/>
              </a:spcBef>
              <a:buFont typeface="Arial" panose="020B0604020202020204" pitchFamily="34" charset="0"/>
              <a:buNone/>
              <a:defRPr sz="1039" kern="1200">
                <a:solidFill>
                  <a:schemeClr val="bg1"/>
                </a:solidFill>
                <a:latin typeface="+mn-lt"/>
                <a:ea typeface="+mn-ea"/>
                <a:cs typeface="+mn-cs"/>
              </a:defRPr>
            </a:lvl5pPr>
            <a:lvl6pPr marL="0" indent="0" algn="l" defTabSz="1069208" rtl="0" eaLnBrk="1" latinLnBrk="0" hangingPunct="1">
              <a:lnSpc>
                <a:spcPct val="90000"/>
              </a:lnSpc>
              <a:spcBef>
                <a:spcPts val="0"/>
              </a:spcBef>
              <a:buFont typeface="Arial" panose="020B0604020202020204" pitchFamily="34" charset="0"/>
              <a:buNone/>
              <a:defRPr sz="1039" kern="1200">
                <a:solidFill>
                  <a:schemeClr val="bg1"/>
                </a:solidFill>
                <a:latin typeface="+mn-lt"/>
                <a:ea typeface="+mn-ea"/>
                <a:cs typeface="+mn-cs"/>
              </a:defRPr>
            </a:lvl6pPr>
            <a:lvl7pPr marL="0" indent="0" algn="l" defTabSz="1069208" rtl="0" eaLnBrk="1" latinLnBrk="0" hangingPunct="1">
              <a:lnSpc>
                <a:spcPct val="90000"/>
              </a:lnSpc>
              <a:spcBef>
                <a:spcPts val="0"/>
              </a:spcBef>
              <a:buFont typeface="Arial" panose="020B0604020202020204" pitchFamily="34" charset="0"/>
              <a:buNone/>
              <a:defRPr sz="1039" kern="1200">
                <a:solidFill>
                  <a:schemeClr val="bg1"/>
                </a:solidFill>
                <a:latin typeface="+mn-lt"/>
                <a:ea typeface="+mn-ea"/>
                <a:cs typeface="+mn-cs"/>
              </a:defRPr>
            </a:lvl7pPr>
            <a:lvl8pPr marL="0" indent="0" algn="l" defTabSz="1069208" rtl="0" eaLnBrk="1" latinLnBrk="0" hangingPunct="1">
              <a:lnSpc>
                <a:spcPct val="90000"/>
              </a:lnSpc>
              <a:spcBef>
                <a:spcPts val="0"/>
              </a:spcBef>
              <a:buFont typeface="Arial" panose="020B0604020202020204" pitchFamily="34" charset="0"/>
              <a:buNone/>
              <a:defRPr sz="1039" kern="1200">
                <a:solidFill>
                  <a:schemeClr val="bg1"/>
                </a:solidFill>
                <a:latin typeface="+mn-lt"/>
                <a:ea typeface="+mn-ea"/>
                <a:cs typeface="+mn-cs"/>
              </a:defRPr>
            </a:lvl8pPr>
            <a:lvl9pPr marL="0" indent="0" algn="l" defTabSz="1069208" rtl="0" eaLnBrk="1" latinLnBrk="0" hangingPunct="1">
              <a:lnSpc>
                <a:spcPct val="90000"/>
              </a:lnSpc>
              <a:spcBef>
                <a:spcPts val="0"/>
              </a:spcBef>
              <a:buFont typeface="Arial" panose="020B0604020202020204" pitchFamily="34" charset="0"/>
              <a:buNone/>
              <a:defRPr sz="1039" kern="1200">
                <a:solidFill>
                  <a:schemeClr val="bg1"/>
                </a:solidFill>
                <a:latin typeface="+mn-lt"/>
                <a:ea typeface="+mn-ea"/>
                <a:cs typeface="+mn-cs"/>
              </a:defRPr>
            </a:lvl9pPr>
          </a:lstStyle>
          <a:p>
            <a:r>
              <a:rPr lang="en-GB" sz="1400" dirty="0">
                <a:solidFill>
                  <a:schemeClr val="bg1"/>
                </a:solidFill>
                <a:latin typeface="Arial" panose="020B0604020202020204" pitchFamily="34" charset="0"/>
                <a:cs typeface="Arial" panose="020B0604020202020204" pitchFamily="34" charset="0"/>
              </a:rPr>
              <a:t>Contact: margaret.coakley@wales.nhs.uk</a:t>
            </a:r>
          </a:p>
        </p:txBody>
      </p:sp>
      <p:pic>
        <p:nvPicPr>
          <p:cNvPr id="20" name="Picture 19">
            <a:extLst>
              <a:ext uri="{FF2B5EF4-FFF2-40B4-BE49-F238E27FC236}">
                <a16:creationId xmlns:a16="http://schemas.microsoft.com/office/drawing/2014/main" id="{9ADA8B14-98E3-4E46-B4EE-263958E87945}"/>
              </a:ext>
            </a:extLst>
          </p:cNvPr>
          <p:cNvPicPr>
            <a:picLocks noChangeAspect="1"/>
          </p:cNvPicPr>
          <p:nvPr/>
        </p:nvPicPr>
        <p:blipFill>
          <a:blip r:embed="rId5"/>
          <a:stretch>
            <a:fillRect/>
          </a:stretch>
        </p:blipFill>
        <p:spPr>
          <a:xfrm>
            <a:off x="466882" y="310304"/>
            <a:ext cx="2064235" cy="1197869"/>
          </a:xfrm>
          <a:prstGeom prst="rect">
            <a:avLst/>
          </a:prstGeom>
        </p:spPr>
      </p:pic>
      <p:sp>
        <p:nvSpPr>
          <p:cNvPr id="5" name="TextBox 4">
            <a:extLst>
              <a:ext uri="{FF2B5EF4-FFF2-40B4-BE49-F238E27FC236}">
                <a16:creationId xmlns:a16="http://schemas.microsoft.com/office/drawing/2014/main" id="{BEEC5DF0-CF57-034C-88B7-23AA49666731}"/>
              </a:ext>
            </a:extLst>
          </p:cNvPr>
          <p:cNvSpPr txBox="1"/>
          <p:nvPr/>
        </p:nvSpPr>
        <p:spPr>
          <a:xfrm>
            <a:off x="5497318" y="9156556"/>
            <a:ext cx="5323296" cy="1015663"/>
          </a:xfrm>
          <a:prstGeom prst="rect">
            <a:avLst/>
          </a:prstGeom>
          <a:noFill/>
        </p:spPr>
        <p:txBody>
          <a:bodyPr wrap="square" rtlCol="0">
            <a:spAutoFit/>
          </a:bodyPr>
          <a:lstStyle/>
          <a:p>
            <a:r>
              <a:rPr lang="en-US" sz="1600" b="1" dirty="0">
                <a:solidFill>
                  <a:srgbClr val="002060"/>
                </a:solidFill>
                <a:latin typeface="Arial" panose="020B0604020202020204" pitchFamily="34" charset="0"/>
                <a:cs typeface="Arial" panose="020B0604020202020204" pitchFamily="34" charset="0"/>
              </a:rPr>
              <a:t>Project Outcomes</a:t>
            </a:r>
          </a:p>
          <a:p>
            <a:endParaRPr lang="en-US" sz="1600" dirty="0"/>
          </a:p>
          <a:p>
            <a:pPr marL="285750" indent="-285750">
              <a:buFont typeface="Wingdings" pitchFamily="2" charset="2"/>
              <a:buChar char="ü"/>
            </a:pPr>
            <a:r>
              <a:rPr lang="en-US" sz="1400" dirty="0">
                <a:latin typeface="Arial" panose="020B0604020202020204" pitchFamily="34" charset="0"/>
                <a:cs typeface="Arial" panose="020B0604020202020204" pitchFamily="34" charset="0"/>
              </a:rPr>
              <a:t>Frailty scoring established in POAC (153 CGAs completed)</a:t>
            </a:r>
          </a:p>
          <a:p>
            <a:pPr marL="285750" indent="-285750">
              <a:buFont typeface="Wingdings" pitchFamily="2" charset="2"/>
              <a:buChar char="ü"/>
            </a:pPr>
            <a:r>
              <a:rPr lang="en-US" sz="1400" dirty="0">
                <a:latin typeface="Arial" panose="020B0604020202020204" pitchFamily="34" charset="0"/>
                <a:cs typeface="Arial" panose="020B0604020202020204" pitchFamily="34" charset="0"/>
              </a:rPr>
              <a:t>Funding secured for substantive service (£91,829/year)</a:t>
            </a:r>
          </a:p>
        </p:txBody>
      </p:sp>
      <p:pic>
        <p:nvPicPr>
          <p:cNvPr id="30" name="Picture 2" descr="logo">
            <a:extLst>
              <a:ext uri="{FF2B5EF4-FFF2-40B4-BE49-F238E27FC236}">
                <a16:creationId xmlns:a16="http://schemas.microsoft.com/office/drawing/2014/main" id="{A6F5FB72-D739-7F44-98F5-89995956A8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44452" y="13612713"/>
            <a:ext cx="1258568" cy="6670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748F714D-9423-F847-AE37-0DF4192C26B6}"/>
              </a:ext>
            </a:extLst>
          </p:cNvPr>
          <p:cNvPicPr>
            <a:picLocks noChangeAspect="1"/>
          </p:cNvPicPr>
          <p:nvPr/>
        </p:nvPicPr>
        <p:blipFill>
          <a:blip r:embed="rId7"/>
          <a:stretch>
            <a:fillRect/>
          </a:stretch>
        </p:blipFill>
        <p:spPr>
          <a:xfrm>
            <a:off x="8958991" y="14486827"/>
            <a:ext cx="1645921" cy="468767"/>
          </a:xfrm>
          <a:prstGeom prst="rect">
            <a:avLst/>
          </a:prstGeom>
        </p:spPr>
      </p:pic>
      <p:sp>
        <p:nvSpPr>
          <p:cNvPr id="37" name="TextBox 36">
            <a:extLst>
              <a:ext uri="{FF2B5EF4-FFF2-40B4-BE49-F238E27FC236}">
                <a16:creationId xmlns:a16="http://schemas.microsoft.com/office/drawing/2014/main" id="{4F05A622-1325-7D4A-9E79-D3AF3B454D75}"/>
              </a:ext>
            </a:extLst>
          </p:cNvPr>
          <p:cNvSpPr txBox="1"/>
          <p:nvPr/>
        </p:nvSpPr>
        <p:spPr>
          <a:xfrm>
            <a:off x="4190152" y="5402967"/>
            <a:ext cx="2603350" cy="553998"/>
          </a:xfrm>
          <a:prstGeom prst="rect">
            <a:avLst/>
          </a:prstGeom>
          <a:noFill/>
        </p:spPr>
        <p:txBody>
          <a:bodyPr wrap="square" rtlCol="0">
            <a:spAutoFit/>
          </a:bodyPr>
          <a:lstStyle/>
          <a:p>
            <a:pPr algn="ctr"/>
            <a:r>
              <a:rPr lang="en-US" sz="1000" b="1" i="1" dirty="0">
                <a:solidFill>
                  <a:srgbClr val="002060"/>
                </a:solidFill>
              </a:rPr>
              <a:t>Margaret</a:t>
            </a:r>
          </a:p>
          <a:p>
            <a:pPr algn="ctr"/>
            <a:r>
              <a:rPr lang="en-US" sz="1000" dirty="0">
                <a:solidFill>
                  <a:srgbClr val="002060"/>
                </a:solidFill>
              </a:rPr>
              <a:t>Consultant </a:t>
            </a:r>
          </a:p>
          <a:p>
            <a:pPr algn="ctr"/>
            <a:r>
              <a:rPr lang="en-US" sz="1000" dirty="0">
                <a:solidFill>
                  <a:srgbClr val="002060"/>
                </a:solidFill>
              </a:rPr>
              <a:t>Anaesthetist</a:t>
            </a:r>
          </a:p>
        </p:txBody>
      </p:sp>
      <p:sp>
        <p:nvSpPr>
          <p:cNvPr id="42" name="TextBox 41">
            <a:extLst>
              <a:ext uri="{FF2B5EF4-FFF2-40B4-BE49-F238E27FC236}">
                <a16:creationId xmlns:a16="http://schemas.microsoft.com/office/drawing/2014/main" id="{D9D62B10-E546-8945-8D5C-E69DAF36454E}"/>
              </a:ext>
            </a:extLst>
          </p:cNvPr>
          <p:cNvSpPr txBox="1"/>
          <p:nvPr/>
        </p:nvSpPr>
        <p:spPr>
          <a:xfrm>
            <a:off x="6443809" y="5434491"/>
            <a:ext cx="2603350" cy="861774"/>
          </a:xfrm>
          <a:prstGeom prst="rect">
            <a:avLst/>
          </a:prstGeom>
          <a:noFill/>
        </p:spPr>
        <p:txBody>
          <a:bodyPr wrap="square" rtlCol="0">
            <a:spAutoFit/>
          </a:bodyPr>
          <a:lstStyle/>
          <a:p>
            <a:pPr algn="ctr"/>
            <a:r>
              <a:rPr lang="en-US" sz="1000" b="1" i="1" dirty="0">
                <a:solidFill>
                  <a:srgbClr val="002060"/>
                </a:solidFill>
              </a:rPr>
              <a:t>Alex</a:t>
            </a:r>
          </a:p>
          <a:p>
            <a:pPr algn="ctr"/>
            <a:r>
              <a:rPr lang="en-US" sz="1000" dirty="0">
                <a:solidFill>
                  <a:srgbClr val="002060"/>
                </a:solidFill>
              </a:rPr>
              <a:t>POPS Leadership </a:t>
            </a:r>
          </a:p>
          <a:p>
            <a:pPr algn="ctr"/>
            <a:r>
              <a:rPr lang="en-US" sz="1000" dirty="0">
                <a:solidFill>
                  <a:srgbClr val="002060"/>
                </a:solidFill>
              </a:rPr>
              <a:t>Fellow  </a:t>
            </a:r>
          </a:p>
          <a:p>
            <a:pPr algn="ctr"/>
            <a:r>
              <a:rPr lang="en-US" sz="1000" dirty="0">
                <a:solidFill>
                  <a:srgbClr val="002060"/>
                </a:solidFill>
              </a:rPr>
              <a:t> </a:t>
            </a:r>
          </a:p>
          <a:p>
            <a:pPr algn="ctr"/>
            <a:endParaRPr lang="en-US" sz="1000" dirty="0">
              <a:solidFill>
                <a:srgbClr val="002060"/>
              </a:solidFill>
            </a:endParaRPr>
          </a:p>
        </p:txBody>
      </p:sp>
      <p:sp>
        <p:nvSpPr>
          <p:cNvPr id="23" name="TextBox 22">
            <a:extLst>
              <a:ext uri="{FF2B5EF4-FFF2-40B4-BE49-F238E27FC236}">
                <a16:creationId xmlns:a16="http://schemas.microsoft.com/office/drawing/2014/main" id="{1EE40880-5BC4-8347-B35A-7A527C91CF65}"/>
              </a:ext>
            </a:extLst>
          </p:cNvPr>
          <p:cNvSpPr txBox="1"/>
          <p:nvPr/>
        </p:nvSpPr>
        <p:spPr>
          <a:xfrm>
            <a:off x="4927148" y="3694225"/>
            <a:ext cx="2453192" cy="338554"/>
          </a:xfrm>
          <a:prstGeom prst="rect">
            <a:avLst/>
          </a:prstGeom>
          <a:noFill/>
        </p:spPr>
        <p:txBody>
          <a:bodyPr wrap="square" rtlCol="0">
            <a:spAutoFit/>
          </a:bodyPr>
          <a:lstStyle/>
          <a:p>
            <a:r>
              <a:rPr lang="en-US" sz="1600" b="1" dirty="0">
                <a:solidFill>
                  <a:srgbClr val="002060"/>
                </a:solidFill>
                <a:latin typeface="Arial" panose="020B0604020202020204" pitchFamily="34" charset="0"/>
                <a:cs typeface="Arial" panose="020B0604020202020204" pitchFamily="34" charset="0"/>
              </a:rPr>
              <a:t>Meet the team...</a:t>
            </a:r>
          </a:p>
        </p:txBody>
      </p:sp>
      <p:pic>
        <p:nvPicPr>
          <p:cNvPr id="32" name="Picture 31">
            <a:extLst>
              <a:ext uri="{FF2B5EF4-FFF2-40B4-BE49-F238E27FC236}">
                <a16:creationId xmlns:a16="http://schemas.microsoft.com/office/drawing/2014/main" id="{46C25375-745C-0F4D-909A-AB71D7EE2F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16950" y="4266372"/>
            <a:ext cx="805259" cy="1064413"/>
          </a:xfrm>
          <a:prstGeom prst="rect">
            <a:avLst/>
          </a:prstGeom>
          <a:ln w="38100">
            <a:solidFill>
              <a:srgbClr val="7030A0"/>
            </a:solidFill>
          </a:ln>
        </p:spPr>
      </p:pic>
      <p:pic>
        <p:nvPicPr>
          <p:cNvPr id="35" name="Picture 34">
            <a:extLst>
              <a:ext uri="{FF2B5EF4-FFF2-40B4-BE49-F238E27FC236}">
                <a16:creationId xmlns:a16="http://schemas.microsoft.com/office/drawing/2014/main" id="{43000B76-AE8E-DD41-95D5-3ADBDC7CE39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35578" y="4272465"/>
            <a:ext cx="964460" cy="1064413"/>
          </a:xfrm>
          <a:prstGeom prst="rect">
            <a:avLst/>
          </a:prstGeom>
          <a:ln w="38100">
            <a:solidFill>
              <a:srgbClr val="FF4BA6"/>
            </a:solidFill>
          </a:ln>
        </p:spPr>
      </p:pic>
      <p:pic>
        <p:nvPicPr>
          <p:cNvPr id="38" name="Picture 37" descr="A person wearing glasses&#10;&#10;Description automatically generated with low confidence">
            <a:extLst>
              <a:ext uri="{FF2B5EF4-FFF2-40B4-BE49-F238E27FC236}">
                <a16:creationId xmlns:a16="http://schemas.microsoft.com/office/drawing/2014/main" id="{52C3658B-D830-6E47-B4CF-53ABAF6F89E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12812" y="4266372"/>
            <a:ext cx="905822" cy="1064413"/>
          </a:xfrm>
          <a:prstGeom prst="rect">
            <a:avLst/>
          </a:prstGeom>
          <a:ln w="38100">
            <a:solidFill>
              <a:schemeClr val="accent2">
                <a:lumMod val="60000"/>
                <a:lumOff val="40000"/>
              </a:schemeClr>
            </a:solidFill>
          </a:ln>
        </p:spPr>
      </p:pic>
      <p:pic>
        <p:nvPicPr>
          <p:cNvPr id="39" name="Picture 38">
            <a:extLst>
              <a:ext uri="{FF2B5EF4-FFF2-40B4-BE49-F238E27FC236}">
                <a16:creationId xmlns:a16="http://schemas.microsoft.com/office/drawing/2014/main" id="{1B47DE2C-3763-F144-8B19-931AF3A013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32003" y="4242744"/>
            <a:ext cx="826963" cy="1088041"/>
          </a:xfrm>
          <a:prstGeom prst="rect">
            <a:avLst/>
          </a:prstGeom>
          <a:ln w="38100">
            <a:solidFill>
              <a:srgbClr val="00B050"/>
            </a:solidFill>
          </a:ln>
        </p:spPr>
      </p:pic>
      <p:pic>
        <p:nvPicPr>
          <p:cNvPr id="40" name="Picture 39" descr="A person wearing glasses&#10;&#10;Description automatically generated with medium confidence">
            <a:extLst>
              <a:ext uri="{FF2B5EF4-FFF2-40B4-BE49-F238E27FC236}">
                <a16:creationId xmlns:a16="http://schemas.microsoft.com/office/drawing/2014/main" id="{6A72CEE6-33FE-CF46-8959-35D17E284C0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53546" y="4253885"/>
            <a:ext cx="937985" cy="1061813"/>
          </a:xfrm>
          <a:prstGeom prst="rect">
            <a:avLst/>
          </a:prstGeom>
          <a:ln w="38100">
            <a:solidFill>
              <a:srgbClr val="0070C0"/>
            </a:solidFill>
          </a:ln>
        </p:spPr>
      </p:pic>
      <p:sp>
        <p:nvSpPr>
          <p:cNvPr id="41" name="TextBox 40">
            <a:extLst>
              <a:ext uri="{FF2B5EF4-FFF2-40B4-BE49-F238E27FC236}">
                <a16:creationId xmlns:a16="http://schemas.microsoft.com/office/drawing/2014/main" id="{EC001A1B-0C65-5940-86B1-965FEBE306A1}"/>
              </a:ext>
            </a:extLst>
          </p:cNvPr>
          <p:cNvSpPr txBox="1"/>
          <p:nvPr/>
        </p:nvSpPr>
        <p:spPr>
          <a:xfrm>
            <a:off x="5364048" y="5385063"/>
            <a:ext cx="2603350" cy="553998"/>
          </a:xfrm>
          <a:prstGeom prst="rect">
            <a:avLst/>
          </a:prstGeom>
          <a:noFill/>
        </p:spPr>
        <p:txBody>
          <a:bodyPr wrap="square" rtlCol="0">
            <a:spAutoFit/>
          </a:bodyPr>
          <a:lstStyle/>
          <a:p>
            <a:pPr algn="ctr"/>
            <a:r>
              <a:rPr lang="en-US" sz="1000" b="1" i="1" dirty="0">
                <a:solidFill>
                  <a:srgbClr val="002060"/>
                </a:solidFill>
              </a:rPr>
              <a:t>Nia</a:t>
            </a:r>
          </a:p>
          <a:p>
            <a:pPr algn="ctr"/>
            <a:r>
              <a:rPr lang="en-US" sz="1000" dirty="0">
                <a:solidFill>
                  <a:srgbClr val="002060"/>
                </a:solidFill>
              </a:rPr>
              <a:t>Consultant </a:t>
            </a:r>
          </a:p>
          <a:p>
            <a:pPr algn="ctr"/>
            <a:r>
              <a:rPr lang="en-US" sz="1000" dirty="0">
                <a:solidFill>
                  <a:srgbClr val="002060"/>
                </a:solidFill>
              </a:rPr>
              <a:t>Geriatrician</a:t>
            </a:r>
          </a:p>
        </p:txBody>
      </p:sp>
      <p:sp>
        <p:nvSpPr>
          <p:cNvPr id="43" name="TextBox 42">
            <a:extLst>
              <a:ext uri="{FF2B5EF4-FFF2-40B4-BE49-F238E27FC236}">
                <a16:creationId xmlns:a16="http://schemas.microsoft.com/office/drawing/2014/main" id="{D47F31DE-8CF4-3F47-AF81-3CAB609BD87C}"/>
              </a:ext>
            </a:extLst>
          </p:cNvPr>
          <p:cNvSpPr txBox="1"/>
          <p:nvPr/>
        </p:nvSpPr>
        <p:spPr>
          <a:xfrm>
            <a:off x="7486097" y="5411023"/>
            <a:ext cx="2603350" cy="553998"/>
          </a:xfrm>
          <a:prstGeom prst="rect">
            <a:avLst/>
          </a:prstGeom>
          <a:noFill/>
        </p:spPr>
        <p:txBody>
          <a:bodyPr wrap="square" rtlCol="0">
            <a:spAutoFit/>
          </a:bodyPr>
          <a:lstStyle/>
          <a:p>
            <a:pPr algn="ctr"/>
            <a:r>
              <a:rPr lang="en-US" sz="1000" b="1" i="1" dirty="0">
                <a:solidFill>
                  <a:srgbClr val="002060"/>
                </a:solidFill>
              </a:rPr>
              <a:t>Katie</a:t>
            </a:r>
          </a:p>
          <a:p>
            <a:pPr algn="ctr"/>
            <a:r>
              <a:rPr lang="en-US" sz="1000" dirty="0">
                <a:solidFill>
                  <a:srgbClr val="002060"/>
                </a:solidFill>
              </a:rPr>
              <a:t>Clinical Nurse </a:t>
            </a:r>
          </a:p>
          <a:p>
            <a:pPr algn="ctr"/>
            <a:r>
              <a:rPr lang="en-US" sz="1000" dirty="0">
                <a:solidFill>
                  <a:srgbClr val="002060"/>
                </a:solidFill>
              </a:rPr>
              <a:t>Specialist </a:t>
            </a:r>
          </a:p>
        </p:txBody>
      </p:sp>
      <p:sp>
        <p:nvSpPr>
          <p:cNvPr id="44" name="TextBox 43">
            <a:extLst>
              <a:ext uri="{FF2B5EF4-FFF2-40B4-BE49-F238E27FC236}">
                <a16:creationId xmlns:a16="http://schemas.microsoft.com/office/drawing/2014/main" id="{32752343-C6A6-364A-A852-F0412DEADF57}"/>
              </a:ext>
            </a:extLst>
          </p:cNvPr>
          <p:cNvSpPr txBox="1"/>
          <p:nvPr/>
        </p:nvSpPr>
        <p:spPr>
          <a:xfrm>
            <a:off x="8629282" y="5376029"/>
            <a:ext cx="2603350" cy="553998"/>
          </a:xfrm>
          <a:prstGeom prst="rect">
            <a:avLst/>
          </a:prstGeom>
          <a:noFill/>
        </p:spPr>
        <p:txBody>
          <a:bodyPr wrap="square" rtlCol="0">
            <a:spAutoFit/>
          </a:bodyPr>
          <a:lstStyle/>
          <a:p>
            <a:pPr algn="ctr"/>
            <a:r>
              <a:rPr lang="en-US" sz="1000" b="1" i="1" dirty="0">
                <a:solidFill>
                  <a:srgbClr val="002060"/>
                </a:solidFill>
              </a:rPr>
              <a:t>Brooke</a:t>
            </a:r>
          </a:p>
          <a:p>
            <a:pPr algn="ctr"/>
            <a:r>
              <a:rPr lang="en-US" sz="1000" dirty="0">
                <a:solidFill>
                  <a:srgbClr val="002060"/>
                </a:solidFill>
              </a:rPr>
              <a:t>Healthcare Support </a:t>
            </a:r>
          </a:p>
          <a:p>
            <a:pPr algn="ctr"/>
            <a:r>
              <a:rPr lang="en-US" sz="1000" dirty="0">
                <a:solidFill>
                  <a:srgbClr val="002060"/>
                </a:solidFill>
              </a:rPr>
              <a:t>Worker</a:t>
            </a:r>
          </a:p>
        </p:txBody>
      </p:sp>
      <p:sp>
        <p:nvSpPr>
          <p:cNvPr id="55" name="Rectangle 54">
            <a:extLst>
              <a:ext uri="{FF2B5EF4-FFF2-40B4-BE49-F238E27FC236}">
                <a16:creationId xmlns:a16="http://schemas.microsoft.com/office/drawing/2014/main" id="{5B7007E1-F158-244D-882B-5AD9F4571395}"/>
              </a:ext>
            </a:extLst>
          </p:cNvPr>
          <p:cNvSpPr/>
          <p:nvPr/>
        </p:nvSpPr>
        <p:spPr>
          <a:xfrm>
            <a:off x="408306" y="6331765"/>
            <a:ext cx="1857974" cy="822732"/>
          </a:xfrm>
          <a:prstGeom prst="rect">
            <a:avLst/>
          </a:prstGeom>
          <a:solidFill>
            <a:srgbClr val="FF4B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SET UP</a:t>
            </a:r>
          </a:p>
        </p:txBody>
      </p:sp>
      <p:sp>
        <p:nvSpPr>
          <p:cNvPr id="56" name="Rectangle 55">
            <a:extLst>
              <a:ext uri="{FF2B5EF4-FFF2-40B4-BE49-F238E27FC236}">
                <a16:creationId xmlns:a16="http://schemas.microsoft.com/office/drawing/2014/main" id="{B42A425C-FBF7-554A-91E8-57B3FCF08835}"/>
              </a:ext>
            </a:extLst>
          </p:cNvPr>
          <p:cNvSpPr/>
          <p:nvPr/>
        </p:nvSpPr>
        <p:spPr>
          <a:xfrm>
            <a:off x="3134323" y="6331765"/>
            <a:ext cx="1857974" cy="8227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FRAILTY SCREENING</a:t>
            </a:r>
          </a:p>
        </p:txBody>
      </p:sp>
      <p:sp>
        <p:nvSpPr>
          <p:cNvPr id="57" name="Rectangle 56">
            <a:extLst>
              <a:ext uri="{FF2B5EF4-FFF2-40B4-BE49-F238E27FC236}">
                <a16:creationId xmlns:a16="http://schemas.microsoft.com/office/drawing/2014/main" id="{BB7C406C-6E05-B641-9989-B3B02B010B30}"/>
              </a:ext>
            </a:extLst>
          </p:cNvPr>
          <p:cNvSpPr/>
          <p:nvPr/>
        </p:nvSpPr>
        <p:spPr>
          <a:xfrm>
            <a:off x="5835169" y="6329797"/>
            <a:ext cx="1857974" cy="8227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COMPREHENSIVE GERIATRIC ASSESSMENT</a:t>
            </a:r>
          </a:p>
        </p:txBody>
      </p:sp>
      <p:sp>
        <p:nvSpPr>
          <p:cNvPr id="58" name="Rectangle 57">
            <a:extLst>
              <a:ext uri="{FF2B5EF4-FFF2-40B4-BE49-F238E27FC236}">
                <a16:creationId xmlns:a16="http://schemas.microsoft.com/office/drawing/2014/main" id="{81B41F26-E16D-F948-A4F5-2D7E37E5368D}"/>
              </a:ext>
            </a:extLst>
          </p:cNvPr>
          <p:cNvSpPr/>
          <p:nvPr/>
        </p:nvSpPr>
        <p:spPr>
          <a:xfrm>
            <a:off x="8511934" y="6321759"/>
            <a:ext cx="1857974" cy="8227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FOLLOW UP</a:t>
            </a:r>
          </a:p>
        </p:txBody>
      </p:sp>
      <p:sp>
        <p:nvSpPr>
          <p:cNvPr id="59" name="TextBox 58">
            <a:extLst>
              <a:ext uri="{FF2B5EF4-FFF2-40B4-BE49-F238E27FC236}">
                <a16:creationId xmlns:a16="http://schemas.microsoft.com/office/drawing/2014/main" id="{783A525D-5869-1940-BF66-B1BFF38CC97A}"/>
              </a:ext>
            </a:extLst>
          </p:cNvPr>
          <p:cNvSpPr txBox="1"/>
          <p:nvPr/>
        </p:nvSpPr>
        <p:spPr>
          <a:xfrm>
            <a:off x="257972" y="7256235"/>
            <a:ext cx="2160571" cy="1477328"/>
          </a:xfrm>
          <a:prstGeom prst="rect">
            <a:avLst/>
          </a:prstGeom>
          <a:noFill/>
        </p:spPr>
        <p:txBody>
          <a:bodyPr wrap="square" lIns="91440" tIns="45720" rIns="91440" bIns="45720" rtlCol="0" anchor="t">
            <a:spAutoFit/>
          </a:bodyPr>
          <a:lstStyle/>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Team appointed</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Link with Care and Repair</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Baseline data</a:t>
            </a:r>
          </a:p>
          <a:p>
            <a:pPr marL="171450" indent="-171450">
              <a:buFont typeface="Arial" panose="020B0604020202020204" pitchFamily="34" charset="0"/>
              <a:buChar char="•"/>
            </a:pPr>
            <a:r>
              <a:rPr lang="en-US" sz="1200" dirty="0">
                <a:latin typeface="Arial"/>
                <a:cs typeface="Arial"/>
              </a:rPr>
              <a:t>Project tools created (assessment proforma, letter template etc.)</a:t>
            </a:r>
          </a:p>
          <a:p>
            <a:endParaRPr lang="en-US" dirty="0"/>
          </a:p>
        </p:txBody>
      </p:sp>
      <p:sp>
        <p:nvSpPr>
          <p:cNvPr id="60" name="TextBox 59">
            <a:extLst>
              <a:ext uri="{FF2B5EF4-FFF2-40B4-BE49-F238E27FC236}">
                <a16:creationId xmlns:a16="http://schemas.microsoft.com/office/drawing/2014/main" id="{14D61939-6211-C14C-A035-DDEE514D0BFA}"/>
              </a:ext>
            </a:extLst>
          </p:cNvPr>
          <p:cNvSpPr txBox="1"/>
          <p:nvPr/>
        </p:nvSpPr>
        <p:spPr>
          <a:xfrm>
            <a:off x="3134323" y="7210189"/>
            <a:ext cx="1785641" cy="1477328"/>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dirty="0">
                <a:latin typeface="Arial"/>
                <a:cs typeface="Arial"/>
              </a:rPr>
              <a:t>Pre-Operative Assessment Clinic (POAC) nurse training</a:t>
            </a:r>
            <a:endParaRPr lang="en-US"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Frail patients referred for CGA</a:t>
            </a:r>
          </a:p>
          <a:p>
            <a:endParaRPr lang="en-US" dirty="0"/>
          </a:p>
        </p:txBody>
      </p:sp>
      <p:sp>
        <p:nvSpPr>
          <p:cNvPr id="61" name="TextBox 60">
            <a:extLst>
              <a:ext uri="{FF2B5EF4-FFF2-40B4-BE49-F238E27FC236}">
                <a16:creationId xmlns:a16="http://schemas.microsoft.com/office/drawing/2014/main" id="{F76B6E2C-E185-BA4B-A18F-371A0DEE991E}"/>
              </a:ext>
            </a:extLst>
          </p:cNvPr>
          <p:cNvSpPr txBox="1"/>
          <p:nvPr/>
        </p:nvSpPr>
        <p:spPr>
          <a:xfrm>
            <a:off x="5613687" y="7256235"/>
            <a:ext cx="2636996" cy="1846659"/>
          </a:xfrm>
          <a:prstGeom prst="rect">
            <a:avLst/>
          </a:prstGeom>
          <a:noFill/>
        </p:spPr>
        <p:txBody>
          <a:bodyPr wrap="square" lIns="91440" tIns="45720" rIns="91440" bIns="45720" rtlCol="0" anchor="t">
            <a:spAutoFit/>
          </a:bodyPr>
          <a:lstStyle/>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CNS assessment: </a:t>
            </a:r>
            <a:r>
              <a:rPr lang="en-US" sz="1200" i="1" dirty="0">
                <a:latin typeface="Arial" panose="020B0604020202020204" pitchFamily="34" charset="0"/>
                <a:cs typeface="Arial" panose="020B0604020202020204" pitchFamily="34" charset="0"/>
              </a:rPr>
              <a:t>including cognition, nutrition, home environment</a:t>
            </a:r>
            <a:endParaRPr lang="en-US"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POPS Fellow review: </a:t>
            </a:r>
            <a:r>
              <a:rPr lang="en-US" sz="1200" i="1" dirty="0">
                <a:latin typeface="Arial" panose="020B0604020202020204" pitchFamily="34" charset="0"/>
                <a:cs typeface="Arial" panose="020B0604020202020204" pitchFamily="34" charset="0"/>
              </a:rPr>
              <a:t>optimize co-morbidities, new diagnoses, medication review, SDM</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POPS MDT discussion – </a:t>
            </a:r>
            <a:r>
              <a:rPr lang="en-US" sz="1200" i="1" dirty="0">
                <a:latin typeface="Arial"/>
                <a:cs typeface="Arial"/>
              </a:rPr>
              <a:t>letter to stakeholders</a:t>
            </a:r>
            <a:endParaRPr lang="en-US" sz="1200" i="1" dirty="0">
              <a:latin typeface="Arial" panose="020B0604020202020204" pitchFamily="34" charset="0"/>
              <a:cs typeface="Arial" panose="020B0604020202020204" pitchFamily="34" charset="0"/>
            </a:endParaRPr>
          </a:p>
          <a:p>
            <a:endParaRPr lang="en-US" dirty="0"/>
          </a:p>
        </p:txBody>
      </p:sp>
      <p:sp>
        <p:nvSpPr>
          <p:cNvPr id="62" name="TextBox 61">
            <a:extLst>
              <a:ext uri="{FF2B5EF4-FFF2-40B4-BE49-F238E27FC236}">
                <a16:creationId xmlns:a16="http://schemas.microsoft.com/office/drawing/2014/main" id="{1D7BDBD4-8F85-7D43-A18B-B8E0FA621411}"/>
              </a:ext>
            </a:extLst>
          </p:cNvPr>
          <p:cNvSpPr txBox="1"/>
          <p:nvPr/>
        </p:nvSpPr>
        <p:spPr>
          <a:xfrm>
            <a:off x="8499645" y="7224022"/>
            <a:ext cx="2152408" cy="1661993"/>
          </a:xfrm>
          <a:prstGeom prst="rect">
            <a:avLst/>
          </a:prstGeom>
          <a:noFill/>
        </p:spPr>
        <p:txBody>
          <a:bodyPr wrap="square" rtlCol="0">
            <a:spAutoFit/>
          </a:bodyPr>
          <a:lstStyle/>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Week 1: screen for delirium &amp; morbidity</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90 days: telephone review, assess quality of life &amp; decision regret </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Delirium training for ward nurses</a:t>
            </a:r>
          </a:p>
          <a:p>
            <a:endParaRPr lang="en-US" dirty="0"/>
          </a:p>
        </p:txBody>
      </p:sp>
      <p:sp>
        <p:nvSpPr>
          <p:cNvPr id="63" name="TextBox 62">
            <a:extLst>
              <a:ext uri="{FF2B5EF4-FFF2-40B4-BE49-F238E27FC236}">
                <a16:creationId xmlns:a16="http://schemas.microsoft.com/office/drawing/2014/main" id="{CF8A912A-DDFD-3B4B-87F0-82EF976B0EBA}"/>
              </a:ext>
            </a:extLst>
          </p:cNvPr>
          <p:cNvSpPr txBox="1"/>
          <p:nvPr/>
        </p:nvSpPr>
        <p:spPr>
          <a:xfrm>
            <a:off x="2315532" y="6406219"/>
            <a:ext cx="786141" cy="646331"/>
          </a:xfrm>
          <a:prstGeom prst="rect">
            <a:avLst/>
          </a:prstGeom>
          <a:noFill/>
        </p:spPr>
        <p:txBody>
          <a:bodyPr wrap="square" rtlCol="0">
            <a:spAutoFit/>
          </a:bodyPr>
          <a:lstStyle/>
          <a:p>
            <a:pPr algn="ctr"/>
            <a:r>
              <a:rPr lang="en-GB" sz="3600" b="1" dirty="0">
                <a:solidFill>
                  <a:srgbClr val="002060"/>
                </a:solidFill>
                <a:latin typeface="Arial "/>
                <a:cs typeface="Poppins Light" panose="00000400000000000000" pitchFamily="2" charset="0"/>
              </a:rPr>
              <a:t>→</a:t>
            </a:r>
            <a:endParaRPr lang="en-US" sz="3600" dirty="0"/>
          </a:p>
        </p:txBody>
      </p:sp>
      <p:sp>
        <p:nvSpPr>
          <p:cNvPr id="64" name="TextBox 63">
            <a:extLst>
              <a:ext uri="{FF2B5EF4-FFF2-40B4-BE49-F238E27FC236}">
                <a16:creationId xmlns:a16="http://schemas.microsoft.com/office/drawing/2014/main" id="{D56C32C6-CE80-7B4C-94EE-15F3D43CBF5C}"/>
              </a:ext>
            </a:extLst>
          </p:cNvPr>
          <p:cNvSpPr txBox="1"/>
          <p:nvPr/>
        </p:nvSpPr>
        <p:spPr>
          <a:xfrm>
            <a:off x="7727929" y="6303040"/>
            <a:ext cx="786141" cy="646331"/>
          </a:xfrm>
          <a:prstGeom prst="rect">
            <a:avLst/>
          </a:prstGeom>
          <a:noFill/>
        </p:spPr>
        <p:txBody>
          <a:bodyPr wrap="square" rtlCol="0">
            <a:spAutoFit/>
          </a:bodyPr>
          <a:lstStyle/>
          <a:p>
            <a:pPr algn="ctr"/>
            <a:r>
              <a:rPr lang="en-GB" sz="3600" b="1" dirty="0">
                <a:solidFill>
                  <a:srgbClr val="002060"/>
                </a:solidFill>
                <a:latin typeface="Arial "/>
                <a:cs typeface="Poppins Light" panose="00000400000000000000" pitchFamily="2" charset="0"/>
              </a:rPr>
              <a:t>→</a:t>
            </a:r>
            <a:endParaRPr lang="en-US" sz="3600" dirty="0"/>
          </a:p>
        </p:txBody>
      </p:sp>
      <p:sp>
        <p:nvSpPr>
          <p:cNvPr id="65" name="TextBox 64">
            <a:extLst>
              <a:ext uri="{FF2B5EF4-FFF2-40B4-BE49-F238E27FC236}">
                <a16:creationId xmlns:a16="http://schemas.microsoft.com/office/drawing/2014/main" id="{682B37CB-85A2-7947-B73C-1BD7AA62798E}"/>
              </a:ext>
            </a:extLst>
          </p:cNvPr>
          <p:cNvSpPr txBox="1"/>
          <p:nvPr/>
        </p:nvSpPr>
        <p:spPr>
          <a:xfrm>
            <a:off x="5024947" y="6329797"/>
            <a:ext cx="786141" cy="646331"/>
          </a:xfrm>
          <a:prstGeom prst="rect">
            <a:avLst/>
          </a:prstGeom>
          <a:noFill/>
        </p:spPr>
        <p:txBody>
          <a:bodyPr wrap="square" rtlCol="0">
            <a:spAutoFit/>
          </a:bodyPr>
          <a:lstStyle/>
          <a:p>
            <a:pPr algn="ctr"/>
            <a:r>
              <a:rPr lang="en-GB" sz="3600" b="1" dirty="0">
                <a:solidFill>
                  <a:srgbClr val="002060"/>
                </a:solidFill>
                <a:latin typeface="Arial "/>
                <a:cs typeface="Poppins Light" panose="00000400000000000000" pitchFamily="2" charset="0"/>
              </a:rPr>
              <a:t>→</a:t>
            </a:r>
            <a:endParaRPr lang="en-US" sz="3600" dirty="0"/>
          </a:p>
        </p:txBody>
      </p:sp>
    </p:spTree>
    <p:extLst>
      <p:ext uri="{BB962C8B-B14F-4D97-AF65-F5344CB8AC3E}">
        <p14:creationId xmlns:p14="http://schemas.microsoft.com/office/powerpoint/2010/main" val="109900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BCE30D65-DCB3-8965-A134-C05EEA29C0D7}"/>
              </a:ext>
            </a:extLst>
          </p:cNvPr>
          <p:cNvSpPr>
            <a:spLocks noGrp="1"/>
          </p:cNvSpPr>
          <p:nvPr>
            <p:ph sz="quarter" idx="23"/>
          </p:nvPr>
        </p:nvSpPr>
        <p:spPr>
          <a:xfrm>
            <a:off x="1014867" y="8858360"/>
            <a:ext cx="3982896" cy="1111992"/>
          </a:xfrm>
        </p:spPr>
        <p:txBody>
          <a:bodyPr>
            <a:normAutofit/>
          </a:bodyPr>
          <a:lstStyle/>
          <a:p>
            <a:pPr marL="0" indent="0">
              <a:buNone/>
            </a:pPr>
            <a:r>
              <a:rPr lang="en-GB" sz="1200" b="1" i="1" dirty="0">
                <a:solidFill>
                  <a:srgbClr val="002060"/>
                </a:solidFill>
              </a:rPr>
              <a:t>Figure 3:</a:t>
            </a:r>
            <a:r>
              <a:rPr lang="en-GB" sz="1200" dirty="0">
                <a:solidFill>
                  <a:srgbClr val="002060"/>
                </a:solidFill>
              </a:rPr>
              <a:t> 17% of patient seen in POPS clinic did not proceed with the proposed surgery – 14% due to patient choice following SDM discussion by POPS Fellow</a:t>
            </a:r>
          </a:p>
        </p:txBody>
      </p:sp>
      <p:sp>
        <p:nvSpPr>
          <p:cNvPr id="19" name="Content Placeholder 18">
            <a:extLst>
              <a:ext uri="{FF2B5EF4-FFF2-40B4-BE49-F238E27FC236}">
                <a16:creationId xmlns:a16="http://schemas.microsoft.com/office/drawing/2014/main" id="{F6783049-BD17-94E6-5979-9BE53B663A5E}"/>
              </a:ext>
            </a:extLst>
          </p:cNvPr>
          <p:cNvSpPr>
            <a:spLocks noGrp="1"/>
          </p:cNvSpPr>
          <p:nvPr>
            <p:ph sz="quarter" idx="32"/>
          </p:nvPr>
        </p:nvSpPr>
        <p:spPr>
          <a:xfrm>
            <a:off x="1089633" y="5195571"/>
            <a:ext cx="3844033" cy="1193073"/>
          </a:xfrm>
        </p:spPr>
        <p:txBody>
          <a:bodyPr>
            <a:normAutofit/>
          </a:bodyPr>
          <a:lstStyle/>
          <a:p>
            <a:pPr marL="0" indent="0">
              <a:buNone/>
            </a:pPr>
            <a:r>
              <a:rPr lang="en-GB" sz="1200" b="1" i="1" dirty="0">
                <a:solidFill>
                  <a:srgbClr val="002060"/>
                </a:solidFill>
              </a:rPr>
              <a:t>Figure 1:</a:t>
            </a:r>
            <a:r>
              <a:rPr lang="en-GB" sz="1200" dirty="0">
                <a:solidFill>
                  <a:srgbClr val="002060"/>
                </a:solidFill>
              </a:rPr>
              <a:t> Previous POAC pathway demonstrated lack of frailty assessment and potential referrals to primary or secondary care to manage co-morbidities, with subsequent delays in proceeding to surgery</a:t>
            </a:r>
          </a:p>
          <a:p>
            <a:endParaRPr lang="en-GB" dirty="0"/>
          </a:p>
        </p:txBody>
      </p:sp>
      <p:sp>
        <p:nvSpPr>
          <p:cNvPr id="20" name="Content Placeholder 19">
            <a:extLst>
              <a:ext uri="{FF2B5EF4-FFF2-40B4-BE49-F238E27FC236}">
                <a16:creationId xmlns:a16="http://schemas.microsoft.com/office/drawing/2014/main" id="{8686C6E1-AF87-883B-30D8-65301FDE9A5F}"/>
              </a:ext>
            </a:extLst>
          </p:cNvPr>
          <p:cNvSpPr>
            <a:spLocks noGrp="1"/>
          </p:cNvSpPr>
          <p:nvPr>
            <p:ph sz="quarter" idx="33"/>
          </p:nvPr>
        </p:nvSpPr>
        <p:spPr>
          <a:xfrm>
            <a:off x="5929938" y="5195571"/>
            <a:ext cx="3979900" cy="1083557"/>
          </a:xfrm>
        </p:spPr>
        <p:txBody>
          <a:bodyPr>
            <a:normAutofit/>
          </a:bodyPr>
          <a:lstStyle/>
          <a:p>
            <a:pPr marL="0" indent="0">
              <a:buNone/>
            </a:pPr>
            <a:r>
              <a:rPr lang="en-GB" sz="1200" b="1" i="1" dirty="0">
                <a:solidFill>
                  <a:srgbClr val="002060"/>
                </a:solidFill>
              </a:rPr>
              <a:t>Figure 2:</a:t>
            </a:r>
            <a:r>
              <a:rPr lang="en-GB" sz="1200" dirty="0">
                <a:solidFill>
                  <a:srgbClr val="002060"/>
                </a:solidFill>
              </a:rPr>
              <a:t> The new POPS pathway detects frailty, ensures a standardised and holistic assessment, with less onward referrals and reduced need for anaesthetist review</a:t>
            </a:r>
          </a:p>
        </p:txBody>
      </p:sp>
      <p:sp>
        <p:nvSpPr>
          <p:cNvPr id="24" name="Content Placeholder 23">
            <a:extLst>
              <a:ext uri="{FF2B5EF4-FFF2-40B4-BE49-F238E27FC236}">
                <a16:creationId xmlns:a16="http://schemas.microsoft.com/office/drawing/2014/main" id="{EDA6EF67-0BBC-20AC-7299-E20C80511714}"/>
              </a:ext>
            </a:extLst>
          </p:cNvPr>
          <p:cNvSpPr>
            <a:spLocks noGrp="1"/>
          </p:cNvSpPr>
          <p:nvPr>
            <p:ph sz="quarter" idx="35"/>
          </p:nvPr>
        </p:nvSpPr>
        <p:spPr>
          <a:xfrm>
            <a:off x="943136" y="12516446"/>
            <a:ext cx="3990530" cy="1754626"/>
          </a:xfrm>
        </p:spPr>
        <p:txBody>
          <a:bodyPr>
            <a:normAutofit/>
          </a:bodyPr>
          <a:lstStyle/>
          <a:p>
            <a:pPr marL="0" indent="0">
              <a:buNone/>
            </a:pPr>
            <a:r>
              <a:rPr lang="en-GB" sz="1200" b="1" i="1" dirty="0">
                <a:solidFill>
                  <a:srgbClr val="002060"/>
                </a:solidFill>
              </a:rPr>
              <a:t>Figure 5: </a:t>
            </a:r>
            <a:r>
              <a:rPr lang="en-GB" sz="1200" dirty="0">
                <a:solidFill>
                  <a:srgbClr val="002060"/>
                </a:solidFill>
              </a:rPr>
              <a:t>Colleagues found the CGA and SDM aspects of the POPS clinic most beneficial</a:t>
            </a:r>
          </a:p>
        </p:txBody>
      </p:sp>
      <p:pic>
        <p:nvPicPr>
          <p:cNvPr id="28" name="Picture Placeholder 26" descr="Graphical user interface&#10;&#10;Description automatically generated with medium confidence">
            <a:extLst>
              <a:ext uri="{FF2B5EF4-FFF2-40B4-BE49-F238E27FC236}">
                <a16:creationId xmlns:a16="http://schemas.microsoft.com/office/drawing/2014/main" id="{453D8F9C-249D-4830-F23B-CCEE813CF36D}"/>
              </a:ext>
            </a:extLst>
          </p:cNvPr>
          <p:cNvPicPr>
            <a:picLocks noGrp="1" noChangeAspect="1"/>
          </p:cNvPicPr>
          <p:nvPr>
            <p:ph type="pic" sz="quarter" idx="43"/>
          </p:nvPr>
        </p:nvPicPr>
        <p:blipFill>
          <a:blip r:embed="rId2">
            <a:extLst>
              <a:ext uri="{28A0092B-C50C-407E-A947-70E740481C1C}">
                <a14:useLocalDpi xmlns:a14="http://schemas.microsoft.com/office/drawing/2010/main" val="0"/>
              </a:ext>
            </a:extLst>
          </a:blip>
          <a:srcRect t="4424" b="4424"/>
          <a:stretch>
            <a:fillRect/>
          </a:stretch>
        </p:blipFill>
        <p:spPr>
          <a:xfrm>
            <a:off x="8182283" y="122049"/>
            <a:ext cx="2219960" cy="1384518"/>
          </a:xfrm>
          <a:prstGeom prst="rect">
            <a:avLst/>
          </a:prstGeom>
          <a:ln>
            <a:noFill/>
          </a:ln>
          <a:effectLst>
            <a:softEdge rad="0"/>
          </a:effectLst>
        </p:spPr>
      </p:pic>
      <p:pic>
        <p:nvPicPr>
          <p:cNvPr id="1026" name="Picture 2" descr="A diagram of an operation&#10;&#10;Description automatically generated">
            <a:extLst>
              <a:ext uri="{FF2B5EF4-FFF2-40B4-BE49-F238E27FC236}">
                <a16:creationId xmlns:a16="http://schemas.microsoft.com/office/drawing/2014/main" id="{FA6B97A7-588D-443A-ADDF-9290CC3502E0}"/>
              </a:ext>
            </a:extLst>
          </p:cNvPr>
          <p:cNvPicPr>
            <a:picLocks noGrp="1" noChangeAspect="1" noChangeArrowheads="1"/>
          </p:cNvPicPr>
          <p:nvPr>
            <p:ph sz="quarter" idx="38"/>
          </p:nvPr>
        </p:nvPicPr>
        <p:blipFill>
          <a:blip r:embed="rId3">
            <a:extLst>
              <a:ext uri="{28A0092B-C50C-407E-A947-70E740481C1C}">
                <a14:useLocalDpi xmlns:a14="http://schemas.microsoft.com/office/drawing/2010/main" val="0"/>
              </a:ext>
            </a:extLst>
          </a:blip>
          <a:srcRect/>
          <a:stretch>
            <a:fillRect/>
          </a:stretch>
        </p:blipFill>
        <p:spPr bwMode="auto">
          <a:xfrm>
            <a:off x="1055736" y="2758533"/>
            <a:ext cx="3983487" cy="2284315"/>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028" name="Picture 4" descr="A diagram of a patient&amp;#39;s medical procedure&#10;&#10;Description automatically generated">
            <a:extLst>
              <a:ext uri="{FF2B5EF4-FFF2-40B4-BE49-F238E27FC236}">
                <a16:creationId xmlns:a16="http://schemas.microsoft.com/office/drawing/2014/main" id="{288A02F1-2E4B-436F-A07D-88F89EA637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938" y="2742848"/>
            <a:ext cx="3979900" cy="2299999"/>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034" name="Picture 10" descr="A diagram with a pie chart&#10;&#10;Description automatically generated">
            <a:extLst>
              <a:ext uri="{FF2B5EF4-FFF2-40B4-BE49-F238E27FC236}">
                <a16:creationId xmlns:a16="http://schemas.microsoft.com/office/drawing/2014/main" id="{86543B14-5589-43A5-89EB-6EE17693FB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531" y="6417517"/>
            <a:ext cx="3972232" cy="2284315"/>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036" name="Picture 12" descr="A screenshot of a survey&#10;&#10;Description automatically generated">
            <a:extLst>
              <a:ext uri="{FF2B5EF4-FFF2-40B4-BE49-F238E27FC236}">
                <a16:creationId xmlns:a16="http://schemas.microsoft.com/office/drawing/2014/main" id="{067391BF-3DC3-4353-A08F-8544944A88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647" y="9970352"/>
            <a:ext cx="3982895" cy="2261474"/>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038" name="Picture 14" descr="A screenshot of a survey&#10;&#10;Description automatically generated">
            <a:extLst>
              <a:ext uri="{FF2B5EF4-FFF2-40B4-BE49-F238E27FC236}">
                <a16:creationId xmlns:a16="http://schemas.microsoft.com/office/drawing/2014/main" id="{ACFA70D8-4698-4F12-BA45-192032947B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9938" y="6417518"/>
            <a:ext cx="4211704" cy="2284314"/>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21" name="Content Placeholder 14">
            <a:extLst>
              <a:ext uri="{FF2B5EF4-FFF2-40B4-BE49-F238E27FC236}">
                <a16:creationId xmlns:a16="http://schemas.microsoft.com/office/drawing/2014/main" id="{5FEC9A4A-D9B5-4FB5-89CD-ACCD03433DC3}"/>
              </a:ext>
            </a:extLst>
          </p:cNvPr>
          <p:cNvSpPr txBox="1">
            <a:spLocks/>
          </p:cNvSpPr>
          <p:nvPr/>
        </p:nvSpPr>
        <p:spPr>
          <a:xfrm>
            <a:off x="5929938" y="8858360"/>
            <a:ext cx="4211703" cy="1111992"/>
          </a:xfrm>
          <a:prstGeom prst="rect">
            <a:avLst/>
          </a:prstGeom>
        </p:spPr>
        <p:txBody>
          <a:bodyPr vert="horz" lIns="91440" tIns="182880" rIns="91440" bIns="45720" rtlCol="0">
            <a:normAutofit/>
          </a:bodyPr>
          <a:lstStyle>
            <a:lvl1pPr marL="267302" indent="-267302" algn="l" defTabSz="1069208" rtl="0" eaLnBrk="1" latinLnBrk="0" hangingPunct="1">
              <a:lnSpc>
                <a:spcPct val="90000"/>
              </a:lnSpc>
              <a:spcBef>
                <a:spcPts val="1169"/>
              </a:spcBef>
              <a:buFont typeface="Arial" panose="020B0604020202020204" pitchFamily="34" charset="0"/>
              <a:buChar char="•"/>
              <a:defRPr sz="1386" kern="1200" baseline="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1212"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1212"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1212"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1212"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1212"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1212"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1212"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1212" kern="1200">
                <a:solidFill>
                  <a:schemeClr val="tx1"/>
                </a:solidFill>
                <a:latin typeface="+mn-lt"/>
                <a:ea typeface="+mn-ea"/>
                <a:cs typeface="+mn-cs"/>
              </a:defRPr>
            </a:lvl9pPr>
          </a:lstStyle>
          <a:p>
            <a:pPr marL="0" indent="0">
              <a:buFont typeface="Arial" panose="020B0604020202020204" pitchFamily="34" charset="0"/>
              <a:buNone/>
            </a:pPr>
            <a:r>
              <a:rPr lang="en-GB" sz="1200" b="1" i="1" dirty="0">
                <a:solidFill>
                  <a:srgbClr val="002060"/>
                </a:solidFill>
              </a:rPr>
              <a:t>Figure 4: </a:t>
            </a:r>
            <a:r>
              <a:rPr lang="en-GB" sz="1200" dirty="0">
                <a:solidFill>
                  <a:srgbClr val="002060"/>
                </a:solidFill>
              </a:rPr>
              <a:t>Quotes from patient feedback survey demonstrate patients valued information shared with them in POPS clinic through SDM process</a:t>
            </a:r>
          </a:p>
        </p:txBody>
      </p:sp>
      <p:sp>
        <p:nvSpPr>
          <p:cNvPr id="4" name="TextBox 3">
            <a:extLst>
              <a:ext uri="{FF2B5EF4-FFF2-40B4-BE49-F238E27FC236}">
                <a16:creationId xmlns:a16="http://schemas.microsoft.com/office/drawing/2014/main" id="{E3DF37D4-971C-483A-8776-659B83A85120}"/>
              </a:ext>
            </a:extLst>
          </p:cNvPr>
          <p:cNvSpPr txBox="1"/>
          <p:nvPr/>
        </p:nvSpPr>
        <p:spPr>
          <a:xfrm>
            <a:off x="6040524" y="13909918"/>
            <a:ext cx="3990529" cy="276999"/>
          </a:xfrm>
          <a:prstGeom prst="rect">
            <a:avLst/>
          </a:prstGeom>
          <a:noFill/>
        </p:spPr>
        <p:txBody>
          <a:bodyPr wrap="square" rtlCol="0">
            <a:spAutoFit/>
          </a:bodyPr>
          <a:lstStyle/>
          <a:p>
            <a:r>
              <a:rPr lang="en-GB" sz="1200" b="1" i="1" dirty="0">
                <a:solidFill>
                  <a:srgbClr val="002060"/>
                </a:solidFill>
              </a:rPr>
              <a:t>Figure 6: </a:t>
            </a:r>
            <a:r>
              <a:rPr lang="en-GB" sz="1200" dirty="0">
                <a:solidFill>
                  <a:srgbClr val="002060"/>
                </a:solidFill>
              </a:rPr>
              <a:t>Colleague feedback quotes</a:t>
            </a:r>
          </a:p>
        </p:txBody>
      </p:sp>
      <p:sp>
        <p:nvSpPr>
          <p:cNvPr id="5" name="TextBox 4">
            <a:extLst>
              <a:ext uri="{FF2B5EF4-FFF2-40B4-BE49-F238E27FC236}">
                <a16:creationId xmlns:a16="http://schemas.microsoft.com/office/drawing/2014/main" id="{EE0FC3BF-4F19-44B4-B1B0-2B3488C2ACDC}"/>
              </a:ext>
            </a:extLst>
          </p:cNvPr>
          <p:cNvSpPr txBox="1"/>
          <p:nvPr/>
        </p:nvSpPr>
        <p:spPr>
          <a:xfrm>
            <a:off x="5920622" y="9953798"/>
            <a:ext cx="4221019" cy="4460516"/>
          </a:xfrm>
          <a:prstGeom prst="rect">
            <a:avLst/>
          </a:prstGeom>
          <a:noFill/>
          <a:ln>
            <a:solidFill>
              <a:srgbClr val="0070C0"/>
            </a:solidFill>
          </a:ln>
        </p:spPr>
        <p:txBody>
          <a:bodyPr wrap="square" rtlCol="0">
            <a:spAutoFit/>
          </a:bodyPr>
          <a:lstStyle/>
          <a:p>
            <a:pPr algn="ctr">
              <a:lnSpc>
                <a:spcPct val="107000"/>
              </a:lnSpc>
              <a:spcAft>
                <a:spcPts val="800"/>
              </a:spcAft>
            </a:pPr>
            <a:r>
              <a:rPr lang="en-GB" sz="1100" dirty="0">
                <a:solidFill>
                  <a:srgbClr val="00B050"/>
                </a:solidFill>
                <a:latin typeface="Arial "/>
              </a:rPr>
              <a:t>“The ward staff found the </a:t>
            </a:r>
            <a:r>
              <a:rPr lang="en-GB" sz="1100" b="1" u="sng" dirty="0">
                <a:solidFill>
                  <a:srgbClr val="00B050"/>
                </a:solidFill>
                <a:latin typeface="Arial "/>
              </a:rPr>
              <a:t>CGA information very helpful </a:t>
            </a:r>
            <a:r>
              <a:rPr lang="en-GB" sz="1100" dirty="0">
                <a:solidFill>
                  <a:srgbClr val="00B050"/>
                </a:solidFill>
                <a:latin typeface="Arial "/>
              </a:rPr>
              <a:t>in assessments, the service makes a </a:t>
            </a:r>
            <a:r>
              <a:rPr lang="en-GB" sz="1100" b="1" u="sng" dirty="0">
                <a:solidFill>
                  <a:srgbClr val="00B050"/>
                </a:solidFill>
                <a:latin typeface="Arial "/>
              </a:rPr>
              <a:t>huge difference </a:t>
            </a:r>
            <a:r>
              <a:rPr lang="en-GB" sz="1100" dirty="0">
                <a:solidFill>
                  <a:srgbClr val="00B050"/>
                </a:solidFill>
                <a:latin typeface="Arial "/>
              </a:rPr>
              <a:t>to the patient but also to nursing staff in trying to provide excellent care” </a:t>
            </a:r>
          </a:p>
          <a:p>
            <a:pPr algn="ctr">
              <a:lnSpc>
                <a:spcPct val="107000"/>
              </a:lnSpc>
              <a:spcAft>
                <a:spcPts val="800"/>
              </a:spcAft>
            </a:pPr>
            <a:r>
              <a:rPr lang="en-GB" sz="1100" dirty="0">
                <a:latin typeface="Arial "/>
              </a:rPr>
              <a:t>Deputy Ward Manager, Surgery</a:t>
            </a:r>
          </a:p>
          <a:p>
            <a:pPr algn="ctr"/>
            <a:endParaRPr lang="en-GB" sz="1100" dirty="0">
              <a:latin typeface="Arial "/>
            </a:endParaRPr>
          </a:p>
          <a:p>
            <a:pPr algn="ctr"/>
            <a:endParaRPr lang="en-GB" sz="1100" dirty="0">
              <a:latin typeface="Arial "/>
            </a:endParaRPr>
          </a:p>
          <a:p>
            <a:pPr algn="ctr"/>
            <a:r>
              <a:rPr lang="en-US" sz="1100" dirty="0">
                <a:solidFill>
                  <a:schemeClr val="accent5">
                    <a:lumMod val="75000"/>
                  </a:schemeClr>
                </a:solidFill>
                <a:latin typeface="Arial "/>
                <a:ea typeface="Calibri"/>
                <a:cs typeface="Calibri"/>
              </a:rPr>
              <a:t>"</a:t>
            </a:r>
            <a:r>
              <a:rPr lang="en-US" sz="1100" b="1" u="sng" dirty="0">
                <a:solidFill>
                  <a:schemeClr val="accent5">
                    <a:lumMod val="75000"/>
                  </a:schemeClr>
                </a:solidFill>
                <a:latin typeface="Arial "/>
                <a:ea typeface="Calibri"/>
                <a:cs typeface="Calibri"/>
              </a:rPr>
              <a:t>This service has been invaluable </a:t>
            </a:r>
            <a:r>
              <a:rPr lang="en-US" sz="1100" dirty="0">
                <a:solidFill>
                  <a:schemeClr val="accent5">
                    <a:lumMod val="75000"/>
                  </a:schemeClr>
                </a:solidFill>
                <a:latin typeface="Arial "/>
                <a:ea typeface="Calibri"/>
                <a:cs typeface="Calibri"/>
              </a:rPr>
              <a:t>to us as a therapy team with limited ability to influence or mitigate any effects from frailty. We have managed to create a good link with the nurse...</a:t>
            </a:r>
            <a:r>
              <a:rPr lang="en-US" sz="1100" b="1" u="sng" dirty="0">
                <a:solidFill>
                  <a:schemeClr val="accent5">
                    <a:lumMod val="75000"/>
                  </a:schemeClr>
                </a:solidFill>
                <a:latin typeface="Arial "/>
                <a:ea typeface="Calibri"/>
                <a:cs typeface="Calibri"/>
              </a:rPr>
              <a:t>we have learnt a lot about frailty</a:t>
            </a:r>
            <a:r>
              <a:rPr lang="en-US" sz="1100" dirty="0">
                <a:solidFill>
                  <a:schemeClr val="accent5">
                    <a:lumMod val="75000"/>
                  </a:schemeClr>
                </a:solidFill>
                <a:latin typeface="Arial "/>
                <a:ea typeface="Calibri"/>
                <a:cs typeface="Calibri"/>
              </a:rPr>
              <a:t>, how to assess it and associated risks in surgical patients "</a:t>
            </a:r>
          </a:p>
          <a:p>
            <a:pPr algn="ctr"/>
            <a:endParaRPr lang="en-US" sz="1100" dirty="0">
              <a:latin typeface="Arial "/>
              <a:ea typeface="Calibri"/>
              <a:cs typeface="Calibri"/>
            </a:endParaRPr>
          </a:p>
          <a:p>
            <a:pPr algn="ctr"/>
            <a:r>
              <a:rPr lang="en-US" sz="1100" dirty="0">
                <a:latin typeface="Arial "/>
                <a:ea typeface="Calibri"/>
                <a:cs typeface="Calibri"/>
              </a:rPr>
              <a:t>Prehab to Rehab Physiotherapist</a:t>
            </a:r>
          </a:p>
          <a:p>
            <a:pPr algn="ctr"/>
            <a:endParaRPr lang="en-GB" sz="1100" dirty="0">
              <a:solidFill>
                <a:srgbClr val="FF4BA6"/>
              </a:solidFill>
              <a:latin typeface="Arial "/>
            </a:endParaRPr>
          </a:p>
          <a:p>
            <a:pPr algn="ctr"/>
            <a:endParaRPr lang="en-GB" sz="1100" dirty="0">
              <a:solidFill>
                <a:srgbClr val="FF4BA6"/>
              </a:solidFill>
              <a:latin typeface="Arial "/>
            </a:endParaRPr>
          </a:p>
          <a:p>
            <a:pPr algn="ctr"/>
            <a:r>
              <a:rPr lang="en-GB" sz="1100" dirty="0">
                <a:solidFill>
                  <a:srgbClr val="FF4BA6"/>
                </a:solidFill>
                <a:latin typeface="Arial "/>
              </a:rPr>
              <a:t>“Working with your </a:t>
            </a:r>
            <a:r>
              <a:rPr lang="en-GB" sz="1100" b="1" u="sng" dirty="0">
                <a:solidFill>
                  <a:srgbClr val="FF4BA6"/>
                </a:solidFill>
                <a:latin typeface="Arial "/>
              </a:rPr>
              <a:t>service has helped </a:t>
            </a:r>
            <a:r>
              <a:rPr lang="en-GB" sz="1100" dirty="0">
                <a:solidFill>
                  <a:srgbClr val="FF4BA6"/>
                </a:solidFill>
                <a:latin typeface="Arial "/>
              </a:rPr>
              <a:t>get written information to, and </a:t>
            </a:r>
            <a:r>
              <a:rPr lang="en-GB" sz="1100" b="1" u="sng" dirty="0">
                <a:solidFill>
                  <a:srgbClr val="FF4BA6"/>
                </a:solidFill>
                <a:latin typeface="Arial "/>
              </a:rPr>
              <a:t>start first-line supplements in high-risk patients </a:t>
            </a:r>
            <a:r>
              <a:rPr lang="en-GB" sz="1100" dirty="0">
                <a:solidFill>
                  <a:srgbClr val="FF4BA6"/>
                </a:solidFill>
                <a:latin typeface="Arial "/>
              </a:rPr>
              <a:t>prior to surgery…..also highlighting ‘at risk’ patients to us for intervention on admission.”</a:t>
            </a:r>
          </a:p>
          <a:p>
            <a:pPr algn="ctr"/>
            <a:endParaRPr lang="en-GB" sz="1100" dirty="0">
              <a:latin typeface="Arial "/>
            </a:endParaRPr>
          </a:p>
          <a:p>
            <a:pPr algn="ctr"/>
            <a:r>
              <a:rPr lang="en-GB" sz="1100" dirty="0">
                <a:latin typeface="Arial "/>
              </a:rPr>
              <a:t>Dietician</a:t>
            </a:r>
          </a:p>
          <a:p>
            <a:pPr algn="ctr">
              <a:lnSpc>
                <a:spcPct val="107000"/>
              </a:lnSpc>
              <a:spcAft>
                <a:spcPts val="800"/>
              </a:spcAft>
            </a:pPr>
            <a:endParaRPr lang="en-GB" sz="1100" dirty="0"/>
          </a:p>
          <a:p>
            <a:endParaRPr lang="en-GB" dirty="0"/>
          </a:p>
        </p:txBody>
      </p:sp>
      <p:pic>
        <p:nvPicPr>
          <p:cNvPr id="25" name="Picture 24">
            <a:extLst>
              <a:ext uri="{FF2B5EF4-FFF2-40B4-BE49-F238E27FC236}">
                <a16:creationId xmlns:a16="http://schemas.microsoft.com/office/drawing/2014/main" id="{D993B8C9-8F57-45B8-AC31-9FD0C0590CFE}"/>
              </a:ext>
            </a:extLst>
          </p:cNvPr>
          <p:cNvPicPr>
            <a:picLocks noChangeAspect="1"/>
          </p:cNvPicPr>
          <p:nvPr/>
        </p:nvPicPr>
        <p:blipFill>
          <a:blip r:embed="rId8"/>
          <a:stretch>
            <a:fillRect/>
          </a:stretch>
        </p:blipFill>
        <p:spPr>
          <a:xfrm>
            <a:off x="466882" y="310304"/>
            <a:ext cx="2064235" cy="1197869"/>
          </a:xfrm>
          <a:prstGeom prst="rect">
            <a:avLst/>
          </a:prstGeom>
        </p:spPr>
      </p:pic>
      <p:pic>
        <p:nvPicPr>
          <p:cNvPr id="27" name="Picture 26">
            <a:extLst>
              <a:ext uri="{FF2B5EF4-FFF2-40B4-BE49-F238E27FC236}">
                <a16:creationId xmlns:a16="http://schemas.microsoft.com/office/drawing/2014/main" id="{AD53E160-B384-492C-90E1-08631E6B6B28}"/>
              </a:ext>
            </a:extLst>
          </p:cNvPr>
          <p:cNvPicPr>
            <a:picLocks noChangeAspect="1"/>
          </p:cNvPicPr>
          <p:nvPr/>
        </p:nvPicPr>
        <p:blipFill>
          <a:blip r:embed="rId9"/>
          <a:stretch>
            <a:fillRect/>
          </a:stretch>
        </p:blipFill>
        <p:spPr>
          <a:xfrm>
            <a:off x="3318419" y="233795"/>
            <a:ext cx="4076561" cy="1161026"/>
          </a:xfrm>
          <a:prstGeom prst="rect">
            <a:avLst/>
          </a:prstGeom>
        </p:spPr>
      </p:pic>
    </p:spTree>
    <p:extLst>
      <p:ext uri="{BB962C8B-B14F-4D97-AF65-F5344CB8AC3E}">
        <p14:creationId xmlns:p14="http://schemas.microsoft.com/office/powerpoint/2010/main" val="2926801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11420bb-2199-4b75-9abb-19555e18501c">
      <Terms xmlns="http://schemas.microsoft.com/office/infopath/2007/PartnerControls"/>
    </lcf76f155ced4ddcb4097134ff3c332f>
    <TaxCatchAll xmlns="0f86db5a-9400-43c9-9fd1-2bcb4863798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BED66B5BDBB34AACB31C92F3BBBD9A" ma:contentTypeVersion="17" ma:contentTypeDescription="Create a new document." ma:contentTypeScope="" ma:versionID="25f526b596da08719185173e55c5fee3">
  <xsd:schema xmlns:xsd="http://www.w3.org/2001/XMLSchema" xmlns:xs="http://www.w3.org/2001/XMLSchema" xmlns:p="http://schemas.microsoft.com/office/2006/metadata/properties" xmlns:ns2="211420bb-2199-4b75-9abb-19555e18501c" xmlns:ns3="0f86db5a-9400-43c9-9fd1-2bcb4863798e" targetNamespace="http://schemas.microsoft.com/office/2006/metadata/properties" ma:root="true" ma:fieldsID="4f892944ccb0830da35101e786cd1d68" ns2:_="" ns3:_="">
    <xsd:import namespace="211420bb-2199-4b75-9abb-19555e18501c"/>
    <xsd:import namespace="0f86db5a-9400-43c9-9fd1-2bcb486379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1420bb-2199-4b75-9abb-19555e1850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8526362-1101-4016-b09a-63bcff8726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86db5a-9400-43c9-9fd1-2bcb4863798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c8a68e5-eca9-4640-8ed8-31d0474c993c}" ma:internalName="TaxCatchAll" ma:showField="CatchAllData" ma:web="0f86db5a-9400-43c9-9fd1-2bcb4863798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C7ED1-92E6-46D4-8EAC-334444C1BAED}">
  <ds:schemaRefs>
    <ds:schemaRef ds:uri="http://schemas.microsoft.com/sharepoint/v3/contenttype/forms"/>
  </ds:schemaRefs>
</ds:datastoreItem>
</file>

<file path=customXml/itemProps2.xml><?xml version="1.0" encoding="utf-8"?>
<ds:datastoreItem xmlns:ds="http://schemas.openxmlformats.org/officeDocument/2006/customXml" ds:itemID="{E764DAD2-ABE9-4365-90C1-424E7C1ACF0C}">
  <ds:schemaRefs>
    <ds:schemaRef ds:uri="http://purl.org/dc/terms/"/>
    <ds:schemaRef ds:uri="0f86db5a-9400-43c9-9fd1-2bcb4863798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211420bb-2199-4b75-9abb-19555e18501c"/>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507DCAF0-4551-4FB6-8D2B-1008232FC8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1420bb-2199-4b75-9abb-19555e18501c"/>
    <ds:schemaRef ds:uri="0f86db5a-9400-43c9-9fd1-2bcb486379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bcab52e-9fbe-43d6-a2f3-9f66c43df268}" enabled="0" method="" siteId="{bbcab52e-9fbe-43d6-a2f3-9f66c43df268}" removed="1"/>
</clbl:labelList>
</file>

<file path=docProps/app.xml><?xml version="1.0" encoding="utf-8"?>
<Properties xmlns="http://schemas.openxmlformats.org/officeDocument/2006/extended-properties" xmlns:vt="http://schemas.openxmlformats.org/officeDocument/2006/docPropsVTypes">
  <Template>Office Theme</Template>
  <TotalTime>3782</TotalTime>
  <Words>940</Words>
  <Application>Microsoft Office PowerPoint</Application>
  <PresentationFormat>Custom</PresentationFormat>
  <Paragraphs>95</Paragraphs>
  <Slides>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Arial</vt:lpstr>
      <vt:lpstr>Arial </vt:lpstr>
      <vt:lpstr>Calibri</vt:lpstr>
      <vt:lpstr>Calibri Light</vt:lpstr>
      <vt:lpstr>Cambria</vt:lpstr>
      <vt:lpstr>Helvetica</vt:lpstr>
      <vt:lpstr>Open Sans</vt:lpstr>
      <vt:lpstr>Times</vt:lpstr>
      <vt:lpstr>Times New Roman</vt:lpstr>
      <vt:lpstr>Wingdings</vt:lpstr>
      <vt:lpstr>Office Theme</vt:lpstr>
      <vt:lpstr>Establishing a POPS  Service in Elective Surgery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Project Title</dc:title>
  <dc:creator>Tom Howson</dc:creator>
  <cp:lastModifiedBy>Sarah Owen</cp:lastModifiedBy>
  <cp:revision>49</cp:revision>
  <dcterms:created xsi:type="dcterms:W3CDTF">2013-01-20T21:20:28Z</dcterms:created>
  <dcterms:modified xsi:type="dcterms:W3CDTF">2025-05-12T14:33:04Z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0x010100EABED66B5BDBB34AACB31C92F3BBBD9A</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ediaServiceImageTags">
    <vt:lpwstr/>
  </property>
</Properties>
</file>