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71" r:id="rId9"/>
    <p:sldId id="260" r:id="rId10"/>
    <p:sldId id="267" r:id="rId11"/>
    <p:sldId id="263" r:id="rId12"/>
    <p:sldId id="268" r:id="rId13"/>
    <p:sldId id="269" r:id="rId14"/>
    <p:sldId id="270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5F7F"/>
    <a:srgbClr val="87B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74802-AB0C-4E33-85F8-316B38CE46F6}" v="20" dt="2023-09-13T21:15:05.401"/>
    <p1510:client id="{307E8AAA-2E74-4B6F-AF53-9B93CE231033}" v="11" dt="2023-09-13T21:09:19.216"/>
    <p1510:client id="{57114CB4-A831-4A59-B58E-22297C9BAD3A}" v="275" dt="2023-09-01T14:23:46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97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E40E-4E72-D51C-20BB-82B0A0E82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5056C-6D17-7B5B-2923-3C3C8C175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E92F2-6ADA-6DD0-AEDF-7A479DB1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11E8F-2A77-6C54-323C-3D400A84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00FF0-1D7F-BEAF-A376-2161F82B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2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0A1E-C350-6E42-A9FB-C885B64C0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1CE96-606A-07C0-5A14-99BC7A9B0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F5CBD-6B40-D94C-96B0-18E0784C0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32AA9-C7AF-3B8B-93DD-92B5CE163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31569-B376-BB6D-A9DE-24ABE32E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5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847DE-4A39-8332-D9C0-1F6DF62BDA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27BF2-0748-6269-BD6B-E76914201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6F940-23EE-7E7A-8820-0DB01A2A0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628A-EDE1-5ED0-13F9-97E525B1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838F-BA4C-3D61-3DC9-909508D8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4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920A-FFC5-89AC-88CD-5E0549B1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45481-3D36-A80F-958D-141E9C61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AAF82-4396-B1EB-BAC7-70B14BAA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AEA7E-9337-9199-2920-CB2DB3DA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35695-DAD2-EB6A-AF1E-B311F929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6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ECD4C-9987-29C3-932F-8696CB6D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901A1-3805-E7A9-CFF6-32A05FC9D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1025D-66FC-66D7-92C5-6927C98F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987ED-D3AA-1FAA-A773-A70F4B25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80C80-7397-60F3-B929-87DC54D1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54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3E687-5F87-E02C-0082-197670E9F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C8E75-89DB-6896-06EE-96F1BF82A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FEFC9-4627-9C59-E272-05CE70D2D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F3903-8A10-5308-71A6-4A3E87F9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1BCE1-1482-6016-6509-3C819A83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E9226-7FD6-9113-CE82-91B547D2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08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398B-353C-52C2-01AE-148C47604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D8751-9861-9082-C29C-B5B74229D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A87E1-2096-AD75-F754-0F754432A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4340C6-8823-FD2F-B6E6-A748300BE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57829-1DDC-6F1F-E68E-F6BD8AE353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BA5687-3799-2F33-F9D9-E87D62D68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634C0B-5C9F-4DEE-7A9A-A2FCE9E7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77272-47FB-00AB-F671-D87C3A81C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2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EE8D-7F49-17E4-A5EB-66F6DCE3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2ED20-C2FF-5EE7-16A5-F27AC51F9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153EF-EE6E-47C1-675B-EAB05BCB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B1285-5E86-F43B-FDB4-EED4C0C4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0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524CD-46B3-3392-FA64-51B7E469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083AE0-9867-B1F4-9754-CC344A1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9BBD9-C54B-2A51-7E53-11C4653C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0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5ABE-E889-7445-EE79-E403558BF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EFC72-CF8D-E28B-FA0D-F0591F8FA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972D6-05E9-A4DD-E0FA-7675F1BAD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66B98-94DD-6D01-F7DD-11A90779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624CA-3906-358C-A808-4E4B1F932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663AD-D432-316D-4D4D-5D951C9B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087A-E9A0-179D-25AD-9E8E1371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3C4B25-A53D-BFF4-B49D-A32550CE5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9BDA1-751E-6EDA-5E35-B5CCDD960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1B16E-652D-8B23-2455-EFD55E99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1C94A-B790-48FE-3E5A-6B2EEE1B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8BEA6-A718-E649-3396-2A82DC5E0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69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1604B7-3366-3187-39FF-555DCCE9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00F55-04CD-3361-F78D-BB2D12467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C32B9-FAD4-5BB2-9567-159089B12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68F5-1FE5-4B9C-BE3C-5B83F8C16346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6A49-02E2-CC74-1B9A-A052ACD9D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F4459-ABD8-535B-18F2-E504F4C2F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78929-004E-47E2-9C43-D8AD27889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66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5B010A-07BC-40AF-D96A-956D7E1B356B}"/>
              </a:ext>
            </a:extLst>
          </p:cNvPr>
          <p:cNvSpPr txBox="1"/>
          <p:nvPr/>
        </p:nvSpPr>
        <p:spPr>
          <a:xfrm>
            <a:off x="4878784" y="4824249"/>
            <a:ext cx="6673136" cy="1461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Improving Planned Care in the Frail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Dr David Burberry, Dr Karina James, Dr Duncan Soppitt, Dr Greg Taylor, Dr Jugdeep Dhesi,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BD5C110-6E90-1C45-15F6-7DF252FA09CB}"/>
              </a:ext>
            </a:extLst>
          </p:cNvPr>
          <p:cNvGrpSpPr/>
          <p:nvPr/>
        </p:nvGrpSpPr>
        <p:grpSpPr>
          <a:xfrm>
            <a:off x="795142" y="744459"/>
            <a:ext cx="10595910" cy="3080263"/>
            <a:chOff x="2906098" y="1516801"/>
            <a:chExt cx="7470509" cy="2171699"/>
          </a:xfrm>
        </p:grpSpPr>
        <p:pic>
          <p:nvPicPr>
            <p:cNvPr id="5" name="Picture 4" descr="Text&#10;&#10;Description automatically generated">
              <a:extLst>
                <a:ext uri="{FF2B5EF4-FFF2-40B4-BE49-F238E27FC236}">
                  <a16:creationId xmlns:a16="http://schemas.microsoft.com/office/drawing/2014/main" id="{088AEBD3-FBBB-47C7-6243-DDBAAF11B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6098" y="1653274"/>
              <a:ext cx="3189902" cy="189875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8D1A119-DE97-4977-A80F-3024ABA1D9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519" t="8204" r="13040" b="9716"/>
            <a:stretch/>
          </p:blipFill>
          <p:spPr>
            <a:xfrm>
              <a:off x="6490409" y="1516801"/>
              <a:ext cx="3886198" cy="2171699"/>
            </a:xfrm>
            <a:prstGeom prst="rect">
              <a:avLst/>
            </a:prstGeom>
          </p:spPr>
        </p:pic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16EA339C-BBAB-0885-D6EC-DA45EB73A7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" t="2635" r="1593" b="2966"/>
          <a:stretch/>
        </p:blipFill>
        <p:spPr bwMode="auto">
          <a:xfrm>
            <a:off x="606920" y="5021451"/>
            <a:ext cx="3600865" cy="117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99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57" y="445156"/>
            <a:ext cx="9333814" cy="7689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GB" sz="3200" b="1" dirty="0">
                <a:solidFill>
                  <a:srgbClr val="415F7F"/>
                </a:solidFill>
              </a:rPr>
              <a:t>What Next?</a:t>
            </a:r>
            <a:br>
              <a:rPr lang="en-GB" sz="3200" b="1" dirty="0"/>
            </a:br>
            <a:r>
              <a:rPr lang="en-GB" sz="3200" b="1" dirty="0">
                <a:solidFill>
                  <a:srgbClr val="415F7F"/>
                </a:solidFill>
              </a:rPr>
              <a:t>Benefits realisation – year 2 onwards Swansea Bay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F9FFB9-5833-72EA-839D-68AB7B2A2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203960" y="1659263"/>
            <a:ext cx="9784080" cy="420624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Additional benefits</a:t>
            </a:r>
          </a:p>
          <a:p>
            <a:pPr marL="0" indent="0">
              <a:buNone/>
            </a:pPr>
            <a:r>
              <a:rPr lang="en-GB" b="1" dirty="0"/>
              <a:t>Financial  </a:t>
            </a:r>
          </a:p>
          <a:p>
            <a:r>
              <a:rPr lang="en-GB" dirty="0"/>
              <a:t>Medicines Management costs</a:t>
            </a:r>
          </a:p>
          <a:p>
            <a:r>
              <a:rPr lang="en-GB" dirty="0"/>
              <a:t>Reduction in numbers listed for surgery/ reduction in overall waiting times</a:t>
            </a:r>
          </a:p>
          <a:p>
            <a:r>
              <a:rPr lang="en-GB" dirty="0"/>
              <a:t>Reduction in referrals to speciality (e.g. Cardiology) whilst on the surgical waiting list due to geriatricians MDT</a:t>
            </a:r>
            <a:endParaRPr lang="en-GB" dirty="0">
              <a:cs typeface="Calibri"/>
            </a:endParaRP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Patient / Quality</a:t>
            </a:r>
          </a:p>
          <a:p>
            <a:r>
              <a:rPr lang="en-GB" dirty="0"/>
              <a:t>Optimisation </a:t>
            </a:r>
          </a:p>
          <a:p>
            <a:r>
              <a:rPr lang="en-GB" dirty="0"/>
              <a:t>Engagement</a:t>
            </a:r>
          </a:p>
          <a:p>
            <a:r>
              <a:rPr lang="en-GB" dirty="0"/>
              <a:t>Reduction of time to initial clinic  and reduced overall time for decision</a:t>
            </a:r>
          </a:p>
          <a:p>
            <a:r>
              <a:rPr lang="en-GB" dirty="0"/>
              <a:t>IMPROVED SATISFACTION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598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57" y="445156"/>
            <a:ext cx="9333814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3200" cap="all" dirty="0">
                <a:latin typeface="Calibri Light"/>
                <a:cs typeface="Arial"/>
              </a:rPr>
              <a:t>Resource implications – Swansea Bay</a:t>
            </a:r>
            <a:r>
              <a:rPr lang="en-GB" sz="2800" cap="all" dirty="0">
                <a:latin typeface="Arial"/>
                <a:cs typeface="Arial"/>
              </a:rPr>
              <a:t> </a:t>
            </a:r>
            <a:endParaRPr lang="en-GB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F9FFB9-5833-72EA-839D-68AB7B2A2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645707" y="1718633"/>
            <a:ext cx="5422805" cy="41874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dirty="0">
                <a:latin typeface="Calibri"/>
                <a:cs typeface="Arial"/>
              </a:rPr>
              <a:t>Workforce requirement – Outpatients pathway</a:t>
            </a:r>
          </a:p>
          <a:p>
            <a:pPr marL="0" indent="0">
              <a:buNone/>
            </a:pPr>
            <a:r>
              <a:rPr lang="en-GB" dirty="0">
                <a:latin typeface="Calibri"/>
                <a:cs typeface="Arial"/>
              </a:rPr>
              <a:t>Workforce:  </a:t>
            </a:r>
            <a:endParaRPr lang="en-GB" dirty="0">
              <a:latin typeface="Calibri"/>
              <a:cs typeface="Arial" panose="020B0604020202020204" pitchFamily="34" charset="0"/>
            </a:endParaRPr>
          </a:p>
          <a:p>
            <a:r>
              <a:rPr lang="en-GB" dirty="0">
                <a:latin typeface="Calibri"/>
                <a:cs typeface="Arial"/>
              </a:rPr>
              <a:t>B8a / Admin: facilitate 2 clinics a week/ 20hs o direct patient contact via telephone calls to screen those requiring attendance at MDT clinic  and paperwork/ communication with primary care/ specialities</a:t>
            </a:r>
          </a:p>
          <a:p>
            <a:r>
              <a:rPr lang="en-GB" dirty="0">
                <a:latin typeface="Calibri"/>
                <a:cs typeface="Arial"/>
              </a:rPr>
              <a:t>Consultant sessions: Assumes 12 patients a week seen at Consultant MDT clinic (conversion rate telephone – clinic 5:1) </a:t>
            </a:r>
            <a:endParaRPr lang="en-GB" dirty="0">
              <a:latin typeface="Calibri"/>
              <a:cs typeface="Arial" panose="020B0604020202020204" pitchFamily="34" charset="0"/>
            </a:endParaRPr>
          </a:p>
          <a:p>
            <a:r>
              <a:rPr lang="en-GB" dirty="0">
                <a:latin typeface="Calibri"/>
                <a:cs typeface="Arial"/>
              </a:rPr>
              <a:t>Outcome: GP referral to MDT one stop shop clinic target time: 14 weeks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33634"/>
              </p:ext>
            </p:extLst>
          </p:nvPr>
        </p:nvGraphicFramePr>
        <p:xfrm>
          <a:off x="6403975" y="1928812"/>
          <a:ext cx="4957396" cy="2171700"/>
        </p:xfrm>
        <a:graphic>
          <a:graphicData uri="http://schemas.openxmlformats.org/drawingml/2006/table">
            <a:tbl>
              <a:tblPr/>
              <a:tblGrid>
                <a:gridCol w="2715128">
                  <a:extLst>
                    <a:ext uri="{9D8B030D-6E8A-4147-A177-3AD203B41FA5}">
                      <a16:colId xmlns:a16="http://schemas.microsoft.com/office/drawing/2014/main" val="2901588211"/>
                    </a:ext>
                  </a:extLst>
                </a:gridCol>
                <a:gridCol w="732169">
                  <a:extLst>
                    <a:ext uri="{9D8B030D-6E8A-4147-A177-3AD203B41FA5}">
                      <a16:colId xmlns:a16="http://schemas.microsoft.com/office/drawing/2014/main" val="1241017562"/>
                    </a:ext>
                  </a:extLst>
                </a:gridCol>
                <a:gridCol w="777930">
                  <a:extLst>
                    <a:ext uri="{9D8B030D-6E8A-4147-A177-3AD203B41FA5}">
                      <a16:colId xmlns:a16="http://schemas.microsoft.com/office/drawing/2014/main" val="3988549441"/>
                    </a:ext>
                  </a:extLst>
                </a:gridCol>
                <a:gridCol w="732169">
                  <a:extLst>
                    <a:ext uri="{9D8B030D-6E8A-4147-A177-3AD203B41FA5}">
                      <a16:colId xmlns:a16="http://schemas.microsoft.com/office/drawing/2014/main" val="891679275"/>
                    </a:ext>
                  </a:extLst>
                </a:gridCol>
              </a:tblGrid>
              <a:tr h="670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Full 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Part Year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363048"/>
                  </a:ext>
                </a:extLst>
              </a:tr>
              <a:tr h="4111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3 Consultant Sessions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42,000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21,000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933876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Band 3 Admin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1 WTE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30,000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15,000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280017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Band 8a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1 WTE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74,000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37,000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0738"/>
                  </a:ext>
                </a:extLst>
              </a:tr>
              <a:tr h="4111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146,000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400" b="0" i="0" u="none" strike="noStrike" dirty="0">
                          <a:solidFill>
                            <a:srgbClr val="2C2C2C"/>
                          </a:solidFill>
                          <a:effectLst/>
                          <a:latin typeface="Corbel" panose="020B0503020204020204" pitchFamily="34" charset="0"/>
                        </a:rPr>
                        <a:t>73,000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480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9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Conclusions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F427CC5-FE22-B556-B57A-7F070B086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724051"/>
            <a:ext cx="9862349" cy="3409898"/>
          </a:xfrm>
        </p:spPr>
        <p:txBody>
          <a:bodyPr anchor="t">
            <a:normAutofit/>
          </a:bodyPr>
          <a:lstStyle/>
          <a:p>
            <a:r>
              <a:rPr lang="en-GB" sz="2000" dirty="0"/>
              <a:t>The trial has been successful and demonstrated that POPs services in elective care can generate cost savings and improve patient care.  </a:t>
            </a:r>
          </a:p>
          <a:p>
            <a:r>
              <a:rPr lang="en-GB" sz="2000" dirty="0"/>
              <a:t>The service has been reviewed by the health board with potential savings for the health board mapped out.</a:t>
            </a:r>
          </a:p>
          <a:p>
            <a:r>
              <a:rPr lang="en-GB" sz="2000" dirty="0"/>
              <a:t>We have identified an electronic screening tool and have discussed this at national and international conferences.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F429B5-41F9-2204-B613-AF0998861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9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Outputs and Accolades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F427CC5-FE22-B556-B57A-7F070B086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724051"/>
            <a:ext cx="9862349" cy="3409898"/>
          </a:xfrm>
        </p:spPr>
        <p:txBody>
          <a:bodyPr anchor="t">
            <a:normAutofit/>
          </a:bodyPr>
          <a:lstStyle/>
          <a:p>
            <a:r>
              <a:rPr lang="en-GB" sz="2200" dirty="0"/>
              <a:t>Presented at the National British Geriatric Society in Edinburgh in May 2023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Invited as platform presentation to the Irish </a:t>
            </a:r>
            <a:r>
              <a:rPr lang="en-GB" sz="2200" err="1"/>
              <a:t>Gerentology</a:t>
            </a:r>
            <a:r>
              <a:rPr lang="en-GB" sz="2200" dirty="0"/>
              <a:t> Society meeting in Galway in September </a:t>
            </a:r>
            <a:r>
              <a:rPr lang="en-GB" sz="2200"/>
              <a:t>2023</a:t>
            </a:r>
            <a:endParaRPr lang="en-GB" sz="2200">
              <a:cs typeface="Calibri"/>
            </a:endParaRPr>
          </a:p>
          <a:p>
            <a:r>
              <a:rPr lang="en-GB" sz="2200" dirty="0"/>
              <a:t>Shortlisted for NHS Wales award 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Chose as frailty project by Swansea Bay Ways project</a:t>
            </a:r>
            <a:endParaRPr lang="en-GB" sz="2200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43D4C4-536C-1201-FD1A-06CBC457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1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Project Background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F427CC5-FE22-B556-B57A-7F070B086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724051"/>
            <a:ext cx="9862349" cy="3409898"/>
          </a:xfrm>
        </p:spPr>
        <p:txBody>
          <a:bodyPr anchor="t">
            <a:normAutofit/>
          </a:bodyPr>
          <a:lstStyle/>
          <a:p>
            <a:pPr marL="182880" lvl="0" indent="-182880"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Font typeface="Wingdings" pitchFamily="2" charset="2"/>
              <a:buChar char=""/>
            </a:pPr>
            <a:r>
              <a:rPr lang="en-GB" sz="1400" dirty="0">
                <a:solidFill>
                  <a:srgbClr val="FFFFFF"/>
                </a:solidFill>
                <a:latin typeface="Arial"/>
                <a:cs typeface="Arial"/>
              </a:rPr>
              <a:t>Increasing numbers of frail, elderly patients are</a:t>
            </a:r>
            <a:endParaRPr lang="en-GB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lvl="0" indent="-182880"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Font typeface="Wingdings" pitchFamily="2" charset="2"/>
              <a:buChar char=""/>
            </a:pPr>
            <a:r>
              <a:rPr lang="en-GB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is emerging for CLINICAL and COST benefits to frailty involvement in perioperative medicine (POPS) </a:t>
            </a:r>
            <a:endParaRPr lang="en-GB" sz="1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FD2077-10ED-E768-A5D2-759ED9F32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BA6473E-A5DB-8997-70A1-DC338482627F}"/>
              </a:ext>
            </a:extLst>
          </p:cNvPr>
          <p:cNvSpPr txBox="1">
            <a:spLocks/>
          </p:cNvSpPr>
          <p:nvPr/>
        </p:nvSpPr>
        <p:spPr>
          <a:xfrm>
            <a:off x="1303972" y="1353036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/>
                <a:cs typeface="Arial"/>
              </a:rPr>
              <a:t>Increasing numbers of frail, elderly patients are undergoing elective and emergency surgery, increased adverse outcomes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/>
                <a:cs typeface="Arial"/>
              </a:rPr>
              <a:t>1/3 frail patients are admitted under surgical specialities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¼ patients requiring emergency laparotomy are frail</a:t>
            </a:r>
          </a:p>
          <a:p>
            <a:pPr lvl="1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90 day mortality &gt;60 is 4x higher. </a:t>
            </a:r>
          </a:p>
          <a:p>
            <a:pPr lvl="1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Increased LOS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Patients referred for elective procedures are often screened in the community but rarely is it communicated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Waiting times on elective surgical lists are often in excess of 5 years</a:t>
            </a:r>
          </a:p>
          <a:p>
            <a:r>
              <a:rPr lang="en-GB" sz="1400" dirty="0">
                <a:latin typeface="Arial"/>
                <a:cs typeface="Arial"/>
              </a:rPr>
              <a:t>Patients are often referred to other specialities whilst on the list (e.g. Cardiology for ECG </a:t>
            </a:r>
            <a:r>
              <a:rPr lang="en-GB" sz="1400" dirty="0" err="1">
                <a:latin typeface="Arial"/>
                <a:cs typeface="Arial"/>
              </a:rPr>
              <a:t>etc</a:t>
            </a:r>
            <a:r>
              <a:rPr lang="en-GB" sz="1400" dirty="0">
                <a:latin typeface="Arial"/>
                <a:cs typeface="Arial"/>
              </a:rPr>
              <a:t>) and join at the bottom of the queue 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Patients attend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pre-assessment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clinics every 6 months whilst on the surgical waiting list (resulting in a number of 65+ patients attending 10+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pre-assessment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clinics)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 number of patients are unsuitable for surgery, but remain on the list/ 6 monthly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pre-assessment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cycles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Evidence is emerging for CLINICAL and COST benefits to frailty involvement in perioperative medicine (POPS)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/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DDDD0174-1D2F-783D-A6EC-2BF6957366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48948"/>
            <a:ext cx="1113155" cy="76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Aims and Objectives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F427CC5-FE22-B556-B57A-7F070B086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724051"/>
            <a:ext cx="9862349" cy="3409898"/>
          </a:xfrm>
        </p:spPr>
        <p:txBody>
          <a:bodyPr anchor="t">
            <a:normAutofit/>
          </a:bodyPr>
          <a:lstStyle/>
          <a:p>
            <a:r>
              <a:rPr lang="en-GB" sz="2000" dirty="0"/>
              <a:t>To assess demand for geriatric led perioperative service</a:t>
            </a:r>
            <a:endParaRPr lang="en-GB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To assess the cost benefit of the service</a:t>
            </a:r>
            <a:endParaRPr lang="en-GB" sz="2000" dirty="0"/>
          </a:p>
          <a:p>
            <a:r>
              <a:rPr lang="en-GB" sz="2000" dirty="0"/>
              <a:t>To identify a screening tool that can be used electronically to identify patients that would benefit from a geriatric review</a:t>
            </a:r>
          </a:p>
          <a:p>
            <a:r>
              <a:rPr lang="en-GB" sz="2000" dirty="0"/>
              <a:t>To map out additional benefits in improving patient care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To develop the service with robust patient involvement and feedback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48948"/>
            <a:ext cx="1113155" cy="7613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5A33F2-20F9-74F1-4E54-729DDB6C3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Project Approach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52742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0854F4-5F5C-C575-DEAD-092851C46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pic>
        <p:nvPicPr>
          <p:cNvPr id="12" name="Picture 5" descr="A row of yellow arrows&#10;&#10;Description automatically generated">
            <a:extLst>
              <a:ext uri="{FF2B5EF4-FFF2-40B4-BE49-F238E27FC236}">
                <a16:creationId xmlns:a16="http://schemas.microsoft.com/office/drawing/2014/main" id="{4223D715-A48A-1AE6-1A70-42CFFAAEC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10" y="-609818"/>
            <a:ext cx="11566377" cy="7843037"/>
          </a:xfrm>
          <a:prstGeom prst="rect">
            <a:avLst/>
          </a:prstGeom>
        </p:spPr>
      </p:pic>
      <p:sp>
        <p:nvSpPr>
          <p:cNvPr id="13" name="Curved Down Arrow 12"/>
          <p:cNvSpPr/>
          <p:nvPr/>
        </p:nvSpPr>
        <p:spPr>
          <a:xfrm rot="10800000">
            <a:off x="4666595" y="3682825"/>
            <a:ext cx="4597225" cy="731520"/>
          </a:xfrm>
          <a:prstGeom prst="curvedDownArrow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372" y="3958343"/>
            <a:ext cx="737195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Patient comments</a:t>
            </a:r>
          </a:p>
          <a:p>
            <a:endParaRPr lang="en-GB" dirty="0"/>
          </a:p>
          <a:p>
            <a:r>
              <a:rPr lang="en-GB" dirty="0"/>
              <a:t>‘I can’t have my gallbladder out while I am waiting for my hip’</a:t>
            </a:r>
          </a:p>
          <a:p>
            <a:endParaRPr lang="en-GB" dirty="0"/>
          </a:p>
          <a:p>
            <a:r>
              <a:rPr lang="en-GB" dirty="0"/>
              <a:t>‘I’m falling because my knee keeps giving way, I haven’t heard about the op for years’</a:t>
            </a:r>
          </a:p>
          <a:p>
            <a:endParaRPr lang="en-GB" dirty="0"/>
          </a:p>
          <a:p>
            <a:r>
              <a:rPr lang="en-GB" dirty="0"/>
              <a:t>‘I’ve given up on the waiting list’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7394" y="1801395"/>
            <a:ext cx="3361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Mr M</a:t>
            </a:r>
          </a:p>
        </p:txBody>
      </p:sp>
      <p:sp>
        <p:nvSpPr>
          <p:cNvPr id="5" name="AutoShape 2" descr="https://guk5-powerpoint.officeapps.live.com/pods/GetClipboardImage.ashx?Id=5e79e59c-1edc-4eab-afe0-ba21e40a0d40&amp;DC=GUK5&amp;pkey=b013eeb3-5df6-4b05-bc9b-de897a9e0489&amp;wdwaccluster=GUK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1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Project Approach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52742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0854F4-5F5C-C575-DEAD-092851C46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E6D5DE6-4674-AAB4-A767-8EA7F669C8C1}"/>
              </a:ext>
            </a:extLst>
          </p:cNvPr>
          <p:cNvSpPr txBox="1"/>
          <p:nvPr/>
        </p:nvSpPr>
        <p:spPr>
          <a:xfrm>
            <a:off x="895864" y="1915297"/>
            <a:ext cx="10328189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Step 1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cs typeface="Calibri"/>
              </a:rPr>
              <a:t>Written questionnaire to all patients on Laparoscopic Cholecystectomy list &gt;65</a:t>
            </a:r>
          </a:p>
          <a:p>
            <a:pPr marL="285750" indent="-285750">
              <a:buFont typeface="Arial"/>
              <a:buChar char="•"/>
            </a:pPr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Step 2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cs typeface="Calibri"/>
              </a:rPr>
              <a:t>Telephone contact and WCP (clinical notes) trawl to do a clinical frailty score, hospital frailty risk score and CRANE questionnaire (clinical fellow)</a:t>
            </a:r>
          </a:p>
          <a:p>
            <a:pPr marL="285750" indent="-285750">
              <a:buFont typeface="Arial"/>
              <a:buChar char="•"/>
            </a:pPr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Step 3 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cs typeface="Calibri"/>
              </a:rPr>
              <a:t>MDT discussion to determine whether patient will benefit from clinical review</a:t>
            </a:r>
          </a:p>
          <a:p>
            <a:pPr marL="285750" indent="-285750">
              <a:buFont typeface="Arial"/>
              <a:buChar char="•"/>
            </a:pPr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Step 4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cs typeface="Calibri"/>
              </a:rPr>
              <a:t>Patients either kept on list, removed for list or clinical review done with COTE team</a:t>
            </a:r>
          </a:p>
        </p:txBody>
      </p:sp>
    </p:spTree>
    <p:extLst>
      <p:ext uri="{BB962C8B-B14F-4D97-AF65-F5344CB8AC3E}">
        <p14:creationId xmlns:p14="http://schemas.microsoft.com/office/powerpoint/2010/main" val="394694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Project Outcomes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2FED26-F01C-CEDD-5C91-73EA7419D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20819"/>
            <a:ext cx="3809896" cy="963754"/>
          </a:xfrm>
          <a:prstGeom prst="rect">
            <a:avLst/>
          </a:prstGeom>
        </p:spPr>
      </p:pic>
      <p:pic>
        <p:nvPicPr>
          <p:cNvPr id="10" name="Picture 2" descr="https://attachments.office.net/owa/Karina.James%40wales.nhs.uk/service.svc/s/GetAttachmentThumbnail?id=AAMkADQxODA1ODUzLTk0ZjktNDc5Ny05ODc0LTdkNTQ1ODBkOWExMgBGAAAAAAChIiFyrLQOSLbJbvz5V1U2BwBAZazwIGrSS5HssuPi83iVAAAAK6RLAACxkGjbcLz0QINGFwhqIvj0AAL1kai8AAABEgAQANGurl5g3QFGkkXBCVL7rsw%3D&amp;thumbnailType=2&amp;token=eyJhbGciOiJSUzI1NiIsImtpZCI6IjczRkI5QkJFRjYzNjc4RDRGN0U4NEI0NDBCQUJCMTJBMzM5RDlGOTgiLCJ0eXAiOiJKV1QiLCJ4NXQiOiJjX3VidnZZMmVOVDM2RXRFQzZ1eEtqT2RuNWcifQ.eyJvcmlnaW4iOiJodHRwczovL291dGxvb2sub2ZmaWNlLmNvbSIsInVjIjoiNTE2MGE3NzI5MGM1NDViY2JiYTZlNTZhNTFhYmZmMTUiLCJjb250cm9scyI6IltcImFwcF9yZXNcIl0iLCJjb250cm9sc19hdWRzIjoiW1wiMDAwMDAwMDMtMDAwMC0wZmYxLWNlMDAtMDAwMDAwMDAwMDAwXCJdIiwic2lnbmluX3N0YXRlIjoiW1wiZHZjX21uZ2RcIixcImR2Y19kbWpkXCIsXCJrbXNpXCJdIiwidmVyIjoiRXhjaGFuZ2UuQ2FsbGJhY2suVjEiLCJhcHBjdHhzZW5kZXIiOiJPd2FEb3dubG9hZEBiYjU2MjhiOC1lMzI4LTQwODItYTg1Ni00MzNjOWVkYzhmYWUiLCJpc3NyaW5nIjoiV1ciLCJhcHBjdHgiOiJ7XCJtc2V4Y2hwcm90XCI6XCJvd2FcIixcInB1aWRcIjpcIjExNTM5NzcwMjU1MzI1NDU2NDRcIixcInNjb3BlXCI6XCJPd2FEb3dubG9hZFwiLFwib2lkXCI6XCJjMTQ5OTIzYi01MmM2LTRjMWItYWQ3Yi1lYWU2NTQ4NWMwODFcIixcInByaW1hcnlzaWRcIjpcIlMtMS01LTIxLTEyNDgyMjkzODMtMjU2OTE1MTA1NC0yMjA5NTE2Mzc2LTYyNjI3NDhcIn0iLCJuYmYiOjE2ODg5ODkzNjcsImV4cCI6MTY4ODk4OTk2NywiaXNzIjoiMDAwMDAwMDItMDAwMC0wZmYxLWNlMDAtMDAwMDAwMDAwMDAwQGJiNTYyOGI4LWUzMjgtNDA4Mi1hODU2LTQzM2M5ZWRjOGZhZSIsImF1ZCI6IjAwMDAwMDAyLTAwMDAtMGZmMS1jZTAwLTAwMDAwMDAwMDAwMC9hdHRhY2htZW50cy5vZmZpY2UubmV0QGJiNTYyOGI4LWUzMjgtNDA4Mi1hODU2LTQzM2M5ZWRjOGZhZSIsImhhcHAiOiJvd2EifQ.nKtZw-V6RX7_UaBgrFLDB2RqA7HGPyWdhEPBCkNQSQuxOucaTpMujPZw5dsida3PJmR7CRBUZciWwqgWEzYWaZFV3yFBrRH8MZwbB3s3Qcys_fC3bCTtS59y06DxD5-0rCafWLoIfhtM3qhiJLOYlPYgoHJI5i9zwKCiiqxaFD3-s-OyzTxAhQsVljtI1JiD8T0fatTG6eOkiL3Qv-QMG5CwdFs9VkNPWm1pyKnKhk78Ysk7HJTXrAo_Z8_R2lnWvYF5eCv_GmW0m8j1lUmWbe2ldFfh6Re5aZZd6bmXJkjfxsYKl3IrWrsLuXmZRahEIu8hcN8qJIf6rA3NoWastw&amp;X-OWA-CANARY=M0wstS7pZEOeBViAnoTkk7AZB3I7gdsY3PaY634KNInzWIiWa5lDSUvv49cu076CPvflgv6tQto.&amp;owa=outlook.office.com&amp;scriptVer=20230623002.12&amp;animation=tr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31" y="1531771"/>
            <a:ext cx="10818055" cy="452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46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1" y="445156"/>
            <a:ext cx="5181597" cy="768951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415F7F"/>
                </a:solidFill>
              </a:rPr>
              <a:t>Did it work?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2FED26-F01C-CEDD-5C91-73EA7419D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20819"/>
            <a:ext cx="3809896" cy="963754"/>
          </a:xfrm>
          <a:prstGeom prst="rect">
            <a:avLst/>
          </a:prstGeom>
        </p:spPr>
      </p:pic>
      <p:pic>
        <p:nvPicPr>
          <p:cNvPr id="9" name="Picture 2" descr="https://attachments.office.net/owa/Karina.James%40wales.nhs.uk/service.svc/s/GetAttachmentThumbnail?id=AAMkADQxODA1ODUzLTk0ZjktNDc5Ny05ODc0LTdkNTQ1ODBkOWExMgBGAAAAAAChIiFyrLQOSLbJbvz5V1U2BwBAZazwIGrSS5HssuPi83iVAAAAK6RLAACxkGjbcLz0QINGFwhqIvj0AAL1kai8AAABEgAQAL6cxykJwX1Nu5iCCoGzyCA%3D&amp;thumbnailType=2&amp;token=eyJhbGciOiJSUzI1NiIsImtpZCI6IjczRkI5QkJFRjYzNjc4RDRGN0U4NEI0NDBCQUJCMTJBMzM5RDlGOTgiLCJ0eXAiOiJKV1QiLCJ4NXQiOiJjX3VidnZZMmVOVDM2RXRFQzZ1eEtqT2RuNWcifQ.eyJvcmlnaW4iOiJodHRwczovL291dGxvb2sub2ZmaWNlLmNvbSIsInVjIjoiNTE2MGE3NzI5MGM1NDViY2JiYTZlNTZhNTFhYmZmMTUiLCJjb250cm9scyI6IltcImFwcF9yZXNcIl0iLCJjb250cm9sc19hdWRzIjoiW1wiMDAwMDAwMDMtMDAwMC0wZmYxLWNlMDAtMDAwMDAwMDAwMDAwXCJdIiwic2lnbmluX3N0YXRlIjoiW1wiZHZjX21uZ2RcIixcImR2Y19kbWpkXCIsXCJrbXNpXCJdIiwidmVyIjoiRXhjaGFuZ2UuQ2FsbGJhY2suVjEiLCJhcHBjdHhzZW5kZXIiOiJPd2FEb3dubG9hZEBiYjU2MjhiOC1lMzI4LTQwODItYTg1Ni00MzNjOWVkYzhmYWUiLCJpc3NyaW5nIjoiV1ciLCJhcHBjdHgiOiJ7XCJtc2V4Y2hwcm90XCI6XCJvd2FcIixcInB1aWRcIjpcIjExNTM5NzcwMjU1MzI1NDU2NDRcIixcInNjb3BlXCI6XCJPd2FEb3dubG9hZFwiLFwib2lkXCI6XCJjMTQ5OTIzYi01MmM2LTRjMWItYWQ3Yi1lYWU2NTQ4NWMwODFcIixcInByaW1hcnlzaWRcIjpcIlMtMS01LTIxLTEyNDgyMjkzODMtMjU2OTE1MTA1NC0yMjA5NTE2Mzc2LTYyNjI3NDhcIn0iLCJuYmYiOjE2ODg5ODk2NjcsImV4cCI6MTY4ODk5MDI2NywiaXNzIjoiMDAwMDAwMDItMDAwMC0wZmYxLWNlMDAtMDAwMDAwMDAwMDAwQGJiNTYyOGI4LWUzMjgtNDA4Mi1hODU2LTQzM2M5ZWRjOGZhZSIsImF1ZCI6IjAwMDAwMDAyLTAwMDAtMGZmMS1jZTAwLTAwMDAwMDAwMDAwMC9hdHRhY2htZW50cy5vZmZpY2UubmV0QGJiNTYyOGI4LWUzMjgtNDA4Mi1hODU2LTQzM2M5ZWRjOGZhZSIsImhhcHAiOiJvd2EifQ.NEIr-8t4tdLRlzfVqLKGo1t3RUO2H8DVBIPjMqtgt_Es-5irjwI9aUNG4izOJCzvmuuXWOtD6fszjKBRJMRLLHhiOSECr5dwLgKSXEtIwC6JkSH_iLOrIzqLkRGusoCFGcdaxo__TdmuU4nYNSxyY4ZmtHC94Hmf9mnIFQt_AhWw_oVUtYk9BDyKsRbEPSTG5kyXukpw6HHUtFXLBMA-CLwc-XKvOt4KKTTyUjmwUigVQ-EkPlQxKw5Vrsnc1C6FY3rfIHOJgSfC2cXyKiVohrvPy0hsZN50iUA9bdHiBcIzOvwsN5SK7HCcN120VzCaeEjegROJ2qXmoN3qiFEnxA&amp;X-OWA-CANARY=2LaJ0zW6p0G0EID3dx12RfBgXXw7gdsYc-G3SmMmn5bTD-OO3VfKY6mdp1GBCnUR3Tz-ZdwE7TE.&amp;owa=outlook.office.com&amp;scriptVer=20230623002.12&amp;animation=tr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1" y="1598808"/>
            <a:ext cx="8470232" cy="438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683794" y="2136338"/>
            <a:ext cx="30379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Savings £250,000 on lap </a:t>
            </a:r>
            <a:r>
              <a:rPr lang="en-GB" dirty="0" err="1"/>
              <a:t>chole</a:t>
            </a:r>
            <a:r>
              <a:rPr lang="en-GB" dirty="0"/>
              <a:t>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Excellent patient feedback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Supports waiting list screening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74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57" y="445156"/>
            <a:ext cx="9333814" cy="7689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GB" sz="3200" b="1" dirty="0">
                <a:solidFill>
                  <a:srgbClr val="415F7F"/>
                </a:solidFill>
              </a:rPr>
              <a:t>What Next?</a:t>
            </a:r>
            <a:br>
              <a:rPr lang="en-GB" sz="3200" b="1" dirty="0"/>
            </a:br>
            <a:r>
              <a:rPr lang="en-GB" sz="3200" b="1" dirty="0">
                <a:solidFill>
                  <a:srgbClr val="415F7F"/>
                </a:solidFill>
              </a:rPr>
              <a:t>Benefits realisation – year 1 Swansea Bay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F9FFB9-5833-72EA-839D-68AB7B2A2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sz="half" idx="1"/>
          </p:nvPr>
        </p:nvSpPr>
        <p:spPr>
          <a:xfrm>
            <a:off x="1184374" y="2011680"/>
            <a:ext cx="4754880" cy="420624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Scope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Current Waiting lists General Surgery, Urology, Vascular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Over 65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Excludes USC </a:t>
            </a: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9333" y="3932072"/>
            <a:ext cx="4151736" cy="2206943"/>
          </a:xfrm>
          <a:prstGeom prst="rect">
            <a:avLst/>
          </a:prstGeom>
        </p:spPr>
      </p:pic>
      <p:sp>
        <p:nvSpPr>
          <p:cNvPr id="12" name="Content Placeholder 6"/>
          <p:cNvSpPr txBox="1">
            <a:spLocks/>
          </p:cNvSpPr>
          <p:nvPr/>
        </p:nvSpPr>
        <p:spPr>
          <a:xfrm>
            <a:off x="6230388" y="1239211"/>
            <a:ext cx="5389523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Replicating the Bevan work the following were identified as the largest patient cohort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Cost savings of targeting patient cohorts year 1 outlined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8926" y="2621837"/>
            <a:ext cx="4872445" cy="2818252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10731530" y="2984271"/>
            <a:ext cx="753492" cy="2638697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823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CDA25-E372-8BBE-B2C2-24EE36F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57" y="445156"/>
            <a:ext cx="9333814" cy="7689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GB" sz="3200" b="1" dirty="0">
                <a:solidFill>
                  <a:srgbClr val="415F7F"/>
                </a:solidFill>
              </a:rPr>
              <a:t>What Next?</a:t>
            </a:r>
            <a:br>
              <a:rPr lang="en-GB" sz="3200" b="1" dirty="0"/>
            </a:br>
            <a:r>
              <a:rPr lang="en-GB" sz="3200" b="1" dirty="0">
                <a:solidFill>
                  <a:srgbClr val="415F7F"/>
                </a:solidFill>
              </a:rPr>
              <a:t>Benefits realisation – year 2 onwards Swansea Bay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4AAA5-41F4-4862-97EF-688D31DC7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solidFill>
            <a:srgbClr val="87B3DB"/>
          </a:solidFill>
          <a:ln>
            <a:solidFill>
              <a:srgbClr val="87B3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9E1A62C-2AAF-4B3E-8CDB-65E237080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solidFill>
            <a:srgbClr val="415F7F"/>
          </a:solidFill>
          <a:ln>
            <a:solidFill>
              <a:srgbClr val="415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134D498-513C-464D-A025-F661A860B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481343"/>
            <a:ext cx="1113155" cy="7613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F9FFB9-5833-72EA-839D-68AB7B2A2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729" y="5411941"/>
            <a:ext cx="3809896" cy="963754"/>
          </a:xfrm>
          <a:prstGeom prst="rect">
            <a:avLst/>
          </a:prstGeom>
        </p:spPr>
      </p:pic>
      <p:sp>
        <p:nvSpPr>
          <p:cNvPr id="17" name="Content Placeholder 4"/>
          <p:cNvSpPr>
            <a:spLocks noGrp="1"/>
          </p:cNvSpPr>
          <p:nvPr>
            <p:ph sz="half" idx="1"/>
          </p:nvPr>
        </p:nvSpPr>
        <p:spPr>
          <a:xfrm>
            <a:off x="626904" y="1521474"/>
            <a:ext cx="4754880" cy="4206240"/>
          </a:xfrm>
        </p:spPr>
        <p:txBody>
          <a:bodyPr/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Additions to the list over the last 12 months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Over 65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Excludes USC </a:t>
            </a:r>
          </a:p>
          <a:p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448" y="3105082"/>
            <a:ext cx="5537469" cy="3213463"/>
          </a:xfrm>
          <a:prstGeom prst="rect">
            <a:avLst/>
          </a:prstGeom>
        </p:spPr>
      </p:pic>
      <p:sp>
        <p:nvSpPr>
          <p:cNvPr id="19" name="Content Placeholder 6"/>
          <p:cNvSpPr txBox="1">
            <a:spLocks/>
          </p:cNvSpPr>
          <p:nvPr/>
        </p:nvSpPr>
        <p:spPr>
          <a:xfrm>
            <a:off x="6694464" y="1574780"/>
            <a:ext cx="47548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Recurrent savings OP list opportunity year 2 onwards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8233" y="2267037"/>
            <a:ext cx="5587342" cy="3144477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11099800" y="2655793"/>
            <a:ext cx="980306" cy="3104931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86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BED66B5BDBB34AACB31C92F3BBBD9A" ma:contentTypeVersion="17" ma:contentTypeDescription="Create a new document." ma:contentTypeScope="" ma:versionID="25f526b596da08719185173e55c5fee3">
  <xsd:schema xmlns:xsd="http://www.w3.org/2001/XMLSchema" xmlns:xs="http://www.w3.org/2001/XMLSchema" xmlns:p="http://schemas.microsoft.com/office/2006/metadata/properties" xmlns:ns2="211420bb-2199-4b75-9abb-19555e18501c" xmlns:ns3="0f86db5a-9400-43c9-9fd1-2bcb4863798e" targetNamespace="http://schemas.microsoft.com/office/2006/metadata/properties" ma:root="true" ma:fieldsID="4f892944ccb0830da35101e786cd1d68" ns2:_="" ns3:_="">
    <xsd:import namespace="211420bb-2199-4b75-9abb-19555e18501c"/>
    <xsd:import namespace="0f86db5a-9400-43c9-9fd1-2bcb486379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20bb-2199-4b75-9abb-19555e1850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8526362-1101-4016-b09a-63bcff8726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6db5a-9400-43c9-9fd1-2bcb4863798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c8a68e5-eca9-4640-8ed8-31d0474c993c}" ma:internalName="TaxCatchAll" ma:showField="CatchAllData" ma:web="0f86db5a-9400-43c9-9fd1-2bcb486379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1420bb-2199-4b75-9abb-19555e18501c">
      <Terms xmlns="http://schemas.microsoft.com/office/infopath/2007/PartnerControls"/>
    </lcf76f155ced4ddcb4097134ff3c332f>
    <TaxCatchAll xmlns="0f86db5a-9400-43c9-9fd1-2bcb4863798e" xsi:nil="true"/>
  </documentManagement>
</p:properties>
</file>

<file path=customXml/itemProps1.xml><?xml version="1.0" encoding="utf-8"?>
<ds:datastoreItem xmlns:ds="http://schemas.openxmlformats.org/officeDocument/2006/customXml" ds:itemID="{6F3993C2-02EC-4455-B106-6D30A80F2D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62819A-A230-4B36-8BE1-3EA84DF82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1420bb-2199-4b75-9abb-19555e18501c"/>
    <ds:schemaRef ds:uri="0f86db5a-9400-43c9-9fd1-2bcb486379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0D2124-CFDB-4A2E-BD31-D47AFE52C9E5}">
  <ds:schemaRefs>
    <ds:schemaRef ds:uri="http://schemas.microsoft.com/office/2006/metadata/properties"/>
    <ds:schemaRef ds:uri="0f86db5a-9400-43c9-9fd1-2bcb4863798e"/>
    <ds:schemaRef ds:uri="http://purl.org/dc/terms/"/>
    <ds:schemaRef ds:uri="http://www.w3.org/XML/1998/namespace"/>
    <ds:schemaRef ds:uri="http://purl.org/dc/elements/1.1/"/>
    <ds:schemaRef ds:uri="211420bb-2199-4b75-9abb-19555e185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786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Tw Cen MT</vt:lpstr>
      <vt:lpstr>Wingdings</vt:lpstr>
      <vt:lpstr>Office Theme</vt:lpstr>
      <vt:lpstr>PowerPoint Presentation</vt:lpstr>
      <vt:lpstr>Project Background</vt:lpstr>
      <vt:lpstr>Aims and Objectives</vt:lpstr>
      <vt:lpstr>Project Approach</vt:lpstr>
      <vt:lpstr>Project Approach</vt:lpstr>
      <vt:lpstr>Project Outcomes</vt:lpstr>
      <vt:lpstr>Did it work?</vt:lpstr>
      <vt:lpstr>What Next? Benefits realisation – year 1 Swansea Bay</vt:lpstr>
      <vt:lpstr>What Next? Benefits realisation – year 2 onwards Swansea Bay</vt:lpstr>
      <vt:lpstr>What Next? Benefits realisation – year 2 onwards Swansea Bay</vt:lpstr>
      <vt:lpstr>Resource implications – Swansea Bay </vt:lpstr>
      <vt:lpstr>Conclusions</vt:lpstr>
      <vt:lpstr>Outputs and Accolades</vt:lpstr>
    </vt:vector>
  </TitlesOfParts>
  <Company>Swansea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</dc:creator>
  <cp:lastModifiedBy>Sarah Owen</cp:lastModifiedBy>
  <cp:revision>74</cp:revision>
  <dcterms:created xsi:type="dcterms:W3CDTF">2023-02-01T12:33:56Z</dcterms:created>
  <dcterms:modified xsi:type="dcterms:W3CDTF">2025-05-12T14:31:38Z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0x010100EABED66B5BDBB34AACB31C92F3BBBD9A</vt:lpwstr>
  </property>
  <property fmtid="{D5CDD505-2E9C-101B-9397-08002B2CF9AE}" pid="3" name="MediaServiceImageTags">
    <vt:lpwstr/>
  </property>
</Properties>
</file>