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ppt/tags/tag8.xml" ContentType="application/vnd.openxmlformats-officedocument.presentationml.tags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tags/tag9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9"/>
  </p:notesMasterIdLst>
  <p:sldIdLst>
    <p:sldId id="256" r:id="rId5"/>
    <p:sldId id="264" r:id="rId6"/>
    <p:sldId id="265" r:id="rId7"/>
    <p:sldId id="267" r:id="rId8"/>
    <p:sldId id="923" r:id="rId9"/>
    <p:sldId id="258" r:id="rId10"/>
    <p:sldId id="259" r:id="rId11"/>
    <p:sldId id="260" r:id="rId12"/>
    <p:sldId id="917" r:id="rId13"/>
    <p:sldId id="900" r:id="rId14"/>
    <p:sldId id="888" r:id="rId15"/>
    <p:sldId id="1010" r:id="rId16"/>
    <p:sldId id="906" r:id="rId17"/>
    <p:sldId id="925" r:id="rId18"/>
    <p:sldId id="907" r:id="rId19"/>
    <p:sldId id="855" r:id="rId20"/>
    <p:sldId id="737" r:id="rId21"/>
    <p:sldId id="905" r:id="rId22"/>
    <p:sldId id="894" r:id="rId23"/>
    <p:sldId id="871" r:id="rId24"/>
    <p:sldId id="878" r:id="rId25"/>
    <p:sldId id="908" r:id="rId26"/>
    <p:sldId id="856" r:id="rId27"/>
    <p:sldId id="914" r:id="rId28"/>
    <p:sldId id="1000" r:id="rId29"/>
    <p:sldId id="926" r:id="rId30"/>
    <p:sldId id="1001" r:id="rId31"/>
    <p:sldId id="919" r:id="rId32"/>
    <p:sldId id="1002" r:id="rId33"/>
    <p:sldId id="1006" r:id="rId34"/>
    <p:sldId id="1005" r:id="rId35"/>
    <p:sldId id="422" r:id="rId36"/>
    <p:sldId id="1004" r:id="rId37"/>
    <p:sldId id="1003" r:id="rId38"/>
    <p:sldId id="1007" r:id="rId39"/>
    <p:sldId id="1008" r:id="rId40"/>
    <p:sldId id="918" r:id="rId41"/>
    <p:sldId id="912" r:id="rId42"/>
    <p:sldId id="913" r:id="rId43"/>
    <p:sldId id="915" r:id="rId44"/>
    <p:sldId id="916" r:id="rId45"/>
    <p:sldId id="920" r:id="rId46"/>
    <p:sldId id="921" r:id="rId47"/>
    <p:sldId id="1009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CBFFF9-1364-4E48-9DF8-0B944CDE43C5}" v="1" dt="2026-04-30T15:51:02.3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800" autoAdjust="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nhswales365-my.sharepoint.com/personal/nia_humphry_wales_nhs_uk/Documents/POPS%20ortho%20104wk%20cohort%20to%20end%20qrt3%20as%20at%20%203-11-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nhswales365-my.sharepoint.com/personal/nia_humphry_wales_nhs_uk/Documents/POPS%20ortho%20104wk%20cohort%20to%20end%20qrt3%20as%20at%20%203-11-2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nhswales365-my.sharepoint.com/personal/nia_humphry_wales_nhs_uk/Documents/POPS%20ortho%20104wk%20cohort%20to%20end%20qrt3%20as%20at%20%203-11-2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Surgery Site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spPr>
            <a:solidFill>
              <a:srgbClr val="0F9ED5"/>
            </a:solidFill>
          </c:spPr>
          <c:dPt>
            <c:idx val="0"/>
            <c:bubble3D val="0"/>
            <c:spPr>
              <a:solidFill>
                <a:srgbClr val="E971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E84-40CE-9DAF-921C180CCFDD}"/>
              </c:ext>
            </c:extLst>
          </c:dPt>
          <c:dPt>
            <c:idx val="1"/>
            <c:bubble3D val="0"/>
            <c:spPr>
              <a:solidFill>
                <a:srgbClr val="83E28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E84-40CE-9DAF-921C180CCFDD}"/>
              </c:ext>
            </c:extLst>
          </c:dPt>
          <c:dPt>
            <c:idx val="2"/>
            <c:bubble3D val="0"/>
            <c:spPr>
              <a:solidFill>
                <a:srgbClr val="0F9ED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E84-40CE-9DAF-921C180CCFDD}"/>
              </c:ext>
            </c:extLst>
          </c:dPt>
          <c:dLbls>
            <c:spPr>
              <a:solidFill>
                <a:srgbClr val="D9D9D9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'OUTCOMES (Nia)'!$K$60:$K$62</c:f>
              <c:strCache>
                <c:ptCount val="3"/>
                <c:pt idx="0">
                  <c:v>Hip</c:v>
                </c:pt>
                <c:pt idx="1">
                  <c:v>Knees</c:v>
                </c:pt>
                <c:pt idx="2">
                  <c:v>Elbow</c:v>
                </c:pt>
              </c:strCache>
            </c:strRef>
          </c:cat>
          <c:val>
            <c:numRef>
              <c:f>'OUTCOMES (Nia)'!$L$60:$L$62</c:f>
              <c:numCache>
                <c:formatCode>General</c:formatCode>
                <c:ptCount val="3"/>
                <c:pt idx="0">
                  <c:v>23</c:v>
                </c:pt>
                <c:pt idx="1">
                  <c:v>18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E84-40CE-9DAF-921C180CCF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Outcomes of patients seen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spPr>
            <a:solidFill>
              <a:srgbClr val="4EA72E"/>
            </a:solidFill>
          </c:spPr>
          <c:dPt>
            <c:idx val="0"/>
            <c:bubble3D val="0"/>
            <c:spPr>
              <a:solidFill>
                <a:srgbClr val="4EA72E"/>
              </a:solidFill>
              <a:ln w="19050">
                <a:solidFill>
                  <a:srgbClr val="4EA72E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ABA1-4BBE-B33D-43781BDAFF1B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BA1-4BBE-B33D-43781BDAFF1B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BA1-4BBE-B33D-43781BDAFF1B}"/>
              </c:ext>
            </c:extLst>
          </c:dPt>
          <c:dLbls>
            <c:spPr>
              <a:solidFill>
                <a:srgbClr val="D9D9D9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'OUTCOMES (Nia)'!$J$52:$J$54</c:f>
              <c:strCache>
                <c:ptCount val="3"/>
                <c:pt idx="0">
                  <c:v>Proceeded</c:v>
                </c:pt>
                <c:pt idx="1">
                  <c:v>UTP pending optimisation</c:v>
                </c:pt>
                <c:pt idx="2">
                  <c:v>Did not proceed</c:v>
                </c:pt>
              </c:strCache>
            </c:strRef>
          </c:cat>
          <c:val>
            <c:numRef>
              <c:f>'OUTCOMES (Nia)'!$K$52:$K$54</c:f>
              <c:numCache>
                <c:formatCode>General</c:formatCode>
                <c:ptCount val="3"/>
                <c:pt idx="0">
                  <c:v>20</c:v>
                </c:pt>
                <c:pt idx="1">
                  <c:v>15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BA1-4BBE-B33D-43781BDAFF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Reason unable to proceed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'OUTCOMES (Nia)'!$N$52:$N$55</c:f>
              <c:strCache>
                <c:ptCount val="4"/>
                <c:pt idx="0">
                  <c:v>Echo</c:v>
                </c:pt>
                <c:pt idx="1">
                  <c:v>Anaemia</c:v>
                </c:pt>
                <c:pt idx="2">
                  <c:v>Glycaemic control</c:v>
                </c:pt>
                <c:pt idx="3">
                  <c:v>Other:</c:v>
                </c:pt>
              </c:strCache>
            </c:strRef>
          </c:cat>
          <c:val>
            <c:numRef>
              <c:f>'OUTCOMES (Nia)'!$O$52:$O$55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2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BF-48F2-AB84-6BDAE6C248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53536264"/>
        <c:axId val="253554696"/>
      </c:barChart>
      <c:catAx>
        <c:axId val="253536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3554696"/>
        <c:crosses val="autoZero"/>
        <c:auto val="1"/>
        <c:lblAlgn val="ctr"/>
        <c:lblOffset val="100"/>
        <c:noMultiLvlLbl val="0"/>
      </c:catAx>
      <c:valAx>
        <c:axId val="2535546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3536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7" Type="http://schemas.openxmlformats.org/officeDocument/2006/relationships/image" Target="../media/image74.svg"/><Relationship Id="rId2" Type="http://schemas.openxmlformats.org/officeDocument/2006/relationships/image" Target="../media/image69.svg"/><Relationship Id="rId1" Type="http://schemas.openxmlformats.org/officeDocument/2006/relationships/image" Target="../media/image68.svg"/><Relationship Id="rId6" Type="http://schemas.openxmlformats.org/officeDocument/2006/relationships/image" Target="../media/image73.svg"/><Relationship Id="rId5" Type="http://schemas.openxmlformats.org/officeDocument/2006/relationships/image" Target="../media/image72.svg"/><Relationship Id="rId4" Type="http://schemas.openxmlformats.org/officeDocument/2006/relationships/image" Target="../media/image71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7" Type="http://schemas.openxmlformats.org/officeDocument/2006/relationships/image" Target="../media/image74.svg"/><Relationship Id="rId2" Type="http://schemas.openxmlformats.org/officeDocument/2006/relationships/image" Target="../media/image69.svg"/><Relationship Id="rId1" Type="http://schemas.openxmlformats.org/officeDocument/2006/relationships/image" Target="../media/image68.svg"/><Relationship Id="rId6" Type="http://schemas.openxmlformats.org/officeDocument/2006/relationships/image" Target="../media/image73.svg"/><Relationship Id="rId5" Type="http://schemas.openxmlformats.org/officeDocument/2006/relationships/image" Target="../media/image72.svg"/><Relationship Id="rId4" Type="http://schemas.openxmlformats.org/officeDocument/2006/relationships/image" Target="../media/image7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AEA0CF-CE9C-4D82-8F9F-D29E2C3A907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9F5799E-4B63-46A1-AFCE-AC22430E370B}">
      <dgm:prSet phldrT="[Text]" phldr="0" custT="1"/>
      <dgm:spPr/>
      <dgm:t>
        <a:bodyPr/>
        <a:lstStyle/>
        <a:p>
          <a:r>
            <a:rPr lang="en-GB" sz="2800" dirty="0">
              <a:solidFill>
                <a:schemeClr val="bg1"/>
              </a:solidFill>
            </a:rPr>
            <a:t>CASE for CHANGE</a:t>
          </a:r>
        </a:p>
      </dgm:t>
    </dgm:pt>
    <dgm:pt modelId="{1D94D2B7-1181-4EA3-84F8-2D9A6C2F3BAD}" type="parTrans" cxnId="{76154754-9212-4968-BD7E-7747ED5894DF}">
      <dgm:prSet/>
      <dgm:spPr/>
      <dgm:t>
        <a:bodyPr/>
        <a:lstStyle/>
        <a:p>
          <a:endParaRPr lang="en-GB"/>
        </a:p>
      </dgm:t>
    </dgm:pt>
    <dgm:pt modelId="{398676E1-F278-43CC-8F50-FC1056B446ED}" type="sibTrans" cxnId="{76154754-9212-4968-BD7E-7747ED5894DF}">
      <dgm:prSet/>
      <dgm:spPr/>
      <dgm:t>
        <a:bodyPr/>
        <a:lstStyle/>
        <a:p>
          <a:endParaRPr lang="en-GB"/>
        </a:p>
      </dgm:t>
    </dgm:pt>
    <dgm:pt modelId="{9B139232-222B-4221-8B92-2E70A5145D18}">
      <dgm:prSet phldrT="[Text]" phldr="0" custT="1"/>
      <dgm:spPr/>
      <dgm:t>
        <a:bodyPr/>
        <a:lstStyle/>
        <a:p>
          <a:r>
            <a:rPr lang="en-GB" sz="2000" dirty="0">
              <a:solidFill>
                <a:schemeClr val="tx2">
                  <a:lumMod val="90000"/>
                  <a:lumOff val="10000"/>
                </a:schemeClr>
              </a:solidFill>
            </a:rPr>
            <a:t>Problem statement</a:t>
          </a:r>
        </a:p>
      </dgm:t>
    </dgm:pt>
    <dgm:pt modelId="{E3989EAC-EE34-4502-8B37-7D58B230FEF6}" type="parTrans" cxnId="{A414FCD5-7735-4557-976E-4A4F46BE3AAB}">
      <dgm:prSet/>
      <dgm:spPr/>
      <dgm:t>
        <a:bodyPr/>
        <a:lstStyle/>
        <a:p>
          <a:endParaRPr lang="en-GB"/>
        </a:p>
      </dgm:t>
    </dgm:pt>
    <dgm:pt modelId="{6691C8C1-5A52-4D5B-BBC9-5DB868123EDC}" type="sibTrans" cxnId="{A414FCD5-7735-4557-976E-4A4F46BE3AAB}">
      <dgm:prSet/>
      <dgm:spPr/>
      <dgm:t>
        <a:bodyPr/>
        <a:lstStyle/>
        <a:p>
          <a:endParaRPr lang="en-GB"/>
        </a:p>
      </dgm:t>
    </dgm:pt>
    <dgm:pt modelId="{064CE14D-1473-4FE9-AFD6-565B7DF8A6F9}">
      <dgm:prSet phldrT="[Text]" phldr="0" custT="1"/>
      <dgm:spPr/>
      <dgm:t>
        <a:bodyPr/>
        <a:lstStyle/>
        <a:p>
          <a:r>
            <a:rPr lang="en-GB" sz="2000" dirty="0">
              <a:solidFill>
                <a:schemeClr val="tx2">
                  <a:lumMod val="90000"/>
                  <a:lumOff val="10000"/>
                </a:schemeClr>
              </a:solidFill>
            </a:rPr>
            <a:t>Costs: </a:t>
          </a:r>
          <a:r>
            <a:rPr lang="en-GB" sz="1800" i="1" dirty="0">
              <a:solidFill>
                <a:schemeClr val="tx2">
                  <a:lumMod val="90000"/>
                  <a:lumOff val="10000"/>
                </a:schemeClr>
              </a:solidFill>
            </a:rPr>
            <a:t>capital vs revenue, fixed vs variable</a:t>
          </a:r>
          <a:endParaRPr lang="en-GB" sz="2000" i="1" dirty="0">
            <a:solidFill>
              <a:schemeClr val="tx2">
                <a:lumMod val="90000"/>
                <a:lumOff val="10000"/>
              </a:schemeClr>
            </a:solidFill>
          </a:endParaRPr>
        </a:p>
      </dgm:t>
    </dgm:pt>
    <dgm:pt modelId="{90E18722-ECA9-4992-B9DF-73D6E8566F82}" type="parTrans" cxnId="{6C1EB6DF-227F-4E9D-8943-3E0121718A5C}">
      <dgm:prSet/>
      <dgm:spPr/>
      <dgm:t>
        <a:bodyPr/>
        <a:lstStyle/>
        <a:p>
          <a:endParaRPr lang="en-GB"/>
        </a:p>
      </dgm:t>
    </dgm:pt>
    <dgm:pt modelId="{8814CF03-4559-469F-B734-F39BA0A55361}" type="sibTrans" cxnId="{6C1EB6DF-227F-4E9D-8943-3E0121718A5C}">
      <dgm:prSet/>
      <dgm:spPr/>
      <dgm:t>
        <a:bodyPr/>
        <a:lstStyle/>
        <a:p>
          <a:endParaRPr lang="en-GB"/>
        </a:p>
      </dgm:t>
    </dgm:pt>
    <dgm:pt modelId="{15EB7F86-7F51-4B1A-837C-A0E61F77C922}">
      <dgm:prSet phldrT="[Text]" phldr="0" custT="1"/>
      <dgm:spPr/>
      <dgm:t>
        <a:bodyPr/>
        <a:lstStyle/>
        <a:p>
          <a:r>
            <a:rPr lang="en-GB" sz="2000" dirty="0">
              <a:solidFill>
                <a:schemeClr val="tx2">
                  <a:lumMod val="90000"/>
                  <a:lumOff val="10000"/>
                </a:schemeClr>
              </a:solidFill>
            </a:rPr>
            <a:t>The Challenge: </a:t>
          </a:r>
          <a:r>
            <a:rPr lang="en-GB" sz="1800" i="1" dirty="0">
              <a:solidFill>
                <a:schemeClr val="tx2">
                  <a:lumMod val="90000"/>
                  <a:lumOff val="10000"/>
                </a:schemeClr>
              </a:solidFill>
            </a:rPr>
            <a:t>why change is needed</a:t>
          </a:r>
          <a:endParaRPr lang="en-GB" sz="2000" i="1" dirty="0">
            <a:solidFill>
              <a:schemeClr val="tx2">
                <a:lumMod val="90000"/>
                <a:lumOff val="10000"/>
              </a:schemeClr>
            </a:solidFill>
          </a:endParaRPr>
        </a:p>
      </dgm:t>
    </dgm:pt>
    <dgm:pt modelId="{DF1B5BEC-894E-4EEF-A30C-7E6B3624D470}" type="parTrans" cxnId="{E1739DA7-68C7-44CA-B5E1-D06FF76073C8}">
      <dgm:prSet/>
      <dgm:spPr/>
      <dgm:t>
        <a:bodyPr/>
        <a:lstStyle/>
        <a:p>
          <a:endParaRPr lang="en-GB"/>
        </a:p>
      </dgm:t>
    </dgm:pt>
    <dgm:pt modelId="{477C26D1-7729-4CD6-9006-8F22DD4803F5}" type="sibTrans" cxnId="{E1739DA7-68C7-44CA-B5E1-D06FF76073C8}">
      <dgm:prSet/>
      <dgm:spPr/>
      <dgm:t>
        <a:bodyPr/>
        <a:lstStyle/>
        <a:p>
          <a:endParaRPr lang="en-GB"/>
        </a:p>
      </dgm:t>
    </dgm:pt>
    <dgm:pt modelId="{E91A0DE6-B9E8-4F01-BD0D-A1CC51C98091}">
      <dgm:prSet phldrT="[Text]" phldr="0" custT="1"/>
      <dgm:spPr/>
      <dgm:t>
        <a:bodyPr/>
        <a:lstStyle/>
        <a:p>
          <a:r>
            <a:rPr lang="en-GB" sz="2000" dirty="0">
              <a:solidFill>
                <a:schemeClr val="tx2">
                  <a:lumMod val="90000"/>
                  <a:lumOff val="10000"/>
                </a:schemeClr>
              </a:solidFill>
            </a:rPr>
            <a:t>Impact &amp; benefits</a:t>
          </a:r>
          <a:r>
            <a:rPr lang="en-GB" sz="1800" i="1" dirty="0">
              <a:solidFill>
                <a:schemeClr val="tx2">
                  <a:lumMod val="90000"/>
                  <a:lumOff val="10000"/>
                </a:schemeClr>
              </a:solidFill>
            </a:rPr>
            <a:t>: patient, operational, financial</a:t>
          </a:r>
          <a:endParaRPr lang="en-GB" sz="2000" i="1" dirty="0">
            <a:solidFill>
              <a:schemeClr val="tx2">
                <a:lumMod val="90000"/>
                <a:lumOff val="10000"/>
              </a:schemeClr>
            </a:solidFill>
          </a:endParaRPr>
        </a:p>
      </dgm:t>
    </dgm:pt>
    <dgm:pt modelId="{6D8D1417-B109-40A0-8847-45210B04A2B7}" type="parTrans" cxnId="{D851B82E-0FD1-45D2-AA2A-B9C23AB68048}">
      <dgm:prSet/>
      <dgm:spPr/>
      <dgm:t>
        <a:bodyPr/>
        <a:lstStyle/>
        <a:p>
          <a:endParaRPr lang="en-GB"/>
        </a:p>
      </dgm:t>
    </dgm:pt>
    <dgm:pt modelId="{F43FC5A7-16A2-426B-8014-5B96DF6A2B2A}" type="sibTrans" cxnId="{D851B82E-0FD1-45D2-AA2A-B9C23AB68048}">
      <dgm:prSet/>
      <dgm:spPr/>
      <dgm:t>
        <a:bodyPr/>
        <a:lstStyle/>
        <a:p>
          <a:endParaRPr lang="en-GB"/>
        </a:p>
      </dgm:t>
    </dgm:pt>
    <dgm:pt modelId="{C9DA6926-3B5A-4E76-A533-4246B32457EA}">
      <dgm:prSet phldrT="[Text]" phldr="0" custT="1"/>
      <dgm:spPr/>
      <dgm:t>
        <a:bodyPr/>
        <a:lstStyle/>
        <a:p>
          <a:r>
            <a:rPr lang="en-GB" sz="2000" dirty="0">
              <a:solidFill>
                <a:schemeClr val="tx2">
                  <a:lumMod val="90000"/>
                  <a:lumOff val="10000"/>
                </a:schemeClr>
              </a:solidFill>
            </a:rPr>
            <a:t>The Solution</a:t>
          </a:r>
        </a:p>
      </dgm:t>
    </dgm:pt>
    <dgm:pt modelId="{94470C53-71B5-4EA8-9176-9588F1F90366}" type="parTrans" cxnId="{459E5383-433F-4DED-AAE9-5BC719550F2E}">
      <dgm:prSet/>
      <dgm:spPr/>
      <dgm:t>
        <a:bodyPr/>
        <a:lstStyle/>
        <a:p>
          <a:endParaRPr lang="en-GB"/>
        </a:p>
      </dgm:t>
    </dgm:pt>
    <dgm:pt modelId="{BF86B16D-B10E-4637-9FBD-FF627050F403}" type="sibTrans" cxnId="{459E5383-433F-4DED-AAE9-5BC719550F2E}">
      <dgm:prSet/>
      <dgm:spPr/>
      <dgm:t>
        <a:bodyPr/>
        <a:lstStyle/>
        <a:p>
          <a:endParaRPr lang="en-GB"/>
        </a:p>
      </dgm:t>
    </dgm:pt>
    <dgm:pt modelId="{73C454DC-C108-44B5-8361-EF1D34DD1B36}">
      <dgm:prSet phldrT="[Text]" phldr="0" custT="1"/>
      <dgm:spPr/>
      <dgm:t>
        <a:bodyPr/>
        <a:lstStyle/>
        <a:p>
          <a:r>
            <a:rPr lang="en-GB" sz="2000" dirty="0">
              <a:solidFill>
                <a:schemeClr val="tx2">
                  <a:lumMod val="90000"/>
                  <a:lumOff val="10000"/>
                </a:schemeClr>
              </a:solidFill>
            </a:rPr>
            <a:t>Strategic alignment: </a:t>
          </a:r>
          <a:r>
            <a:rPr lang="en-GB" sz="1800" i="1" dirty="0">
              <a:solidFill>
                <a:schemeClr val="tx2">
                  <a:lumMod val="90000"/>
                  <a:lumOff val="10000"/>
                </a:schemeClr>
              </a:solidFill>
            </a:rPr>
            <a:t>national &amp; local</a:t>
          </a:r>
          <a:endParaRPr lang="en-GB" sz="2000" i="1" dirty="0">
            <a:solidFill>
              <a:schemeClr val="tx2">
                <a:lumMod val="90000"/>
                <a:lumOff val="10000"/>
              </a:schemeClr>
            </a:solidFill>
          </a:endParaRPr>
        </a:p>
      </dgm:t>
    </dgm:pt>
    <dgm:pt modelId="{EA2A761C-7D8F-4627-9FBD-46BECEE7E8DF}" type="parTrans" cxnId="{E68C242E-429C-4535-AAC1-1E00DCF1B2E3}">
      <dgm:prSet/>
      <dgm:spPr/>
      <dgm:t>
        <a:bodyPr/>
        <a:lstStyle/>
        <a:p>
          <a:endParaRPr lang="en-GB"/>
        </a:p>
      </dgm:t>
    </dgm:pt>
    <dgm:pt modelId="{51503148-2B6A-46AF-831E-3F6ED8B081C0}" type="sibTrans" cxnId="{E68C242E-429C-4535-AAC1-1E00DCF1B2E3}">
      <dgm:prSet/>
      <dgm:spPr/>
      <dgm:t>
        <a:bodyPr/>
        <a:lstStyle/>
        <a:p>
          <a:endParaRPr lang="en-GB"/>
        </a:p>
      </dgm:t>
    </dgm:pt>
    <dgm:pt modelId="{68340509-3171-40FB-8F8C-30634C8A242B}">
      <dgm:prSet phldrT="[Text]" phldr="0" custT="1"/>
      <dgm:spPr/>
      <dgm:t>
        <a:bodyPr/>
        <a:lstStyle/>
        <a:p>
          <a:r>
            <a:rPr lang="en-GB" sz="2000" i="0" dirty="0">
              <a:solidFill>
                <a:schemeClr val="tx2">
                  <a:lumMod val="90000"/>
                  <a:lumOff val="10000"/>
                </a:schemeClr>
              </a:solidFill>
            </a:rPr>
            <a:t>ROI</a:t>
          </a:r>
        </a:p>
      </dgm:t>
    </dgm:pt>
    <dgm:pt modelId="{61F78EE5-A2DB-4B7A-865F-356340871767}" type="parTrans" cxnId="{C6B7FD33-0789-4A0F-A557-AB6432313501}">
      <dgm:prSet/>
      <dgm:spPr/>
      <dgm:t>
        <a:bodyPr/>
        <a:lstStyle/>
        <a:p>
          <a:endParaRPr lang="en-GB"/>
        </a:p>
      </dgm:t>
    </dgm:pt>
    <dgm:pt modelId="{674AE6F5-A333-4800-9A7F-AE670A327EBA}" type="sibTrans" cxnId="{C6B7FD33-0789-4A0F-A557-AB6432313501}">
      <dgm:prSet/>
      <dgm:spPr/>
      <dgm:t>
        <a:bodyPr/>
        <a:lstStyle/>
        <a:p>
          <a:endParaRPr lang="en-GB"/>
        </a:p>
      </dgm:t>
    </dgm:pt>
    <dgm:pt modelId="{E9FD1B2B-23F5-48C6-8D6A-73DD9A75A711}">
      <dgm:prSet phldrT="[Text]" phldr="0" custT="1"/>
      <dgm:spPr/>
      <dgm:t>
        <a:bodyPr/>
        <a:lstStyle/>
        <a:p>
          <a:r>
            <a:rPr lang="en-GB" sz="2000" i="0" dirty="0">
              <a:solidFill>
                <a:schemeClr val="tx2">
                  <a:lumMod val="90000"/>
                  <a:lumOff val="10000"/>
                </a:schemeClr>
              </a:solidFill>
            </a:rPr>
            <a:t>Implementation timeline</a:t>
          </a:r>
        </a:p>
      </dgm:t>
    </dgm:pt>
    <dgm:pt modelId="{74BEC24B-8411-460B-A7BD-60A0A88B7ED7}" type="parTrans" cxnId="{4D8FC434-1B48-4F27-A263-FB18B7F7E1CC}">
      <dgm:prSet/>
      <dgm:spPr/>
      <dgm:t>
        <a:bodyPr/>
        <a:lstStyle/>
        <a:p>
          <a:endParaRPr lang="en-GB"/>
        </a:p>
      </dgm:t>
    </dgm:pt>
    <dgm:pt modelId="{C451DCB6-2BC3-4FA4-9485-D9F3624D84DC}" type="sibTrans" cxnId="{4D8FC434-1B48-4F27-A263-FB18B7F7E1CC}">
      <dgm:prSet/>
      <dgm:spPr/>
      <dgm:t>
        <a:bodyPr/>
        <a:lstStyle/>
        <a:p>
          <a:endParaRPr lang="en-GB"/>
        </a:p>
      </dgm:t>
    </dgm:pt>
    <dgm:pt modelId="{92E9F655-AFBF-4767-9D52-5DAB9D359C36}">
      <dgm:prSet phldrT="[Text]" phldr="0" custT="1"/>
      <dgm:spPr/>
      <dgm:t>
        <a:bodyPr/>
        <a:lstStyle/>
        <a:p>
          <a:r>
            <a:rPr lang="en-GB" sz="2000" i="0" dirty="0">
              <a:solidFill>
                <a:schemeClr val="tx2">
                  <a:lumMod val="90000"/>
                  <a:lumOff val="10000"/>
                </a:schemeClr>
              </a:solidFill>
            </a:rPr>
            <a:t>Call to Action </a:t>
          </a:r>
        </a:p>
      </dgm:t>
    </dgm:pt>
    <dgm:pt modelId="{00E3852F-9B62-4A6C-AC25-4EA7876DC6B2}" type="parTrans" cxnId="{90C5496A-111E-46C4-80A7-1F9239130882}">
      <dgm:prSet/>
      <dgm:spPr/>
      <dgm:t>
        <a:bodyPr/>
        <a:lstStyle/>
        <a:p>
          <a:endParaRPr lang="en-GB"/>
        </a:p>
      </dgm:t>
    </dgm:pt>
    <dgm:pt modelId="{60B3D9A1-008B-49D3-B0A8-1D4DF498F089}" type="sibTrans" cxnId="{90C5496A-111E-46C4-80A7-1F9239130882}">
      <dgm:prSet/>
      <dgm:spPr/>
      <dgm:t>
        <a:bodyPr/>
        <a:lstStyle/>
        <a:p>
          <a:endParaRPr lang="en-GB"/>
        </a:p>
      </dgm:t>
    </dgm:pt>
    <dgm:pt modelId="{D23F5404-92F5-47C2-8477-31BE96B01964}" type="pres">
      <dgm:prSet presAssocID="{AEAEA0CF-CE9C-4D82-8F9F-D29E2C3A907D}" presName="vert0" presStyleCnt="0">
        <dgm:presLayoutVars>
          <dgm:dir/>
          <dgm:animOne val="branch"/>
          <dgm:animLvl val="lvl"/>
        </dgm:presLayoutVars>
      </dgm:prSet>
      <dgm:spPr/>
    </dgm:pt>
    <dgm:pt modelId="{3D6BC646-E24A-4DAC-B030-969DA5295D90}" type="pres">
      <dgm:prSet presAssocID="{89F5799E-4B63-46A1-AFCE-AC22430E370B}" presName="thickLine" presStyleLbl="alignNode1" presStyleIdx="0" presStyleCnt="1"/>
      <dgm:spPr/>
    </dgm:pt>
    <dgm:pt modelId="{1475634A-151A-40E2-B8B1-09CB3639802B}" type="pres">
      <dgm:prSet presAssocID="{89F5799E-4B63-46A1-AFCE-AC22430E370B}" presName="horz1" presStyleCnt="0"/>
      <dgm:spPr/>
    </dgm:pt>
    <dgm:pt modelId="{9DCEC0C4-0361-4483-9E00-8F8ABA20FB80}" type="pres">
      <dgm:prSet presAssocID="{89F5799E-4B63-46A1-AFCE-AC22430E370B}" presName="tx1" presStyleLbl="revTx" presStyleIdx="0" presStyleCnt="10"/>
      <dgm:spPr/>
    </dgm:pt>
    <dgm:pt modelId="{E6A96FEF-8CAA-4190-B8BE-259477183309}" type="pres">
      <dgm:prSet presAssocID="{89F5799E-4B63-46A1-AFCE-AC22430E370B}" presName="vert1" presStyleCnt="0"/>
      <dgm:spPr/>
    </dgm:pt>
    <dgm:pt modelId="{09320B91-27A5-41C2-9365-15797A14C923}" type="pres">
      <dgm:prSet presAssocID="{9B139232-222B-4221-8B92-2E70A5145D18}" presName="vertSpace2a" presStyleCnt="0"/>
      <dgm:spPr/>
    </dgm:pt>
    <dgm:pt modelId="{81CC090E-5B8B-4861-8F26-0D7112733FD4}" type="pres">
      <dgm:prSet presAssocID="{9B139232-222B-4221-8B92-2E70A5145D18}" presName="horz2" presStyleCnt="0"/>
      <dgm:spPr/>
    </dgm:pt>
    <dgm:pt modelId="{6356AA7B-76B5-4235-A7C3-EBB5647CD7AA}" type="pres">
      <dgm:prSet presAssocID="{9B139232-222B-4221-8B92-2E70A5145D18}" presName="horzSpace2" presStyleCnt="0"/>
      <dgm:spPr/>
    </dgm:pt>
    <dgm:pt modelId="{FA32B048-50E8-4FE2-A3A5-3C5873B018D3}" type="pres">
      <dgm:prSet presAssocID="{9B139232-222B-4221-8B92-2E70A5145D18}" presName="tx2" presStyleLbl="revTx" presStyleIdx="1" presStyleCnt="10"/>
      <dgm:spPr/>
    </dgm:pt>
    <dgm:pt modelId="{DEAFFA58-13D3-491C-B813-A56401710C5E}" type="pres">
      <dgm:prSet presAssocID="{9B139232-222B-4221-8B92-2E70A5145D18}" presName="vert2" presStyleCnt="0"/>
      <dgm:spPr/>
    </dgm:pt>
    <dgm:pt modelId="{53B98D21-5CAB-4CCB-98C5-DA6BDC3BE66C}" type="pres">
      <dgm:prSet presAssocID="{9B139232-222B-4221-8B92-2E70A5145D18}" presName="thinLine2b" presStyleLbl="callout" presStyleIdx="0" presStyleCnt="9"/>
      <dgm:spPr/>
    </dgm:pt>
    <dgm:pt modelId="{68C21FC0-B514-4CBB-BB51-DA126B1836ED}" type="pres">
      <dgm:prSet presAssocID="{9B139232-222B-4221-8B92-2E70A5145D18}" presName="vertSpace2b" presStyleCnt="0"/>
      <dgm:spPr/>
    </dgm:pt>
    <dgm:pt modelId="{53F776AD-D6A4-4AE1-BE19-78B0D6B7D880}" type="pres">
      <dgm:prSet presAssocID="{15EB7F86-7F51-4B1A-837C-A0E61F77C922}" presName="horz2" presStyleCnt="0"/>
      <dgm:spPr/>
    </dgm:pt>
    <dgm:pt modelId="{9C8C30BC-05E6-4A3D-BBFA-33E50BCE1740}" type="pres">
      <dgm:prSet presAssocID="{15EB7F86-7F51-4B1A-837C-A0E61F77C922}" presName="horzSpace2" presStyleCnt="0"/>
      <dgm:spPr/>
    </dgm:pt>
    <dgm:pt modelId="{718E46A6-9394-4D79-9E5C-37A490CA5F10}" type="pres">
      <dgm:prSet presAssocID="{15EB7F86-7F51-4B1A-837C-A0E61F77C922}" presName="tx2" presStyleLbl="revTx" presStyleIdx="2" presStyleCnt="10"/>
      <dgm:spPr/>
    </dgm:pt>
    <dgm:pt modelId="{63378842-8A3D-4AE6-AD61-31721AAFFBE1}" type="pres">
      <dgm:prSet presAssocID="{15EB7F86-7F51-4B1A-837C-A0E61F77C922}" presName="vert2" presStyleCnt="0"/>
      <dgm:spPr/>
    </dgm:pt>
    <dgm:pt modelId="{2FA1DB87-5C9B-44DC-948B-22D33DAE7497}" type="pres">
      <dgm:prSet presAssocID="{15EB7F86-7F51-4B1A-837C-A0E61F77C922}" presName="thinLine2b" presStyleLbl="callout" presStyleIdx="1" presStyleCnt="9"/>
      <dgm:spPr/>
    </dgm:pt>
    <dgm:pt modelId="{3438AD28-0198-4ED1-859A-DB9F3CB47804}" type="pres">
      <dgm:prSet presAssocID="{15EB7F86-7F51-4B1A-837C-A0E61F77C922}" presName="vertSpace2b" presStyleCnt="0"/>
      <dgm:spPr/>
    </dgm:pt>
    <dgm:pt modelId="{3E3B6CF6-B4BB-4F7B-8AD7-391E9C5E324F}" type="pres">
      <dgm:prSet presAssocID="{C9DA6926-3B5A-4E76-A533-4246B32457EA}" presName="horz2" presStyleCnt="0"/>
      <dgm:spPr/>
    </dgm:pt>
    <dgm:pt modelId="{A0C83F95-97E0-4E46-8812-3996A02A2AF7}" type="pres">
      <dgm:prSet presAssocID="{C9DA6926-3B5A-4E76-A533-4246B32457EA}" presName="horzSpace2" presStyleCnt="0"/>
      <dgm:spPr/>
    </dgm:pt>
    <dgm:pt modelId="{81F3D1F5-A05E-4C30-9CB1-770700DC039A}" type="pres">
      <dgm:prSet presAssocID="{C9DA6926-3B5A-4E76-A533-4246B32457EA}" presName="tx2" presStyleLbl="revTx" presStyleIdx="3" presStyleCnt="10"/>
      <dgm:spPr/>
    </dgm:pt>
    <dgm:pt modelId="{CC08DAE0-8513-4DC5-AB0B-6447FCD12B66}" type="pres">
      <dgm:prSet presAssocID="{C9DA6926-3B5A-4E76-A533-4246B32457EA}" presName="vert2" presStyleCnt="0"/>
      <dgm:spPr/>
    </dgm:pt>
    <dgm:pt modelId="{50D4B001-38E9-41CC-86E7-E83957E488B7}" type="pres">
      <dgm:prSet presAssocID="{C9DA6926-3B5A-4E76-A533-4246B32457EA}" presName="thinLine2b" presStyleLbl="callout" presStyleIdx="2" presStyleCnt="9"/>
      <dgm:spPr/>
    </dgm:pt>
    <dgm:pt modelId="{465897BE-323D-4505-BC0F-0CBEEA8A2731}" type="pres">
      <dgm:prSet presAssocID="{C9DA6926-3B5A-4E76-A533-4246B32457EA}" presName="vertSpace2b" presStyleCnt="0"/>
      <dgm:spPr/>
    </dgm:pt>
    <dgm:pt modelId="{D4B602A6-AC80-4604-9EF7-C224FA9154FF}" type="pres">
      <dgm:prSet presAssocID="{73C454DC-C108-44B5-8361-EF1D34DD1B36}" presName="horz2" presStyleCnt="0"/>
      <dgm:spPr/>
    </dgm:pt>
    <dgm:pt modelId="{49B9BD39-EC6D-43D1-9E19-E6196509B186}" type="pres">
      <dgm:prSet presAssocID="{73C454DC-C108-44B5-8361-EF1D34DD1B36}" presName="horzSpace2" presStyleCnt="0"/>
      <dgm:spPr/>
    </dgm:pt>
    <dgm:pt modelId="{0B164BE0-8886-4859-AD79-B7E1D48914A9}" type="pres">
      <dgm:prSet presAssocID="{73C454DC-C108-44B5-8361-EF1D34DD1B36}" presName="tx2" presStyleLbl="revTx" presStyleIdx="4" presStyleCnt="10"/>
      <dgm:spPr/>
    </dgm:pt>
    <dgm:pt modelId="{CE065DB4-7E1A-4191-A69B-9B3070F4194D}" type="pres">
      <dgm:prSet presAssocID="{73C454DC-C108-44B5-8361-EF1D34DD1B36}" presName="vert2" presStyleCnt="0"/>
      <dgm:spPr/>
    </dgm:pt>
    <dgm:pt modelId="{D4D6D92A-495C-41E9-9228-20131FEA06D1}" type="pres">
      <dgm:prSet presAssocID="{73C454DC-C108-44B5-8361-EF1D34DD1B36}" presName="thinLine2b" presStyleLbl="callout" presStyleIdx="3" presStyleCnt="9"/>
      <dgm:spPr/>
    </dgm:pt>
    <dgm:pt modelId="{82DF4B0E-E0E2-4F7B-A780-F37A611AF278}" type="pres">
      <dgm:prSet presAssocID="{73C454DC-C108-44B5-8361-EF1D34DD1B36}" presName="vertSpace2b" presStyleCnt="0"/>
      <dgm:spPr/>
    </dgm:pt>
    <dgm:pt modelId="{D833E84B-8D1E-4420-832E-27696BBB0EBF}" type="pres">
      <dgm:prSet presAssocID="{E91A0DE6-B9E8-4F01-BD0D-A1CC51C98091}" presName="horz2" presStyleCnt="0"/>
      <dgm:spPr/>
    </dgm:pt>
    <dgm:pt modelId="{43035B36-3C9A-452E-8BA7-3A9EDC55BD49}" type="pres">
      <dgm:prSet presAssocID="{E91A0DE6-B9E8-4F01-BD0D-A1CC51C98091}" presName="horzSpace2" presStyleCnt="0"/>
      <dgm:spPr/>
    </dgm:pt>
    <dgm:pt modelId="{7D5BD99B-7D7A-4660-B7FB-1D3EBC05CD2B}" type="pres">
      <dgm:prSet presAssocID="{E91A0DE6-B9E8-4F01-BD0D-A1CC51C98091}" presName="tx2" presStyleLbl="revTx" presStyleIdx="5" presStyleCnt="10"/>
      <dgm:spPr/>
    </dgm:pt>
    <dgm:pt modelId="{FBBAF408-2B19-45C9-B33A-99064FC18E0F}" type="pres">
      <dgm:prSet presAssocID="{E91A0DE6-B9E8-4F01-BD0D-A1CC51C98091}" presName="vert2" presStyleCnt="0"/>
      <dgm:spPr/>
    </dgm:pt>
    <dgm:pt modelId="{437010BB-191C-4F01-9FB7-4D35B32A65FB}" type="pres">
      <dgm:prSet presAssocID="{E91A0DE6-B9E8-4F01-BD0D-A1CC51C98091}" presName="thinLine2b" presStyleLbl="callout" presStyleIdx="4" presStyleCnt="9"/>
      <dgm:spPr/>
    </dgm:pt>
    <dgm:pt modelId="{CA45E87B-837E-4DE5-AF95-7F5F66141502}" type="pres">
      <dgm:prSet presAssocID="{E91A0DE6-B9E8-4F01-BD0D-A1CC51C98091}" presName="vertSpace2b" presStyleCnt="0"/>
      <dgm:spPr/>
    </dgm:pt>
    <dgm:pt modelId="{4D75E497-7383-414B-B007-90BF4A05EE18}" type="pres">
      <dgm:prSet presAssocID="{064CE14D-1473-4FE9-AFD6-565B7DF8A6F9}" presName="horz2" presStyleCnt="0"/>
      <dgm:spPr/>
    </dgm:pt>
    <dgm:pt modelId="{BBBA0B93-1B33-465D-AA10-3C0492B54DC7}" type="pres">
      <dgm:prSet presAssocID="{064CE14D-1473-4FE9-AFD6-565B7DF8A6F9}" presName="horzSpace2" presStyleCnt="0"/>
      <dgm:spPr/>
    </dgm:pt>
    <dgm:pt modelId="{C406FDE2-A795-4C89-B3CF-E781E116FD07}" type="pres">
      <dgm:prSet presAssocID="{064CE14D-1473-4FE9-AFD6-565B7DF8A6F9}" presName="tx2" presStyleLbl="revTx" presStyleIdx="6" presStyleCnt="10"/>
      <dgm:spPr/>
    </dgm:pt>
    <dgm:pt modelId="{150977D8-A33C-4633-BA1C-11AD5F6C6A37}" type="pres">
      <dgm:prSet presAssocID="{064CE14D-1473-4FE9-AFD6-565B7DF8A6F9}" presName="vert2" presStyleCnt="0"/>
      <dgm:spPr/>
    </dgm:pt>
    <dgm:pt modelId="{C4F26C79-EBF0-4992-915B-CCF152D227FF}" type="pres">
      <dgm:prSet presAssocID="{064CE14D-1473-4FE9-AFD6-565B7DF8A6F9}" presName="thinLine2b" presStyleLbl="callout" presStyleIdx="5" presStyleCnt="9"/>
      <dgm:spPr/>
    </dgm:pt>
    <dgm:pt modelId="{CE9897FF-F31E-4BC2-8A81-50F888F079D9}" type="pres">
      <dgm:prSet presAssocID="{064CE14D-1473-4FE9-AFD6-565B7DF8A6F9}" presName="vertSpace2b" presStyleCnt="0"/>
      <dgm:spPr/>
    </dgm:pt>
    <dgm:pt modelId="{53EB0CE8-052C-492C-87C2-36C7688396C2}" type="pres">
      <dgm:prSet presAssocID="{68340509-3171-40FB-8F8C-30634C8A242B}" presName="horz2" presStyleCnt="0"/>
      <dgm:spPr/>
    </dgm:pt>
    <dgm:pt modelId="{FE553ED1-D810-49EC-BFF4-FF5E11650DF2}" type="pres">
      <dgm:prSet presAssocID="{68340509-3171-40FB-8F8C-30634C8A242B}" presName="horzSpace2" presStyleCnt="0"/>
      <dgm:spPr/>
    </dgm:pt>
    <dgm:pt modelId="{555B8BB5-F22A-42A9-8DD6-9033C39FDED4}" type="pres">
      <dgm:prSet presAssocID="{68340509-3171-40FB-8F8C-30634C8A242B}" presName="tx2" presStyleLbl="revTx" presStyleIdx="7" presStyleCnt="10"/>
      <dgm:spPr/>
    </dgm:pt>
    <dgm:pt modelId="{D885D210-3224-4093-B31D-2CE48A6C3858}" type="pres">
      <dgm:prSet presAssocID="{68340509-3171-40FB-8F8C-30634C8A242B}" presName="vert2" presStyleCnt="0"/>
      <dgm:spPr/>
    </dgm:pt>
    <dgm:pt modelId="{8CE4F882-0A60-48FF-87C3-D8F7F394FFAF}" type="pres">
      <dgm:prSet presAssocID="{68340509-3171-40FB-8F8C-30634C8A242B}" presName="thinLine2b" presStyleLbl="callout" presStyleIdx="6" presStyleCnt="9"/>
      <dgm:spPr/>
    </dgm:pt>
    <dgm:pt modelId="{CEF10A78-9CE9-48D6-8DC6-D3119CB798F6}" type="pres">
      <dgm:prSet presAssocID="{68340509-3171-40FB-8F8C-30634C8A242B}" presName="vertSpace2b" presStyleCnt="0"/>
      <dgm:spPr/>
    </dgm:pt>
    <dgm:pt modelId="{24BE0481-F83E-4F2B-B452-93E73F33571B}" type="pres">
      <dgm:prSet presAssocID="{E9FD1B2B-23F5-48C6-8D6A-73DD9A75A711}" presName="horz2" presStyleCnt="0"/>
      <dgm:spPr/>
    </dgm:pt>
    <dgm:pt modelId="{2FA8BE61-C77F-44EF-B2E2-93F827BFE587}" type="pres">
      <dgm:prSet presAssocID="{E9FD1B2B-23F5-48C6-8D6A-73DD9A75A711}" presName="horzSpace2" presStyleCnt="0"/>
      <dgm:spPr/>
    </dgm:pt>
    <dgm:pt modelId="{867FD6C9-8C8F-4D88-BF0E-762DC8AE513A}" type="pres">
      <dgm:prSet presAssocID="{E9FD1B2B-23F5-48C6-8D6A-73DD9A75A711}" presName="tx2" presStyleLbl="revTx" presStyleIdx="8" presStyleCnt="10"/>
      <dgm:spPr/>
    </dgm:pt>
    <dgm:pt modelId="{57B2338F-24BA-4F3B-8CA1-0D6C43BADE25}" type="pres">
      <dgm:prSet presAssocID="{E9FD1B2B-23F5-48C6-8D6A-73DD9A75A711}" presName="vert2" presStyleCnt="0"/>
      <dgm:spPr/>
    </dgm:pt>
    <dgm:pt modelId="{B69F4C76-2415-4B7D-B1B6-BC39F3942E9A}" type="pres">
      <dgm:prSet presAssocID="{E9FD1B2B-23F5-48C6-8D6A-73DD9A75A711}" presName="thinLine2b" presStyleLbl="callout" presStyleIdx="7" presStyleCnt="9"/>
      <dgm:spPr/>
    </dgm:pt>
    <dgm:pt modelId="{56ABA4FB-7D31-4A4E-85BE-9B3EFCCAE5E4}" type="pres">
      <dgm:prSet presAssocID="{E9FD1B2B-23F5-48C6-8D6A-73DD9A75A711}" presName="vertSpace2b" presStyleCnt="0"/>
      <dgm:spPr/>
    </dgm:pt>
    <dgm:pt modelId="{59F4365D-129B-474D-AD48-30B820979E4B}" type="pres">
      <dgm:prSet presAssocID="{92E9F655-AFBF-4767-9D52-5DAB9D359C36}" presName="horz2" presStyleCnt="0"/>
      <dgm:spPr/>
    </dgm:pt>
    <dgm:pt modelId="{665B36E6-CAF8-4CC2-A7ED-DBD718A0DA4F}" type="pres">
      <dgm:prSet presAssocID="{92E9F655-AFBF-4767-9D52-5DAB9D359C36}" presName="horzSpace2" presStyleCnt="0"/>
      <dgm:spPr/>
    </dgm:pt>
    <dgm:pt modelId="{BF001FE7-EA9A-4ED6-9CB2-44BE669E5DF7}" type="pres">
      <dgm:prSet presAssocID="{92E9F655-AFBF-4767-9D52-5DAB9D359C36}" presName="tx2" presStyleLbl="revTx" presStyleIdx="9" presStyleCnt="10"/>
      <dgm:spPr/>
    </dgm:pt>
    <dgm:pt modelId="{A60EDD94-01B4-4CAB-8BC6-077D85AC4DF0}" type="pres">
      <dgm:prSet presAssocID="{92E9F655-AFBF-4767-9D52-5DAB9D359C36}" presName="vert2" presStyleCnt="0"/>
      <dgm:spPr/>
    </dgm:pt>
    <dgm:pt modelId="{F3F0FA25-FF41-4859-9352-5FC73C9A072B}" type="pres">
      <dgm:prSet presAssocID="{92E9F655-AFBF-4767-9D52-5DAB9D359C36}" presName="thinLine2b" presStyleLbl="callout" presStyleIdx="8" presStyleCnt="9"/>
      <dgm:spPr/>
    </dgm:pt>
    <dgm:pt modelId="{A9E73208-BEE1-402E-ABA4-7763A81F7BF1}" type="pres">
      <dgm:prSet presAssocID="{92E9F655-AFBF-4767-9D52-5DAB9D359C36}" presName="vertSpace2b" presStyleCnt="0"/>
      <dgm:spPr/>
    </dgm:pt>
  </dgm:ptLst>
  <dgm:cxnLst>
    <dgm:cxn modelId="{E705800F-8D95-4C9B-A90A-3B99676A61B8}" type="presOf" srcId="{15EB7F86-7F51-4B1A-837C-A0E61F77C922}" destId="{718E46A6-9394-4D79-9E5C-37A490CA5F10}" srcOrd="0" destOrd="0" presId="urn:microsoft.com/office/officeart/2008/layout/LinedList"/>
    <dgm:cxn modelId="{E68C242E-429C-4535-AAC1-1E00DCF1B2E3}" srcId="{89F5799E-4B63-46A1-AFCE-AC22430E370B}" destId="{73C454DC-C108-44B5-8361-EF1D34DD1B36}" srcOrd="3" destOrd="0" parTransId="{EA2A761C-7D8F-4627-9FBD-46BECEE7E8DF}" sibTransId="{51503148-2B6A-46AF-831E-3F6ED8B081C0}"/>
    <dgm:cxn modelId="{D851B82E-0FD1-45D2-AA2A-B9C23AB68048}" srcId="{89F5799E-4B63-46A1-AFCE-AC22430E370B}" destId="{E91A0DE6-B9E8-4F01-BD0D-A1CC51C98091}" srcOrd="4" destOrd="0" parTransId="{6D8D1417-B109-40A0-8847-45210B04A2B7}" sibTransId="{F43FC5A7-16A2-426B-8014-5B96DF6A2B2A}"/>
    <dgm:cxn modelId="{67D2AD30-977F-485F-A3E7-65167A8BC285}" type="presOf" srcId="{92E9F655-AFBF-4767-9D52-5DAB9D359C36}" destId="{BF001FE7-EA9A-4ED6-9CB2-44BE669E5DF7}" srcOrd="0" destOrd="0" presId="urn:microsoft.com/office/officeart/2008/layout/LinedList"/>
    <dgm:cxn modelId="{C6B7FD33-0789-4A0F-A557-AB6432313501}" srcId="{89F5799E-4B63-46A1-AFCE-AC22430E370B}" destId="{68340509-3171-40FB-8F8C-30634C8A242B}" srcOrd="6" destOrd="0" parTransId="{61F78EE5-A2DB-4B7A-865F-356340871767}" sibTransId="{674AE6F5-A333-4800-9A7F-AE670A327EBA}"/>
    <dgm:cxn modelId="{4D8FC434-1B48-4F27-A263-FB18B7F7E1CC}" srcId="{89F5799E-4B63-46A1-AFCE-AC22430E370B}" destId="{E9FD1B2B-23F5-48C6-8D6A-73DD9A75A711}" srcOrd="7" destOrd="0" parTransId="{74BEC24B-8411-460B-A7BD-60A0A88B7ED7}" sibTransId="{C451DCB6-2BC3-4FA4-9485-D9F3624D84DC}"/>
    <dgm:cxn modelId="{90C5496A-111E-46C4-80A7-1F9239130882}" srcId="{89F5799E-4B63-46A1-AFCE-AC22430E370B}" destId="{92E9F655-AFBF-4767-9D52-5DAB9D359C36}" srcOrd="8" destOrd="0" parTransId="{00E3852F-9B62-4A6C-AC25-4EA7876DC6B2}" sibTransId="{60B3D9A1-008B-49D3-B0A8-1D4DF498F089}"/>
    <dgm:cxn modelId="{E52EF26A-3D3C-417A-9400-AA987307ED3B}" type="presOf" srcId="{73C454DC-C108-44B5-8361-EF1D34DD1B36}" destId="{0B164BE0-8886-4859-AD79-B7E1D48914A9}" srcOrd="0" destOrd="0" presId="urn:microsoft.com/office/officeart/2008/layout/LinedList"/>
    <dgm:cxn modelId="{76154754-9212-4968-BD7E-7747ED5894DF}" srcId="{AEAEA0CF-CE9C-4D82-8F9F-D29E2C3A907D}" destId="{89F5799E-4B63-46A1-AFCE-AC22430E370B}" srcOrd="0" destOrd="0" parTransId="{1D94D2B7-1181-4EA3-84F8-2D9A6C2F3BAD}" sibTransId="{398676E1-F278-43CC-8F50-FC1056B446ED}"/>
    <dgm:cxn modelId="{2586BE5A-BC01-4E4E-9D12-E63AE8B57B32}" type="presOf" srcId="{E9FD1B2B-23F5-48C6-8D6A-73DD9A75A711}" destId="{867FD6C9-8C8F-4D88-BF0E-762DC8AE513A}" srcOrd="0" destOrd="0" presId="urn:microsoft.com/office/officeart/2008/layout/LinedList"/>
    <dgm:cxn modelId="{459E5383-433F-4DED-AAE9-5BC719550F2E}" srcId="{89F5799E-4B63-46A1-AFCE-AC22430E370B}" destId="{C9DA6926-3B5A-4E76-A533-4246B32457EA}" srcOrd="2" destOrd="0" parTransId="{94470C53-71B5-4EA8-9176-9588F1F90366}" sibTransId="{BF86B16D-B10E-4637-9FBD-FF627050F403}"/>
    <dgm:cxn modelId="{B859F790-B591-41CA-B97C-09F416F29116}" type="presOf" srcId="{89F5799E-4B63-46A1-AFCE-AC22430E370B}" destId="{9DCEC0C4-0361-4483-9E00-8F8ABA20FB80}" srcOrd="0" destOrd="0" presId="urn:microsoft.com/office/officeart/2008/layout/LinedList"/>
    <dgm:cxn modelId="{FFC5FA9F-02A6-4B11-A2B9-B4974F455C20}" type="presOf" srcId="{E91A0DE6-B9E8-4F01-BD0D-A1CC51C98091}" destId="{7D5BD99B-7D7A-4660-B7FB-1D3EBC05CD2B}" srcOrd="0" destOrd="0" presId="urn:microsoft.com/office/officeart/2008/layout/LinedList"/>
    <dgm:cxn modelId="{E1739DA7-68C7-44CA-B5E1-D06FF76073C8}" srcId="{89F5799E-4B63-46A1-AFCE-AC22430E370B}" destId="{15EB7F86-7F51-4B1A-837C-A0E61F77C922}" srcOrd="1" destOrd="0" parTransId="{DF1B5BEC-894E-4EEF-A30C-7E6B3624D470}" sibTransId="{477C26D1-7729-4CD6-9006-8F22DD4803F5}"/>
    <dgm:cxn modelId="{F00443A9-533D-4571-AC6D-1314771DF635}" type="presOf" srcId="{064CE14D-1473-4FE9-AFD6-565B7DF8A6F9}" destId="{C406FDE2-A795-4C89-B3CF-E781E116FD07}" srcOrd="0" destOrd="0" presId="urn:microsoft.com/office/officeart/2008/layout/LinedList"/>
    <dgm:cxn modelId="{B03904BE-C54F-44B0-AC10-EC79AE488A18}" type="presOf" srcId="{AEAEA0CF-CE9C-4D82-8F9F-D29E2C3A907D}" destId="{D23F5404-92F5-47C2-8477-31BE96B01964}" srcOrd="0" destOrd="0" presId="urn:microsoft.com/office/officeart/2008/layout/LinedList"/>
    <dgm:cxn modelId="{D1C960CE-9626-41C3-BE8B-B625D46640D6}" type="presOf" srcId="{68340509-3171-40FB-8F8C-30634C8A242B}" destId="{555B8BB5-F22A-42A9-8DD6-9033C39FDED4}" srcOrd="0" destOrd="0" presId="urn:microsoft.com/office/officeart/2008/layout/LinedList"/>
    <dgm:cxn modelId="{A414FCD5-7735-4557-976E-4A4F46BE3AAB}" srcId="{89F5799E-4B63-46A1-AFCE-AC22430E370B}" destId="{9B139232-222B-4221-8B92-2E70A5145D18}" srcOrd="0" destOrd="0" parTransId="{E3989EAC-EE34-4502-8B37-7D58B230FEF6}" sibTransId="{6691C8C1-5A52-4D5B-BBC9-5DB868123EDC}"/>
    <dgm:cxn modelId="{046804D7-C82A-44D8-B5F5-27B6586914C9}" type="presOf" srcId="{C9DA6926-3B5A-4E76-A533-4246B32457EA}" destId="{81F3D1F5-A05E-4C30-9CB1-770700DC039A}" srcOrd="0" destOrd="0" presId="urn:microsoft.com/office/officeart/2008/layout/LinedList"/>
    <dgm:cxn modelId="{6C1EB6DF-227F-4E9D-8943-3E0121718A5C}" srcId="{89F5799E-4B63-46A1-AFCE-AC22430E370B}" destId="{064CE14D-1473-4FE9-AFD6-565B7DF8A6F9}" srcOrd="5" destOrd="0" parTransId="{90E18722-ECA9-4992-B9DF-73D6E8566F82}" sibTransId="{8814CF03-4559-469F-B734-F39BA0A55361}"/>
    <dgm:cxn modelId="{E0B5D0F6-E2CE-499B-9C00-C2D7E82EBDDD}" type="presOf" srcId="{9B139232-222B-4221-8B92-2E70A5145D18}" destId="{FA32B048-50E8-4FE2-A3A5-3C5873B018D3}" srcOrd="0" destOrd="0" presId="urn:microsoft.com/office/officeart/2008/layout/LinedList"/>
    <dgm:cxn modelId="{117EC97C-1EFE-44F5-98FE-8569F835EF3A}" type="presParOf" srcId="{D23F5404-92F5-47C2-8477-31BE96B01964}" destId="{3D6BC646-E24A-4DAC-B030-969DA5295D90}" srcOrd="0" destOrd="0" presId="urn:microsoft.com/office/officeart/2008/layout/LinedList"/>
    <dgm:cxn modelId="{A4AAF546-9ABB-4D62-BE99-3243BC05E317}" type="presParOf" srcId="{D23F5404-92F5-47C2-8477-31BE96B01964}" destId="{1475634A-151A-40E2-B8B1-09CB3639802B}" srcOrd="1" destOrd="0" presId="urn:microsoft.com/office/officeart/2008/layout/LinedList"/>
    <dgm:cxn modelId="{7379A2D2-BE5E-4964-BC9D-6B185584D5F3}" type="presParOf" srcId="{1475634A-151A-40E2-B8B1-09CB3639802B}" destId="{9DCEC0C4-0361-4483-9E00-8F8ABA20FB80}" srcOrd="0" destOrd="0" presId="urn:microsoft.com/office/officeart/2008/layout/LinedList"/>
    <dgm:cxn modelId="{7981C8A8-B31A-47FD-BF65-0039DF217DC9}" type="presParOf" srcId="{1475634A-151A-40E2-B8B1-09CB3639802B}" destId="{E6A96FEF-8CAA-4190-B8BE-259477183309}" srcOrd="1" destOrd="0" presId="urn:microsoft.com/office/officeart/2008/layout/LinedList"/>
    <dgm:cxn modelId="{9B94370E-276A-4AC9-96FE-E1D7E2DF2EFA}" type="presParOf" srcId="{E6A96FEF-8CAA-4190-B8BE-259477183309}" destId="{09320B91-27A5-41C2-9365-15797A14C923}" srcOrd="0" destOrd="0" presId="urn:microsoft.com/office/officeart/2008/layout/LinedList"/>
    <dgm:cxn modelId="{1A5A492E-FFCA-4EC5-BBF4-D5FD61C1529E}" type="presParOf" srcId="{E6A96FEF-8CAA-4190-B8BE-259477183309}" destId="{81CC090E-5B8B-4861-8F26-0D7112733FD4}" srcOrd="1" destOrd="0" presId="urn:microsoft.com/office/officeart/2008/layout/LinedList"/>
    <dgm:cxn modelId="{A3AEA127-367C-457C-8C17-A7B63709A6F3}" type="presParOf" srcId="{81CC090E-5B8B-4861-8F26-0D7112733FD4}" destId="{6356AA7B-76B5-4235-A7C3-EBB5647CD7AA}" srcOrd="0" destOrd="0" presId="urn:microsoft.com/office/officeart/2008/layout/LinedList"/>
    <dgm:cxn modelId="{384CA084-51E5-4FED-9656-ECB7BAE11E81}" type="presParOf" srcId="{81CC090E-5B8B-4861-8F26-0D7112733FD4}" destId="{FA32B048-50E8-4FE2-A3A5-3C5873B018D3}" srcOrd="1" destOrd="0" presId="urn:microsoft.com/office/officeart/2008/layout/LinedList"/>
    <dgm:cxn modelId="{E46A2565-BD51-49B9-AAFA-B849E85A3981}" type="presParOf" srcId="{81CC090E-5B8B-4861-8F26-0D7112733FD4}" destId="{DEAFFA58-13D3-491C-B813-A56401710C5E}" srcOrd="2" destOrd="0" presId="urn:microsoft.com/office/officeart/2008/layout/LinedList"/>
    <dgm:cxn modelId="{2D896337-66D8-430A-8816-C41B9F360F37}" type="presParOf" srcId="{E6A96FEF-8CAA-4190-B8BE-259477183309}" destId="{53B98D21-5CAB-4CCB-98C5-DA6BDC3BE66C}" srcOrd="2" destOrd="0" presId="urn:microsoft.com/office/officeart/2008/layout/LinedList"/>
    <dgm:cxn modelId="{10CB7B81-62DC-4E39-B8DE-43E50EBBCDDB}" type="presParOf" srcId="{E6A96FEF-8CAA-4190-B8BE-259477183309}" destId="{68C21FC0-B514-4CBB-BB51-DA126B1836ED}" srcOrd="3" destOrd="0" presId="urn:microsoft.com/office/officeart/2008/layout/LinedList"/>
    <dgm:cxn modelId="{860CF72F-DCCF-4020-8F20-CE4F0E4DF52A}" type="presParOf" srcId="{E6A96FEF-8CAA-4190-B8BE-259477183309}" destId="{53F776AD-D6A4-4AE1-BE19-78B0D6B7D880}" srcOrd="4" destOrd="0" presId="urn:microsoft.com/office/officeart/2008/layout/LinedList"/>
    <dgm:cxn modelId="{5F422F63-2FED-4BAE-BAF8-C1806BDE68A5}" type="presParOf" srcId="{53F776AD-D6A4-4AE1-BE19-78B0D6B7D880}" destId="{9C8C30BC-05E6-4A3D-BBFA-33E50BCE1740}" srcOrd="0" destOrd="0" presId="urn:microsoft.com/office/officeart/2008/layout/LinedList"/>
    <dgm:cxn modelId="{92C5CAA2-3886-46BF-8D13-8AB7B20B6551}" type="presParOf" srcId="{53F776AD-D6A4-4AE1-BE19-78B0D6B7D880}" destId="{718E46A6-9394-4D79-9E5C-37A490CA5F10}" srcOrd="1" destOrd="0" presId="urn:microsoft.com/office/officeart/2008/layout/LinedList"/>
    <dgm:cxn modelId="{B0B1A376-BE0A-4BBE-88DE-78FBF19FF7FB}" type="presParOf" srcId="{53F776AD-D6A4-4AE1-BE19-78B0D6B7D880}" destId="{63378842-8A3D-4AE6-AD61-31721AAFFBE1}" srcOrd="2" destOrd="0" presId="urn:microsoft.com/office/officeart/2008/layout/LinedList"/>
    <dgm:cxn modelId="{C72EBA43-8550-4A6A-BE64-AD35239BA23D}" type="presParOf" srcId="{E6A96FEF-8CAA-4190-B8BE-259477183309}" destId="{2FA1DB87-5C9B-44DC-948B-22D33DAE7497}" srcOrd="5" destOrd="0" presId="urn:microsoft.com/office/officeart/2008/layout/LinedList"/>
    <dgm:cxn modelId="{C8A9D32C-200C-411D-B47B-31E126DBFAB2}" type="presParOf" srcId="{E6A96FEF-8CAA-4190-B8BE-259477183309}" destId="{3438AD28-0198-4ED1-859A-DB9F3CB47804}" srcOrd="6" destOrd="0" presId="urn:microsoft.com/office/officeart/2008/layout/LinedList"/>
    <dgm:cxn modelId="{0D71084E-9629-4FBF-8496-BC7B0A1A1C05}" type="presParOf" srcId="{E6A96FEF-8CAA-4190-B8BE-259477183309}" destId="{3E3B6CF6-B4BB-4F7B-8AD7-391E9C5E324F}" srcOrd="7" destOrd="0" presId="urn:microsoft.com/office/officeart/2008/layout/LinedList"/>
    <dgm:cxn modelId="{26C20C13-BBB9-4DC8-9233-6BC11A151F52}" type="presParOf" srcId="{3E3B6CF6-B4BB-4F7B-8AD7-391E9C5E324F}" destId="{A0C83F95-97E0-4E46-8812-3996A02A2AF7}" srcOrd="0" destOrd="0" presId="urn:microsoft.com/office/officeart/2008/layout/LinedList"/>
    <dgm:cxn modelId="{EFBA3F0A-EEE5-4CCB-8CB7-7DD1204EEC77}" type="presParOf" srcId="{3E3B6CF6-B4BB-4F7B-8AD7-391E9C5E324F}" destId="{81F3D1F5-A05E-4C30-9CB1-770700DC039A}" srcOrd="1" destOrd="0" presId="urn:microsoft.com/office/officeart/2008/layout/LinedList"/>
    <dgm:cxn modelId="{940D773C-E150-44CE-9918-5313A742F5E3}" type="presParOf" srcId="{3E3B6CF6-B4BB-4F7B-8AD7-391E9C5E324F}" destId="{CC08DAE0-8513-4DC5-AB0B-6447FCD12B66}" srcOrd="2" destOrd="0" presId="urn:microsoft.com/office/officeart/2008/layout/LinedList"/>
    <dgm:cxn modelId="{5661B82E-E8A0-4B1A-9368-02CF03B374D4}" type="presParOf" srcId="{E6A96FEF-8CAA-4190-B8BE-259477183309}" destId="{50D4B001-38E9-41CC-86E7-E83957E488B7}" srcOrd="8" destOrd="0" presId="urn:microsoft.com/office/officeart/2008/layout/LinedList"/>
    <dgm:cxn modelId="{D2C4E3C4-6D33-49E3-B250-FD4B643733FF}" type="presParOf" srcId="{E6A96FEF-8CAA-4190-B8BE-259477183309}" destId="{465897BE-323D-4505-BC0F-0CBEEA8A2731}" srcOrd="9" destOrd="0" presId="urn:microsoft.com/office/officeart/2008/layout/LinedList"/>
    <dgm:cxn modelId="{F760AAA1-C2FE-47C7-AC08-AB2D9EA7D16D}" type="presParOf" srcId="{E6A96FEF-8CAA-4190-B8BE-259477183309}" destId="{D4B602A6-AC80-4604-9EF7-C224FA9154FF}" srcOrd="10" destOrd="0" presId="urn:microsoft.com/office/officeart/2008/layout/LinedList"/>
    <dgm:cxn modelId="{C75FE9AE-8F22-4A68-90E8-3934F86FD643}" type="presParOf" srcId="{D4B602A6-AC80-4604-9EF7-C224FA9154FF}" destId="{49B9BD39-EC6D-43D1-9E19-E6196509B186}" srcOrd="0" destOrd="0" presId="urn:microsoft.com/office/officeart/2008/layout/LinedList"/>
    <dgm:cxn modelId="{86AA7373-AE40-46D4-A61C-18901297C58C}" type="presParOf" srcId="{D4B602A6-AC80-4604-9EF7-C224FA9154FF}" destId="{0B164BE0-8886-4859-AD79-B7E1D48914A9}" srcOrd="1" destOrd="0" presId="urn:microsoft.com/office/officeart/2008/layout/LinedList"/>
    <dgm:cxn modelId="{4A4F98CE-D864-40CD-A1F7-13B3C672A6E3}" type="presParOf" srcId="{D4B602A6-AC80-4604-9EF7-C224FA9154FF}" destId="{CE065DB4-7E1A-4191-A69B-9B3070F4194D}" srcOrd="2" destOrd="0" presId="urn:microsoft.com/office/officeart/2008/layout/LinedList"/>
    <dgm:cxn modelId="{C9F1F4E7-F4DE-490A-941E-DE62EFF290F6}" type="presParOf" srcId="{E6A96FEF-8CAA-4190-B8BE-259477183309}" destId="{D4D6D92A-495C-41E9-9228-20131FEA06D1}" srcOrd="11" destOrd="0" presId="urn:microsoft.com/office/officeart/2008/layout/LinedList"/>
    <dgm:cxn modelId="{B61A8334-925C-4954-AEAF-3A194C0C7E5F}" type="presParOf" srcId="{E6A96FEF-8CAA-4190-B8BE-259477183309}" destId="{82DF4B0E-E0E2-4F7B-A780-F37A611AF278}" srcOrd="12" destOrd="0" presId="urn:microsoft.com/office/officeart/2008/layout/LinedList"/>
    <dgm:cxn modelId="{3F1D5968-12C8-40BB-8879-66A26BF292CD}" type="presParOf" srcId="{E6A96FEF-8CAA-4190-B8BE-259477183309}" destId="{D833E84B-8D1E-4420-832E-27696BBB0EBF}" srcOrd="13" destOrd="0" presId="urn:microsoft.com/office/officeart/2008/layout/LinedList"/>
    <dgm:cxn modelId="{B14E8A03-D894-49DD-9B2C-890E65BDF282}" type="presParOf" srcId="{D833E84B-8D1E-4420-832E-27696BBB0EBF}" destId="{43035B36-3C9A-452E-8BA7-3A9EDC55BD49}" srcOrd="0" destOrd="0" presId="urn:microsoft.com/office/officeart/2008/layout/LinedList"/>
    <dgm:cxn modelId="{E6E10335-660A-4817-AE1E-4A54A12F1619}" type="presParOf" srcId="{D833E84B-8D1E-4420-832E-27696BBB0EBF}" destId="{7D5BD99B-7D7A-4660-B7FB-1D3EBC05CD2B}" srcOrd="1" destOrd="0" presId="urn:microsoft.com/office/officeart/2008/layout/LinedList"/>
    <dgm:cxn modelId="{A1CD5E86-AE8E-47C2-8685-C3CC07DCD36D}" type="presParOf" srcId="{D833E84B-8D1E-4420-832E-27696BBB0EBF}" destId="{FBBAF408-2B19-45C9-B33A-99064FC18E0F}" srcOrd="2" destOrd="0" presId="urn:microsoft.com/office/officeart/2008/layout/LinedList"/>
    <dgm:cxn modelId="{BE3B719D-B34B-47BA-9901-4BB4B217EC3C}" type="presParOf" srcId="{E6A96FEF-8CAA-4190-B8BE-259477183309}" destId="{437010BB-191C-4F01-9FB7-4D35B32A65FB}" srcOrd="14" destOrd="0" presId="urn:microsoft.com/office/officeart/2008/layout/LinedList"/>
    <dgm:cxn modelId="{13CFB248-DD66-4D5D-BEFA-9B69CF6B187E}" type="presParOf" srcId="{E6A96FEF-8CAA-4190-B8BE-259477183309}" destId="{CA45E87B-837E-4DE5-AF95-7F5F66141502}" srcOrd="15" destOrd="0" presId="urn:microsoft.com/office/officeart/2008/layout/LinedList"/>
    <dgm:cxn modelId="{A1CFFB42-53FF-4654-97BE-FC3690E6BC31}" type="presParOf" srcId="{E6A96FEF-8CAA-4190-B8BE-259477183309}" destId="{4D75E497-7383-414B-B007-90BF4A05EE18}" srcOrd="16" destOrd="0" presId="urn:microsoft.com/office/officeart/2008/layout/LinedList"/>
    <dgm:cxn modelId="{33513581-282C-4BB7-BBA9-0439AD8102DC}" type="presParOf" srcId="{4D75E497-7383-414B-B007-90BF4A05EE18}" destId="{BBBA0B93-1B33-465D-AA10-3C0492B54DC7}" srcOrd="0" destOrd="0" presId="urn:microsoft.com/office/officeart/2008/layout/LinedList"/>
    <dgm:cxn modelId="{C80F8AC7-EFD4-4880-9AB9-F763CB27AB49}" type="presParOf" srcId="{4D75E497-7383-414B-B007-90BF4A05EE18}" destId="{C406FDE2-A795-4C89-B3CF-E781E116FD07}" srcOrd="1" destOrd="0" presId="urn:microsoft.com/office/officeart/2008/layout/LinedList"/>
    <dgm:cxn modelId="{2F52CDDF-5DC1-4689-9F59-E3124B8CC298}" type="presParOf" srcId="{4D75E497-7383-414B-B007-90BF4A05EE18}" destId="{150977D8-A33C-4633-BA1C-11AD5F6C6A37}" srcOrd="2" destOrd="0" presId="urn:microsoft.com/office/officeart/2008/layout/LinedList"/>
    <dgm:cxn modelId="{13BE478D-C63F-48B2-9657-546E3B0E3C1F}" type="presParOf" srcId="{E6A96FEF-8CAA-4190-B8BE-259477183309}" destId="{C4F26C79-EBF0-4992-915B-CCF152D227FF}" srcOrd="17" destOrd="0" presId="urn:microsoft.com/office/officeart/2008/layout/LinedList"/>
    <dgm:cxn modelId="{F83DA0DC-3D0D-4791-8887-E820E6F3E797}" type="presParOf" srcId="{E6A96FEF-8CAA-4190-B8BE-259477183309}" destId="{CE9897FF-F31E-4BC2-8A81-50F888F079D9}" srcOrd="18" destOrd="0" presId="urn:microsoft.com/office/officeart/2008/layout/LinedList"/>
    <dgm:cxn modelId="{3AAC372E-149A-4CBF-A117-2C5DC09268FB}" type="presParOf" srcId="{E6A96FEF-8CAA-4190-B8BE-259477183309}" destId="{53EB0CE8-052C-492C-87C2-36C7688396C2}" srcOrd="19" destOrd="0" presId="urn:microsoft.com/office/officeart/2008/layout/LinedList"/>
    <dgm:cxn modelId="{689D338A-60E5-4292-BB69-2699CD364109}" type="presParOf" srcId="{53EB0CE8-052C-492C-87C2-36C7688396C2}" destId="{FE553ED1-D810-49EC-BFF4-FF5E11650DF2}" srcOrd="0" destOrd="0" presId="urn:microsoft.com/office/officeart/2008/layout/LinedList"/>
    <dgm:cxn modelId="{C965C2B7-7E6C-414D-B19C-273F1ECC2B1B}" type="presParOf" srcId="{53EB0CE8-052C-492C-87C2-36C7688396C2}" destId="{555B8BB5-F22A-42A9-8DD6-9033C39FDED4}" srcOrd="1" destOrd="0" presId="urn:microsoft.com/office/officeart/2008/layout/LinedList"/>
    <dgm:cxn modelId="{822D5A2F-0022-410D-B782-64D6D851405D}" type="presParOf" srcId="{53EB0CE8-052C-492C-87C2-36C7688396C2}" destId="{D885D210-3224-4093-B31D-2CE48A6C3858}" srcOrd="2" destOrd="0" presId="urn:microsoft.com/office/officeart/2008/layout/LinedList"/>
    <dgm:cxn modelId="{C49F16AB-FC02-400C-94FC-117AE9DFAFAE}" type="presParOf" srcId="{E6A96FEF-8CAA-4190-B8BE-259477183309}" destId="{8CE4F882-0A60-48FF-87C3-D8F7F394FFAF}" srcOrd="20" destOrd="0" presId="urn:microsoft.com/office/officeart/2008/layout/LinedList"/>
    <dgm:cxn modelId="{22A97241-8755-485F-B1E7-65DF74D5A2B7}" type="presParOf" srcId="{E6A96FEF-8CAA-4190-B8BE-259477183309}" destId="{CEF10A78-9CE9-48D6-8DC6-D3119CB798F6}" srcOrd="21" destOrd="0" presId="urn:microsoft.com/office/officeart/2008/layout/LinedList"/>
    <dgm:cxn modelId="{81BA6DB5-F869-4266-AAD7-564FB275EA17}" type="presParOf" srcId="{E6A96FEF-8CAA-4190-B8BE-259477183309}" destId="{24BE0481-F83E-4F2B-B452-93E73F33571B}" srcOrd="22" destOrd="0" presId="urn:microsoft.com/office/officeart/2008/layout/LinedList"/>
    <dgm:cxn modelId="{FF8EF252-FC62-4883-92DF-5806B227C283}" type="presParOf" srcId="{24BE0481-F83E-4F2B-B452-93E73F33571B}" destId="{2FA8BE61-C77F-44EF-B2E2-93F827BFE587}" srcOrd="0" destOrd="0" presId="urn:microsoft.com/office/officeart/2008/layout/LinedList"/>
    <dgm:cxn modelId="{23A46E4A-F66F-4E65-A97F-B15598EFA1DE}" type="presParOf" srcId="{24BE0481-F83E-4F2B-B452-93E73F33571B}" destId="{867FD6C9-8C8F-4D88-BF0E-762DC8AE513A}" srcOrd="1" destOrd="0" presId="urn:microsoft.com/office/officeart/2008/layout/LinedList"/>
    <dgm:cxn modelId="{9D66F4DB-1541-48FE-9B0D-09DD7D03E9B1}" type="presParOf" srcId="{24BE0481-F83E-4F2B-B452-93E73F33571B}" destId="{57B2338F-24BA-4F3B-8CA1-0D6C43BADE25}" srcOrd="2" destOrd="0" presId="urn:microsoft.com/office/officeart/2008/layout/LinedList"/>
    <dgm:cxn modelId="{515CA59F-8F91-4DE9-A54B-F8F34688F9AD}" type="presParOf" srcId="{E6A96FEF-8CAA-4190-B8BE-259477183309}" destId="{B69F4C76-2415-4B7D-B1B6-BC39F3942E9A}" srcOrd="23" destOrd="0" presId="urn:microsoft.com/office/officeart/2008/layout/LinedList"/>
    <dgm:cxn modelId="{A88986A3-18BC-4A8D-8A7E-4AE258F64605}" type="presParOf" srcId="{E6A96FEF-8CAA-4190-B8BE-259477183309}" destId="{56ABA4FB-7D31-4A4E-85BE-9B3EFCCAE5E4}" srcOrd="24" destOrd="0" presId="urn:microsoft.com/office/officeart/2008/layout/LinedList"/>
    <dgm:cxn modelId="{82B82DB4-6C9D-423B-B696-4518223EA415}" type="presParOf" srcId="{E6A96FEF-8CAA-4190-B8BE-259477183309}" destId="{59F4365D-129B-474D-AD48-30B820979E4B}" srcOrd="25" destOrd="0" presId="urn:microsoft.com/office/officeart/2008/layout/LinedList"/>
    <dgm:cxn modelId="{A70380F1-7312-4434-8191-487FEEAC0282}" type="presParOf" srcId="{59F4365D-129B-474D-AD48-30B820979E4B}" destId="{665B36E6-CAF8-4CC2-A7ED-DBD718A0DA4F}" srcOrd="0" destOrd="0" presId="urn:microsoft.com/office/officeart/2008/layout/LinedList"/>
    <dgm:cxn modelId="{2249AD03-E782-4AF3-B424-B01C80CE2E9F}" type="presParOf" srcId="{59F4365D-129B-474D-AD48-30B820979E4B}" destId="{BF001FE7-EA9A-4ED6-9CB2-44BE669E5DF7}" srcOrd="1" destOrd="0" presId="urn:microsoft.com/office/officeart/2008/layout/LinedList"/>
    <dgm:cxn modelId="{45DFE68C-BCA5-496C-B205-95A6F8AAF1B0}" type="presParOf" srcId="{59F4365D-129B-474D-AD48-30B820979E4B}" destId="{A60EDD94-01B4-4CAB-8BC6-077D85AC4DF0}" srcOrd="2" destOrd="0" presId="urn:microsoft.com/office/officeart/2008/layout/LinedList"/>
    <dgm:cxn modelId="{D23B34AA-BFED-4E69-A323-E930936F7B5D}" type="presParOf" srcId="{E6A96FEF-8CAA-4190-B8BE-259477183309}" destId="{F3F0FA25-FF41-4859-9352-5FC73C9A072B}" srcOrd="26" destOrd="0" presId="urn:microsoft.com/office/officeart/2008/layout/LinedList"/>
    <dgm:cxn modelId="{691EDD11-B1A0-407E-A973-5FE7E725A4AB}" type="presParOf" srcId="{E6A96FEF-8CAA-4190-B8BE-259477183309}" destId="{A9E73208-BEE1-402E-ABA4-7763A81F7BF1}" srcOrd="27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932A40-5EC1-4A51-8D07-4F90DAC61F8F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ACF9852-AD38-4928-AA6A-EADDD5C3DBC2}">
      <dgm:prSet phldrT="[Text]" phldr="0"/>
      <dgm:spPr/>
      <dgm:t>
        <a:bodyPr/>
        <a:lstStyle/>
        <a:p>
          <a:r>
            <a:rPr lang="en-GB" b="1" dirty="0">
              <a:solidFill>
                <a:schemeClr val="tx2">
                  <a:lumMod val="90000"/>
                  <a:lumOff val="10000"/>
                </a:schemeClr>
              </a:solidFill>
            </a:rPr>
            <a:t>POPS A&amp;S</a:t>
          </a:r>
        </a:p>
      </dgm:t>
    </dgm:pt>
    <dgm:pt modelId="{89885BF1-50A7-4675-B1C1-01BFDD70F0C4}" type="parTrans" cxnId="{3F9CA353-A41A-437D-A8CD-9CBCB44815B9}">
      <dgm:prSet/>
      <dgm:spPr/>
      <dgm:t>
        <a:bodyPr/>
        <a:lstStyle/>
        <a:p>
          <a:endParaRPr lang="en-GB"/>
        </a:p>
      </dgm:t>
    </dgm:pt>
    <dgm:pt modelId="{0E6BC381-89A6-4D7D-8FEE-56902E116F50}" type="sibTrans" cxnId="{3F9CA353-A41A-437D-A8CD-9CBCB44815B9}">
      <dgm:prSet/>
      <dgm:spPr/>
      <dgm:t>
        <a:bodyPr/>
        <a:lstStyle/>
        <a:p>
          <a:endParaRPr lang="en-GB"/>
        </a:p>
      </dgm:t>
    </dgm:pt>
    <dgm:pt modelId="{0A357BD6-2D83-4818-BEC5-1344826458A0}">
      <dgm:prSet phldrT="[Text]" phldr="0"/>
      <dgm:spPr/>
      <dgm:t>
        <a:bodyPr/>
        <a:lstStyle/>
        <a:p>
          <a:r>
            <a:rPr lang="en-GB" b="1" dirty="0"/>
            <a:t>Frailty </a:t>
          </a:r>
        </a:p>
        <a:p>
          <a:r>
            <a:rPr lang="en-GB" b="1" dirty="0"/>
            <a:t>assessment</a:t>
          </a:r>
        </a:p>
      </dgm:t>
    </dgm:pt>
    <dgm:pt modelId="{B14C3CCC-DD34-4DD2-AE42-92B898850B32}" type="parTrans" cxnId="{72EA9D39-B469-44AA-9F89-A3208938C410}">
      <dgm:prSet/>
      <dgm:spPr/>
      <dgm:t>
        <a:bodyPr/>
        <a:lstStyle/>
        <a:p>
          <a:endParaRPr lang="en-GB"/>
        </a:p>
      </dgm:t>
    </dgm:pt>
    <dgm:pt modelId="{EE393BD3-FAEE-41A7-850C-74FD4DCA3DF0}" type="sibTrans" cxnId="{72EA9D39-B469-44AA-9F89-A3208938C410}">
      <dgm:prSet/>
      <dgm:spPr/>
      <dgm:t>
        <a:bodyPr/>
        <a:lstStyle/>
        <a:p>
          <a:endParaRPr lang="en-GB"/>
        </a:p>
      </dgm:t>
    </dgm:pt>
    <dgm:pt modelId="{3C9ED221-B6A2-428C-B24F-E5F23CC0564D}">
      <dgm:prSet phldrT="[Text]" phldr="0"/>
      <dgm:spPr/>
      <dgm:t>
        <a:bodyPr/>
        <a:lstStyle/>
        <a:p>
          <a:r>
            <a:rPr lang="en-GB" b="1" dirty="0"/>
            <a:t>Cognition </a:t>
          </a:r>
        </a:p>
        <a:p>
          <a:r>
            <a:rPr lang="en-GB" b="1" dirty="0"/>
            <a:t>screening</a:t>
          </a:r>
        </a:p>
      </dgm:t>
    </dgm:pt>
    <dgm:pt modelId="{5BA46765-3435-4ED9-919B-AEA81446116A}" type="parTrans" cxnId="{88B2CB42-C2D7-4627-9232-DB30C94F85EA}">
      <dgm:prSet/>
      <dgm:spPr/>
      <dgm:t>
        <a:bodyPr/>
        <a:lstStyle/>
        <a:p>
          <a:endParaRPr lang="en-GB"/>
        </a:p>
      </dgm:t>
    </dgm:pt>
    <dgm:pt modelId="{E8A55369-B930-403D-A8D5-512853904FA7}" type="sibTrans" cxnId="{88B2CB42-C2D7-4627-9232-DB30C94F85EA}">
      <dgm:prSet/>
      <dgm:spPr/>
      <dgm:t>
        <a:bodyPr/>
        <a:lstStyle/>
        <a:p>
          <a:endParaRPr lang="en-GB"/>
        </a:p>
      </dgm:t>
    </dgm:pt>
    <dgm:pt modelId="{E115D539-0EF9-47CF-93BD-718127089CFF}">
      <dgm:prSet phldrT="[Text]" phldr="0"/>
      <dgm:spPr/>
      <dgm:t>
        <a:bodyPr/>
        <a:lstStyle/>
        <a:p>
          <a:r>
            <a:rPr lang="en-GB" b="1" dirty="0"/>
            <a:t>SDM + personalised </a:t>
          </a:r>
        </a:p>
        <a:p>
          <a:r>
            <a:rPr lang="en-GB" b="1" dirty="0"/>
            <a:t>risk score</a:t>
          </a:r>
        </a:p>
      </dgm:t>
    </dgm:pt>
    <dgm:pt modelId="{943A6F87-63B4-471F-BF7D-52FB2F598809}" type="parTrans" cxnId="{01DD34FD-90FD-48B6-879B-07384F8B819A}">
      <dgm:prSet/>
      <dgm:spPr/>
      <dgm:t>
        <a:bodyPr/>
        <a:lstStyle/>
        <a:p>
          <a:endParaRPr lang="en-GB"/>
        </a:p>
      </dgm:t>
    </dgm:pt>
    <dgm:pt modelId="{9FF3ED09-F65F-4EEC-A6EF-50F229BBD7B8}" type="sibTrans" cxnId="{01DD34FD-90FD-48B6-879B-07384F8B819A}">
      <dgm:prSet/>
      <dgm:spPr/>
      <dgm:t>
        <a:bodyPr/>
        <a:lstStyle/>
        <a:p>
          <a:endParaRPr lang="en-GB"/>
        </a:p>
      </dgm:t>
    </dgm:pt>
    <dgm:pt modelId="{73B34E47-349F-420B-BEB1-8FB4E526E13C}">
      <dgm:prSet phldrT="[Text]" phldr="0"/>
      <dgm:spPr/>
      <dgm:t>
        <a:bodyPr/>
        <a:lstStyle/>
        <a:p>
          <a:r>
            <a:rPr lang="en-GB" b="1" dirty="0"/>
            <a:t>Medication </a:t>
          </a:r>
        </a:p>
        <a:p>
          <a:r>
            <a:rPr lang="en-GB" b="1" dirty="0"/>
            <a:t>review</a:t>
          </a:r>
        </a:p>
      </dgm:t>
    </dgm:pt>
    <dgm:pt modelId="{C9B69B31-2141-4DEB-9FC6-D6AE06656EAE}" type="parTrans" cxnId="{8D57EDC3-3DE3-42C1-A98D-9DBE9FD3BE41}">
      <dgm:prSet/>
      <dgm:spPr/>
      <dgm:t>
        <a:bodyPr/>
        <a:lstStyle/>
        <a:p>
          <a:endParaRPr lang="en-GB"/>
        </a:p>
      </dgm:t>
    </dgm:pt>
    <dgm:pt modelId="{3A6B0E5B-5C0F-4243-AA03-8E243474385E}" type="sibTrans" cxnId="{8D57EDC3-3DE3-42C1-A98D-9DBE9FD3BE41}">
      <dgm:prSet/>
      <dgm:spPr/>
      <dgm:t>
        <a:bodyPr/>
        <a:lstStyle/>
        <a:p>
          <a:endParaRPr lang="en-GB"/>
        </a:p>
      </dgm:t>
    </dgm:pt>
    <dgm:pt modelId="{56E0690A-8E19-4708-974E-AB5502BEA8B3}">
      <dgm:prSet/>
      <dgm:spPr/>
      <dgm:t>
        <a:bodyPr/>
        <a:lstStyle/>
        <a:p>
          <a:endParaRPr lang="en-GB"/>
        </a:p>
      </dgm:t>
    </dgm:pt>
    <dgm:pt modelId="{FEA94D4C-B961-4E3D-8451-FE1A1C1441B7}" type="parTrans" cxnId="{32E5C36D-E00E-4823-9DCA-3BDB3E604683}">
      <dgm:prSet/>
      <dgm:spPr/>
      <dgm:t>
        <a:bodyPr/>
        <a:lstStyle/>
        <a:p>
          <a:endParaRPr lang="en-GB"/>
        </a:p>
      </dgm:t>
    </dgm:pt>
    <dgm:pt modelId="{F5D0544F-3479-4B87-A592-A4554DF8554A}" type="sibTrans" cxnId="{32E5C36D-E00E-4823-9DCA-3BDB3E604683}">
      <dgm:prSet/>
      <dgm:spPr/>
      <dgm:t>
        <a:bodyPr/>
        <a:lstStyle/>
        <a:p>
          <a:endParaRPr lang="en-GB"/>
        </a:p>
      </dgm:t>
    </dgm:pt>
    <dgm:pt modelId="{9D48989D-E507-4D02-ACA7-D3169EA0AE5A}" type="pres">
      <dgm:prSet presAssocID="{94932A40-5EC1-4A51-8D07-4F90DAC61F8F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DD2ECFD-050C-4974-BAC0-67BC4312C852}" type="pres">
      <dgm:prSet presAssocID="{94932A40-5EC1-4A51-8D07-4F90DAC61F8F}" presName="matrix" presStyleCnt="0"/>
      <dgm:spPr/>
    </dgm:pt>
    <dgm:pt modelId="{1B7E5E6C-ADBA-4F89-8725-94378781F60C}" type="pres">
      <dgm:prSet presAssocID="{94932A40-5EC1-4A51-8D07-4F90DAC61F8F}" presName="tile1" presStyleLbl="node1" presStyleIdx="0" presStyleCnt="4"/>
      <dgm:spPr/>
    </dgm:pt>
    <dgm:pt modelId="{45C69003-13AB-466E-81F9-063D6EE886CE}" type="pres">
      <dgm:prSet presAssocID="{94932A40-5EC1-4A51-8D07-4F90DAC61F8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15BB33A-C439-4BFB-B6A2-37C9E7EB3A38}" type="pres">
      <dgm:prSet presAssocID="{94932A40-5EC1-4A51-8D07-4F90DAC61F8F}" presName="tile2" presStyleLbl="node1" presStyleIdx="1" presStyleCnt="4" custLinFactNeighborX="18355" custLinFactNeighborY="-3610"/>
      <dgm:spPr/>
    </dgm:pt>
    <dgm:pt modelId="{3FF277D2-22B9-4917-816E-271AC9E6BE7C}" type="pres">
      <dgm:prSet presAssocID="{94932A40-5EC1-4A51-8D07-4F90DAC61F8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E2CB03F-81A3-441B-8C7B-F92764423B3C}" type="pres">
      <dgm:prSet presAssocID="{94932A40-5EC1-4A51-8D07-4F90DAC61F8F}" presName="tile3" presStyleLbl="node1" presStyleIdx="2" presStyleCnt="4"/>
      <dgm:spPr/>
    </dgm:pt>
    <dgm:pt modelId="{D5880754-9ABF-4E57-90DE-0EE3DA3581C6}" type="pres">
      <dgm:prSet presAssocID="{94932A40-5EC1-4A51-8D07-4F90DAC61F8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E5D0FB0-0D23-4137-A2EF-7259D36772A2}" type="pres">
      <dgm:prSet presAssocID="{94932A40-5EC1-4A51-8D07-4F90DAC61F8F}" presName="tile4" presStyleLbl="node1" presStyleIdx="3" presStyleCnt="4"/>
      <dgm:spPr/>
    </dgm:pt>
    <dgm:pt modelId="{0CDDA17F-13B4-4892-B1AE-80F872B918FD}" type="pres">
      <dgm:prSet presAssocID="{94932A40-5EC1-4A51-8D07-4F90DAC61F8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387B6AEE-B81F-4612-856D-FB84B13DC9DC}" type="pres">
      <dgm:prSet presAssocID="{94932A40-5EC1-4A51-8D07-4F90DAC61F8F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108EFA34-03B1-4A78-BDC4-E0468824F6FC}" type="presOf" srcId="{94932A40-5EC1-4A51-8D07-4F90DAC61F8F}" destId="{9D48989D-E507-4D02-ACA7-D3169EA0AE5A}" srcOrd="0" destOrd="0" presId="urn:microsoft.com/office/officeart/2005/8/layout/matrix1"/>
    <dgm:cxn modelId="{8D5F6936-419D-42D2-91E4-E975C899DBE1}" type="presOf" srcId="{E115D539-0EF9-47CF-93BD-718127089CFF}" destId="{D5880754-9ABF-4E57-90DE-0EE3DA3581C6}" srcOrd="1" destOrd="0" presId="urn:microsoft.com/office/officeart/2005/8/layout/matrix1"/>
    <dgm:cxn modelId="{72EA9D39-B469-44AA-9F89-A3208938C410}" srcId="{9ACF9852-AD38-4928-AA6A-EADDD5C3DBC2}" destId="{0A357BD6-2D83-4818-BEC5-1344826458A0}" srcOrd="0" destOrd="0" parTransId="{B14C3CCC-DD34-4DD2-AE42-92B898850B32}" sibTransId="{EE393BD3-FAEE-41A7-850C-74FD4DCA3DF0}"/>
    <dgm:cxn modelId="{88B2CB42-C2D7-4627-9232-DB30C94F85EA}" srcId="{9ACF9852-AD38-4928-AA6A-EADDD5C3DBC2}" destId="{3C9ED221-B6A2-428C-B24F-E5F23CC0564D}" srcOrd="1" destOrd="0" parTransId="{5BA46765-3435-4ED9-919B-AEA81446116A}" sibTransId="{E8A55369-B930-403D-A8D5-512853904FA7}"/>
    <dgm:cxn modelId="{32E5C36D-E00E-4823-9DCA-3BDB3E604683}" srcId="{9ACF9852-AD38-4928-AA6A-EADDD5C3DBC2}" destId="{56E0690A-8E19-4708-974E-AB5502BEA8B3}" srcOrd="4" destOrd="0" parTransId="{FEA94D4C-B961-4E3D-8451-FE1A1C1441B7}" sibTransId="{F5D0544F-3479-4B87-A592-A4554DF8554A}"/>
    <dgm:cxn modelId="{E9E30B50-DA6B-47AB-99EA-7C70835FC73C}" type="presOf" srcId="{0A357BD6-2D83-4818-BEC5-1344826458A0}" destId="{45C69003-13AB-466E-81F9-063D6EE886CE}" srcOrd="1" destOrd="0" presId="urn:microsoft.com/office/officeart/2005/8/layout/matrix1"/>
    <dgm:cxn modelId="{3F9CA353-A41A-437D-A8CD-9CBCB44815B9}" srcId="{94932A40-5EC1-4A51-8D07-4F90DAC61F8F}" destId="{9ACF9852-AD38-4928-AA6A-EADDD5C3DBC2}" srcOrd="0" destOrd="0" parTransId="{89885BF1-50A7-4675-B1C1-01BFDD70F0C4}" sibTransId="{0E6BC381-89A6-4D7D-8FEE-56902E116F50}"/>
    <dgm:cxn modelId="{55F8D875-2260-46DB-B881-32106637F6EC}" type="presOf" srcId="{3C9ED221-B6A2-428C-B24F-E5F23CC0564D}" destId="{3FF277D2-22B9-4917-816E-271AC9E6BE7C}" srcOrd="1" destOrd="0" presId="urn:microsoft.com/office/officeart/2005/8/layout/matrix1"/>
    <dgm:cxn modelId="{45A3067F-3787-4DCF-B6DF-D9DEED1B1F09}" type="presOf" srcId="{3C9ED221-B6A2-428C-B24F-E5F23CC0564D}" destId="{015BB33A-C439-4BFB-B6A2-37C9E7EB3A38}" srcOrd="0" destOrd="0" presId="urn:microsoft.com/office/officeart/2005/8/layout/matrix1"/>
    <dgm:cxn modelId="{5436738C-4042-434A-B537-B4B997235F26}" type="presOf" srcId="{73B34E47-349F-420B-BEB1-8FB4E526E13C}" destId="{0CDDA17F-13B4-4892-B1AE-80F872B918FD}" srcOrd="1" destOrd="0" presId="urn:microsoft.com/office/officeart/2005/8/layout/matrix1"/>
    <dgm:cxn modelId="{FC19A690-0150-4EA7-8688-0F6D285414BA}" type="presOf" srcId="{E115D539-0EF9-47CF-93BD-718127089CFF}" destId="{FE2CB03F-81A3-441B-8C7B-F92764423B3C}" srcOrd="0" destOrd="0" presId="urn:microsoft.com/office/officeart/2005/8/layout/matrix1"/>
    <dgm:cxn modelId="{AEB4CB93-5DD8-4A74-989F-CA8016F57352}" type="presOf" srcId="{73B34E47-349F-420B-BEB1-8FB4E526E13C}" destId="{3E5D0FB0-0D23-4137-A2EF-7259D36772A2}" srcOrd="0" destOrd="0" presId="urn:microsoft.com/office/officeart/2005/8/layout/matrix1"/>
    <dgm:cxn modelId="{8D57EDC3-3DE3-42C1-A98D-9DBE9FD3BE41}" srcId="{9ACF9852-AD38-4928-AA6A-EADDD5C3DBC2}" destId="{73B34E47-349F-420B-BEB1-8FB4E526E13C}" srcOrd="3" destOrd="0" parTransId="{C9B69B31-2141-4DEB-9FC6-D6AE06656EAE}" sibTransId="{3A6B0E5B-5C0F-4243-AA03-8E243474385E}"/>
    <dgm:cxn modelId="{600AECCB-AEF5-4BE4-AE60-E880B4C80D83}" type="presOf" srcId="{0A357BD6-2D83-4818-BEC5-1344826458A0}" destId="{1B7E5E6C-ADBA-4F89-8725-94378781F60C}" srcOrd="0" destOrd="0" presId="urn:microsoft.com/office/officeart/2005/8/layout/matrix1"/>
    <dgm:cxn modelId="{01DD34FD-90FD-48B6-879B-07384F8B819A}" srcId="{9ACF9852-AD38-4928-AA6A-EADDD5C3DBC2}" destId="{E115D539-0EF9-47CF-93BD-718127089CFF}" srcOrd="2" destOrd="0" parTransId="{943A6F87-63B4-471F-BF7D-52FB2F598809}" sibTransId="{9FF3ED09-F65F-4EEC-A6EF-50F229BBD7B8}"/>
    <dgm:cxn modelId="{E179FBFE-98A4-43A9-8DBE-3FA6DF1F3FFA}" type="presOf" srcId="{9ACF9852-AD38-4928-AA6A-EADDD5C3DBC2}" destId="{387B6AEE-B81F-4612-856D-FB84B13DC9DC}" srcOrd="0" destOrd="0" presId="urn:microsoft.com/office/officeart/2005/8/layout/matrix1"/>
    <dgm:cxn modelId="{1A5FEA90-6E2B-4EF8-8482-658DC1FBC196}" type="presParOf" srcId="{9D48989D-E507-4D02-ACA7-D3169EA0AE5A}" destId="{9DD2ECFD-050C-4974-BAC0-67BC4312C852}" srcOrd="0" destOrd="0" presId="urn:microsoft.com/office/officeart/2005/8/layout/matrix1"/>
    <dgm:cxn modelId="{991EB237-D2E0-4605-B5BD-AA6656FE5B29}" type="presParOf" srcId="{9DD2ECFD-050C-4974-BAC0-67BC4312C852}" destId="{1B7E5E6C-ADBA-4F89-8725-94378781F60C}" srcOrd="0" destOrd="0" presId="urn:microsoft.com/office/officeart/2005/8/layout/matrix1"/>
    <dgm:cxn modelId="{65936BAB-C5B2-46A2-9CB1-EB4162BE44C6}" type="presParOf" srcId="{9DD2ECFD-050C-4974-BAC0-67BC4312C852}" destId="{45C69003-13AB-466E-81F9-063D6EE886CE}" srcOrd="1" destOrd="0" presId="urn:microsoft.com/office/officeart/2005/8/layout/matrix1"/>
    <dgm:cxn modelId="{151892DB-706F-4D11-B7AC-F4CF768E7E9E}" type="presParOf" srcId="{9DD2ECFD-050C-4974-BAC0-67BC4312C852}" destId="{015BB33A-C439-4BFB-B6A2-37C9E7EB3A38}" srcOrd="2" destOrd="0" presId="urn:microsoft.com/office/officeart/2005/8/layout/matrix1"/>
    <dgm:cxn modelId="{85EBBB11-DB15-4113-BD1D-07610DA7E258}" type="presParOf" srcId="{9DD2ECFD-050C-4974-BAC0-67BC4312C852}" destId="{3FF277D2-22B9-4917-816E-271AC9E6BE7C}" srcOrd="3" destOrd="0" presId="urn:microsoft.com/office/officeart/2005/8/layout/matrix1"/>
    <dgm:cxn modelId="{8C13D16A-ECF5-4796-9170-29E4E0695EB1}" type="presParOf" srcId="{9DD2ECFD-050C-4974-BAC0-67BC4312C852}" destId="{FE2CB03F-81A3-441B-8C7B-F92764423B3C}" srcOrd="4" destOrd="0" presId="urn:microsoft.com/office/officeart/2005/8/layout/matrix1"/>
    <dgm:cxn modelId="{01F3275F-B09A-4390-B625-B4C76970868E}" type="presParOf" srcId="{9DD2ECFD-050C-4974-BAC0-67BC4312C852}" destId="{D5880754-9ABF-4E57-90DE-0EE3DA3581C6}" srcOrd="5" destOrd="0" presId="urn:microsoft.com/office/officeart/2005/8/layout/matrix1"/>
    <dgm:cxn modelId="{68093DE6-E996-40E4-86B4-9060589408BB}" type="presParOf" srcId="{9DD2ECFD-050C-4974-BAC0-67BC4312C852}" destId="{3E5D0FB0-0D23-4137-A2EF-7259D36772A2}" srcOrd="6" destOrd="0" presId="urn:microsoft.com/office/officeart/2005/8/layout/matrix1"/>
    <dgm:cxn modelId="{040E1A88-26E5-4B03-A889-3C7E6BADFC04}" type="presParOf" srcId="{9DD2ECFD-050C-4974-BAC0-67BC4312C852}" destId="{0CDDA17F-13B4-4892-B1AE-80F872B918FD}" srcOrd="7" destOrd="0" presId="urn:microsoft.com/office/officeart/2005/8/layout/matrix1"/>
    <dgm:cxn modelId="{A524B02E-F8FA-4B6B-B51E-01D277C06F6D}" type="presParOf" srcId="{9D48989D-E507-4D02-ACA7-D3169EA0AE5A}" destId="{387B6AEE-B81F-4612-856D-FB84B13DC9D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8A98C9-E5F7-4D50-8C1A-6173ED0ED8B5}" type="doc">
      <dgm:prSet loTypeId="urn:microsoft.com/office/officeart/2005/8/layout/hProcess6" loCatId="process" qsTypeId="urn:microsoft.com/office/officeart/2005/8/quickstyle/simple1" qsCatId="simple" csTypeId="urn:microsoft.com/office/officeart/2005/8/colors/colorful5" csCatId="colorful" phldr="1"/>
      <dgm:spPr/>
    </dgm:pt>
    <dgm:pt modelId="{D03FC896-AF10-440B-82B1-83ED890424B9}">
      <dgm:prSet phldrT="[Text]"/>
      <dgm:spPr/>
      <dgm:t>
        <a:bodyPr/>
        <a:lstStyle/>
        <a:p>
          <a:r>
            <a:rPr lang="en-GB" dirty="0"/>
            <a:t>POPS CNS</a:t>
          </a:r>
        </a:p>
      </dgm:t>
    </dgm:pt>
    <dgm:pt modelId="{B98228B5-AA76-4692-B91F-7520B5EEA7C6}" type="parTrans" cxnId="{864C9CEA-53CC-4E3F-A55C-7B86E2B082EB}">
      <dgm:prSet/>
      <dgm:spPr/>
      <dgm:t>
        <a:bodyPr/>
        <a:lstStyle/>
        <a:p>
          <a:endParaRPr lang="en-GB"/>
        </a:p>
      </dgm:t>
    </dgm:pt>
    <dgm:pt modelId="{86D88A8F-04D2-45B3-BE00-DBE306E35BA9}" type="sibTrans" cxnId="{864C9CEA-53CC-4E3F-A55C-7B86E2B082EB}">
      <dgm:prSet/>
      <dgm:spPr/>
      <dgm:t>
        <a:bodyPr/>
        <a:lstStyle/>
        <a:p>
          <a:endParaRPr lang="en-GB"/>
        </a:p>
      </dgm:t>
    </dgm:pt>
    <dgm:pt modelId="{12F62D35-5FA8-491B-87F4-8BE69CBA4ED6}">
      <dgm:prSet phldrT="[Text]"/>
      <dgm:spPr/>
      <dgm:t>
        <a:bodyPr/>
        <a:lstStyle/>
        <a:p>
          <a:r>
            <a:rPr lang="en-GB"/>
            <a:t>POPS DOCTOR</a:t>
          </a:r>
        </a:p>
      </dgm:t>
    </dgm:pt>
    <dgm:pt modelId="{A2CF0DFE-8750-4676-8B42-D8016430CFBB}" type="parTrans" cxnId="{7E7825C4-E368-4A15-B01F-D0E4692A61DB}">
      <dgm:prSet/>
      <dgm:spPr/>
      <dgm:t>
        <a:bodyPr/>
        <a:lstStyle/>
        <a:p>
          <a:endParaRPr lang="en-GB"/>
        </a:p>
      </dgm:t>
    </dgm:pt>
    <dgm:pt modelId="{69BE4584-744F-4934-9BCA-EC8A1FAFF0D6}" type="sibTrans" cxnId="{7E7825C4-E368-4A15-B01F-D0E4692A61DB}">
      <dgm:prSet/>
      <dgm:spPr/>
      <dgm:t>
        <a:bodyPr/>
        <a:lstStyle/>
        <a:p>
          <a:endParaRPr lang="en-GB"/>
        </a:p>
      </dgm:t>
    </dgm:pt>
    <dgm:pt modelId="{24E5E71B-758B-4DE9-B97D-7D204A34E756}">
      <dgm:prSet/>
      <dgm:spPr/>
      <dgm:t>
        <a:bodyPr/>
        <a:lstStyle/>
        <a:p>
          <a:r>
            <a:rPr lang="en-GB"/>
            <a:t>153 patients</a:t>
          </a:r>
        </a:p>
      </dgm:t>
    </dgm:pt>
    <dgm:pt modelId="{604E5D93-FD7C-447C-A37B-FB2118354704}" type="parTrans" cxnId="{32A10D33-8112-4728-96F5-7B69A278448A}">
      <dgm:prSet/>
      <dgm:spPr/>
      <dgm:t>
        <a:bodyPr/>
        <a:lstStyle/>
        <a:p>
          <a:endParaRPr lang="en-GB"/>
        </a:p>
      </dgm:t>
    </dgm:pt>
    <dgm:pt modelId="{99FB4CEB-32C3-4330-90F9-7CEA37C30A61}" type="sibTrans" cxnId="{32A10D33-8112-4728-96F5-7B69A278448A}">
      <dgm:prSet/>
      <dgm:spPr/>
      <dgm:t>
        <a:bodyPr/>
        <a:lstStyle/>
        <a:p>
          <a:endParaRPr lang="en-GB"/>
        </a:p>
      </dgm:t>
    </dgm:pt>
    <dgm:pt modelId="{B74CAC4C-F576-48EC-AB34-4146094C610F}">
      <dgm:prSet/>
      <dgm:spPr/>
      <dgm:t>
        <a:bodyPr/>
        <a:lstStyle/>
        <a:p>
          <a:r>
            <a:rPr lang="en-GB"/>
            <a:t>75% virtual consultation</a:t>
          </a:r>
        </a:p>
      </dgm:t>
    </dgm:pt>
    <dgm:pt modelId="{BBB5BFE9-F3FE-4DAB-B26D-436F08F046D3}" type="parTrans" cxnId="{2DC34937-4B63-49FB-9B5E-6DFDDFEB32EF}">
      <dgm:prSet/>
      <dgm:spPr/>
      <dgm:t>
        <a:bodyPr/>
        <a:lstStyle/>
        <a:p>
          <a:endParaRPr lang="en-GB"/>
        </a:p>
      </dgm:t>
    </dgm:pt>
    <dgm:pt modelId="{355BEA7C-EBE5-4119-AA5D-356093ECCD7A}" type="sibTrans" cxnId="{2DC34937-4B63-49FB-9B5E-6DFDDFEB32EF}">
      <dgm:prSet/>
      <dgm:spPr/>
      <dgm:t>
        <a:bodyPr/>
        <a:lstStyle/>
        <a:p>
          <a:endParaRPr lang="en-GB"/>
        </a:p>
      </dgm:t>
    </dgm:pt>
    <dgm:pt modelId="{C19BB975-FB14-4630-B8F4-B321A5A28C00}">
      <dgm:prSet/>
      <dgm:spPr/>
      <dgm:t>
        <a:bodyPr/>
        <a:lstStyle/>
        <a:p>
          <a:r>
            <a:rPr lang="en-GB"/>
            <a:t>84 nutrition interventions</a:t>
          </a:r>
        </a:p>
      </dgm:t>
    </dgm:pt>
    <dgm:pt modelId="{C6094358-7E7E-4D94-B482-71A32E08A5C4}" type="parTrans" cxnId="{6E8AC702-9680-48E0-8A84-8108A9C522D9}">
      <dgm:prSet/>
      <dgm:spPr/>
      <dgm:t>
        <a:bodyPr/>
        <a:lstStyle/>
        <a:p>
          <a:endParaRPr lang="en-GB"/>
        </a:p>
      </dgm:t>
    </dgm:pt>
    <dgm:pt modelId="{8915990C-104B-49DC-B74F-00F9B82EA731}" type="sibTrans" cxnId="{6E8AC702-9680-48E0-8A84-8108A9C522D9}">
      <dgm:prSet/>
      <dgm:spPr/>
      <dgm:t>
        <a:bodyPr/>
        <a:lstStyle/>
        <a:p>
          <a:endParaRPr lang="en-GB"/>
        </a:p>
      </dgm:t>
    </dgm:pt>
    <dgm:pt modelId="{3D3AB36E-2390-4D21-AAE0-83F89C92401F}">
      <dgm:prSet/>
      <dgm:spPr/>
      <dgm:t>
        <a:bodyPr/>
        <a:lstStyle/>
        <a:p>
          <a:r>
            <a:rPr lang="en-GB" dirty="0"/>
            <a:t>12% referred to Care &amp; Repair</a:t>
          </a:r>
        </a:p>
      </dgm:t>
    </dgm:pt>
    <dgm:pt modelId="{CCEE5419-1E0A-4FCE-A4B9-E7C63FE10F6C}" type="parTrans" cxnId="{27C71E71-9BB2-47CB-9DAE-C0F6F2968238}">
      <dgm:prSet/>
      <dgm:spPr/>
      <dgm:t>
        <a:bodyPr/>
        <a:lstStyle/>
        <a:p>
          <a:endParaRPr lang="en-GB"/>
        </a:p>
      </dgm:t>
    </dgm:pt>
    <dgm:pt modelId="{07C8A79B-A6BB-49AA-83DC-A6EC3012730F}" type="sibTrans" cxnId="{27C71E71-9BB2-47CB-9DAE-C0F6F2968238}">
      <dgm:prSet/>
      <dgm:spPr/>
      <dgm:t>
        <a:bodyPr/>
        <a:lstStyle/>
        <a:p>
          <a:endParaRPr lang="en-GB"/>
        </a:p>
      </dgm:t>
    </dgm:pt>
    <dgm:pt modelId="{5CC4052B-313C-4D7C-959E-F46C6C8EF0F1}">
      <dgm:prSet/>
      <dgm:spPr/>
      <dgm:t>
        <a:bodyPr/>
        <a:lstStyle/>
        <a:p>
          <a:endParaRPr lang="en-GB"/>
        </a:p>
      </dgm:t>
    </dgm:pt>
    <dgm:pt modelId="{1E8A1686-879B-40F0-B1AC-4619C7D3A3DF}" type="parTrans" cxnId="{82CC6AE9-85A7-4C59-B57E-D832B86D4D42}">
      <dgm:prSet/>
      <dgm:spPr/>
      <dgm:t>
        <a:bodyPr/>
        <a:lstStyle/>
        <a:p>
          <a:endParaRPr lang="en-GB"/>
        </a:p>
      </dgm:t>
    </dgm:pt>
    <dgm:pt modelId="{318FA67C-2E1E-4A42-BB25-909ADD28FC25}" type="sibTrans" cxnId="{82CC6AE9-85A7-4C59-B57E-D832B86D4D42}">
      <dgm:prSet/>
      <dgm:spPr/>
      <dgm:t>
        <a:bodyPr/>
        <a:lstStyle/>
        <a:p>
          <a:endParaRPr lang="en-GB"/>
        </a:p>
      </dgm:t>
    </dgm:pt>
    <dgm:pt modelId="{C97C72AE-B82B-4E79-A276-61B4422B1C50}">
      <dgm:prSet/>
      <dgm:spPr/>
      <dgm:t>
        <a:bodyPr/>
        <a:lstStyle/>
        <a:p>
          <a:r>
            <a:rPr lang="en-GB"/>
            <a:t>105 patients</a:t>
          </a:r>
        </a:p>
      </dgm:t>
    </dgm:pt>
    <dgm:pt modelId="{0AB98BAB-26F6-4671-AB7C-D3D99E8AC9A8}" type="parTrans" cxnId="{04F5C8BB-D1C9-46D6-A7C9-96A40C04D429}">
      <dgm:prSet/>
      <dgm:spPr/>
      <dgm:t>
        <a:bodyPr/>
        <a:lstStyle/>
        <a:p>
          <a:endParaRPr lang="en-GB"/>
        </a:p>
      </dgm:t>
    </dgm:pt>
    <dgm:pt modelId="{5336844D-ED17-4038-A09A-44BF23610A89}" type="sibTrans" cxnId="{04F5C8BB-D1C9-46D6-A7C9-96A40C04D429}">
      <dgm:prSet/>
      <dgm:spPr/>
      <dgm:t>
        <a:bodyPr/>
        <a:lstStyle/>
        <a:p>
          <a:endParaRPr lang="en-GB"/>
        </a:p>
      </dgm:t>
    </dgm:pt>
    <dgm:pt modelId="{832E5E0C-237A-46B0-9ED9-53118DFE230C}">
      <dgm:prSet/>
      <dgm:spPr/>
      <dgm:t>
        <a:bodyPr/>
        <a:lstStyle/>
        <a:p>
          <a:r>
            <a:rPr lang="en-GB"/>
            <a:t>76% F2F consultation</a:t>
          </a:r>
        </a:p>
      </dgm:t>
    </dgm:pt>
    <dgm:pt modelId="{BF1BEEF9-81A9-4C62-A8D5-3E472B1D1C52}" type="parTrans" cxnId="{FE31CA4C-5C84-4D90-91EB-75F11441492B}">
      <dgm:prSet/>
      <dgm:spPr/>
      <dgm:t>
        <a:bodyPr/>
        <a:lstStyle/>
        <a:p>
          <a:endParaRPr lang="en-GB"/>
        </a:p>
      </dgm:t>
    </dgm:pt>
    <dgm:pt modelId="{9D8DBC58-DE5C-4621-BCCF-36D656C7992B}" type="sibTrans" cxnId="{FE31CA4C-5C84-4D90-91EB-75F11441492B}">
      <dgm:prSet/>
      <dgm:spPr/>
      <dgm:t>
        <a:bodyPr/>
        <a:lstStyle/>
        <a:p>
          <a:endParaRPr lang="en-GB"/>
        </a:p>
      </dgm:t>
    </dgm:pt>
    <dgm:pt modelId="{5B9A5A7A-DE82-4E35-A099-96A7E9BF161E}">
      <dgm:prSet/>
      <dgm:spPr/>
      <dgm:t>
        <a:bodyPr/>
        <a:lstStyle/>
        <a:p>
          <a:r>
            <a:rPr lang="en-GB"/>
            <a:t>Medications: 66 stopped, 43 started</a:t>
          </a:r>
        </a:p>
      </dgm:t>
    </dgm:pt>
    <dgm:pt modelId="{5ACE1D5B-20C7-4559-BA6B-FFC3F6B3D83D}" type="parTrans" cxnId="{18C61187-BAED-4325-B325-57E8E207D649}">
      <dgm:prSet/>
      <dgm:spPr/>
      <dgm:t>
        <a:bodyPr/>
        <a:lstStyle/>
        <a:p>
          <a:endParaRPr lang="en-GB"/>
        </a:p>
      </dgm:t>
    </dgm:pt>
    <dgm:pt modelId="{336A9EB2-ED9C-4189-BBA2-31BC8378BBCB}" type="sibTrans" cxnId="{18C61187-BAED-4325-B325-57E8E207D649}">
      <dgm:prSet/>
      <dgm:spPr/>
      <dgm:t>
        <a:bodyPr/>
        <a:lstStyle/>
        <a:p>
          <a:endParaRPr lang="en-GB"/>
        </a:p>
      </dgm:t>
    </dgm:pt>
    <dgm:pt modelId="{821775FF-A2F7-4474-A1CC-3AB506A0BFF4}">
      <dgm:prSet/>
      <dgm:spPr/>
      <dgm:t>
        <a:bodyPr/>
        <a:lstStyle/>
        <a:p>
          <a:r>
            <a:rPr lang="en-GB"/>
            <a:t>153 new diagnoses made</a:t>
          </a:r>
        </a:p>
      </dgm:t>
    </dgm:pt>
    <dgm:pt modelId="{CC14D4CC-016D-483B-9ED3-752695749A05}" type="parTrans" cxnId="{56E97A0F-D7CF-4AA0-82BF-6E6EE9E25490}">
      <dgm:prSet/>
      <dgm:spPr/>
      <dgm:t>
        <a:bodyPr/>
        <a:lstStyle/>
        <a:p>
          <a:endParaRPr lang="en-GB"/>
        </a:p>
      </dgm:t>
    </dgm:pt>
    <dgm:pt modelId="{664B0C92-3499-4454-A023-94055109DBBB}" type="sibTrans" cxnId="{56E97A0F-D7CF-4AA0-82BF-6E6EE9E25490}">
      <dgm:prSet/>
      <dgm:spPr/>
      <dgm:t>
        <a:bodyPr/>
        <a:lstStyle/>
        <a:p>
          <a:endParaRPr lang="en-GB"/>
        </a:p>
      </dgm:t>
    </dgm:pt>
    <dgm:pt modelId="{2486B05A-334B-4AC4-8FFD-2568BD2F7EDE}">
      <dgm:prSet/>
      <dgm:spPr/>
      <dgm:t>
        <a:bodyPr/>
        <a:lstStyle/>
        <a:p>
          <a:r>
            <a:rPr lang="en-GB" dirty="0"/>
            <a:t>84% participated in SDM</a:t>
          </a:r>
        </a:p>
      </dgm:t>
    </dgm:pt>
    <dgm:pt modelId="{647B3DEF-8E33-4FA8-8CFA-F9A5F71C4DE0}" type="parTrans" cxnId="{5A5560B6-ED35-4AF9-B9BD-AD7AA37CF013}">
      <dgm:prSet/>
      <dgm:spPr/>
      <dgm:t>
        <a:bodyPr/>
        <a:lstStyle/>
        <a:p>
          <a:endParaRPr lang="en-GB"/>
        </a:p>
      </dgm:t>
    </dgm:pt>
    <dgm:pt modelId="{11EAA5D6-911B-43DB-8DF9-4A2156A2E4E8}" type="sibTrans" cxnId="{5A5560B6-ED35-4AF9-B9BD-AD7AA37CF013}">
      <dgm:prSet/>
      <dgm:spPr/>
      <dgm:t>
        <a:bodyPr/>
        <a:lstStyle/>
        <a:p>
          <a:endParaRPr lang="en-GB"/>
        </a:p>
      </dgm:t>
    </dgm:pt>
    <dgm:pt modelId="{6250B702-4F22-4719-860C-892AE742F2D1}">
      <dgm:prSet/>
      <dgm:spPr/>
      <dgm:t>
        <a:bodyPr/>
        <a:lstStyle/>
        <a:p>
          <a:r>
            <a:rPr lang="en-GB" dirty="0"/>
            <a:t>17% did not proceed with surgery</a:t>
          </a:r>
        </a:p>
      </dgm:t>
    </dgm:pt>
    <dgm:pt modelId="{1D087F11-3287-4778-8B96-A8DC4E04A9B8}" type="parTrans" cxnId="{C26FE43B-0734-4039-AB79-C4876F01EB34}">
      <dgm:prSet/>
      <dgm:spPr/>
      <dgm:t>
        <a:bodyPr/>
        <a:lstStyle/>
        <a:p>
          <a:endParaRPr lang="en-GB"/>
        </a:p>
      </dgm:t>
    </dgm:pt>
    <dgm:pt modelId="{FFF90C3A-2598-4ABB-BA8B-C7992283885E}" type="sibTrans" cxnId="{C26FE43B-0734-4039-AB79-C4876F01EB34}">
      <dgm:prSet/>
      <dgm:spPr/>
      <dgm:t>
        <a:bodyPr/>
        <a:lstStyle/>
        <a:p>
          <a:endParaRPr lang="en-GB"/>
        </a:p>
      </dgm:t>
    </dgm:pt>
    <dgm:pt modelId="{7AC2EC00-E0A4-44D3-BD4D-A5AF9DF36A08}" type="pres">
      <dgm:prSet presAssocID="{098A98C9-E5F7-4D50-8C1A-6173ED0ED8B5}" presName="theList" presStyleCnt="0">
        <dgm:presLayoutVars>
          <dgm:dir/>
          <dgm:animLvl val="lvl"/>
          <dgm:resizeHandles val="exact"/>
        </dgm:presLayoutVars>
      </dgm:prSet>
      <dgm:spPr/>
    </dgm:pt>
    <dgm:pt modelId="{E4DFD2E3-84E5-4A5A-B55D-AC1AF64EB656}" type="pres">
      <dgm:prSet presAssocID="{D03FC896-AF10-440B-82B1-83ED890424B9}" presName="compNode" presStyleCnt="0"/>
      <dgm:spPr/>
    </dgm:pt>
    <dgm:pt modelId="{08C4A1F7-3E21-44DB-865B-C59D93594225}" type="pres">
      <dgm:prSet presAssocID="{D03FC896-AF10-440B-82B1-83ED890424B9}" presName="noGeometry" presStyleCnt="0"/>
      <dgm:spPr/>
    </dgm:pt>
    <dgm:pt modelId="{E544844D-0DD8-4926-920B-2C3F5A51B28B}" type="pres">
      <dgm:prSet presAssocID="{D03FC896-AF10-440B-82B1-83ED890424B9}" presName="childTextVisible" presStyleLbl="bgAccFollowNode1" presStyleIdx="0" presStyleCnt="2" custScaleX="181354" custLinFactNeighborX="13374" custLinFactNeighborY="349">
        <dgm:presLayoutVars>
          <dgm:bulletEnabled val="1"/>
        </dgm:presLayoutVars>
      </dgm:prSet>
      <dgm:spPr/>
    </dgm:pt>
    <dgm:pt modelId="{BA6FC22B-8B69-44F7-BC2B-494CDD1ED02D}" type="pres">
      <dgm:prSet presAssocID="{D03FC896-AF10-440B-82B1-83ED890424B9}" presName="childTextHidden" presStyleLbl="bgAccFollowNode1" presStyleIdx="0" presStyleCnt="2"/>
      <dgm:spPr/>
    </dgm:pt>
    <dgm:pt modelId="{DD9F9EDA-FFF0-4385-A5CB-1EB38012D759}" type="pres">
      <dgm:prSet presAssocID="{D03FC896-AF10-440B-82B1-83ED890424B9}" presName="parentText" presStyleLbl="node1" presStyleIdx="0" presStyleCnt="2" custLinFactNeighborX="-45519" custLinFactNeighborY="-4053">
        <dgm:presLayoutVars>
          <dgm:chMax val="1"/>
          <dgm:bulletEnabled val="1"/>
        </dgm:presLayoutVars>
      </dgm:prSet>
      <dgm:spPr/>
    </dgm:pt>
    <dgm:pt modelId="{D9B82EE9-7D88-4257-BC17-4EE2B250DE93}" type="pres">
      <dgm:prSet presAssocID="{D03FC896-AF10-440B-82B1-83ED890424B9}" presName="aSpace" presStyleCnt="0"/>
      <dgm:spPr/>
    </dgm:pt>
    <dgm:pt modelId="{1E873E1E-0A25-4071-ACA1-BFDEC4392E53}" type="pres">
      <dgm:prSet presAssocID="{12F62D35-5FA8-491B-87F4-8BE69CBA4ED6}" presName="compNode" presStyleCnt="0"/>
      <dgm:spPr/>
    </dgm:pt>
    <dgm:pt modelId="{A30B537B-761A-4359-A498-5061C6CB09AC}" type="pres">
      <dgm:prSet presAssocID="{12F62D35-5FA8-491B-87F4-8BE69CBA4ED6}" presName="noGeometry" presStyleCnt="0"/>
      <dgm:spPr/>
    </dgm:pt>
    <dgm:pt modelId="{89B13F9D-F6F7-454D-A18E-9CE0BB3CFEF4}" type="pres">
      <dgm:prSet presAssocID="{12F62D35-5FA8-491B-87F4-8BE69CBA4ED6}" presName="childTextVisible" presStyleLbl="bgAccFollowNode1" presStyleIdx="1" presStyleCnt="2" custScaleX="188703" custLinFactNeighborX="-4796" custLinFactNeighborY="-818">
        <dgm:presLayoutVars>
          <dgm:bulletEnabled val="1"/>
        </dgm:presLayoutVars>
      </dgm:prSet>
      <dgm:spPr/>
    </dgm:pt>
    <dgm:pt modelId="{A74ED50B-5902-441A-AE2C-EA6A1F92F235}" type="pres">
      <dgm:prSet presAssocID="{12F62D35-5FA8-491B-87F4-8BE69CBA4ED6}" presName="childTextHidden" presStyleLbl="bgAccFollowNode1" presStyleIdx="1" presStyleCnt="2"/>
      <dgm:spPr/>
    </dgm:pt>
    <dgm:pt modelId="{A9CAD4D6-77FB-4E34-8889-6D475D3AEFCD}" type="pres">
      <dgm:prSet presAssocID="{12F62D35-5FA8-491B-87F4-8BE69CBA4ED6}" presName="parentText" presStyleLbl="node1" presStyleIdx="1" presStyleCnt="2" custLinFactNeighborX="-60039" custLinFactNeighborY="-7689">
        <dgm:presLayoutVars>
          <dgm:chMax val="1"/>
          <dgm:bulletEnabled val="1"/>
        </dgm:presLayoutVars>
      </dgm:prSet>
      <dgm:spPr/>
    </dgm:pt>
  </dgm:ptLst>
  <dgm:cxnLst>
    <dgm:cxn modelId="{6E8AC702-9680-48E0-8A84-8108A9C522D9}" srcId="{D03FC896-AF10-440B-82B1-83ED890424B9}" destId="{C19BB975-FB14-4630-B8F4-B321A5A28C00}" srcOrd="2" destOrd="0" parTransId="{C6094358-7E7E-4D94-B482-71A32E08A5C4}" sibTransId="{8915990C-104B-49DC-B74F-00F9B82EA731}"/>
    <dgm:cxn modelId="{56E97A0F-D7CF-4AA0-82BF-6E6EE9E25490}" srcId="{12F62D35-5FA8-491B-87F4-8BE69CBA4ED6}" destId="{821775FF-A2F7-4474-A1CC-3AB506A0BFF4}" srcOrd="3" destOrd="0" parTransId="{CC14D4CC-016D-483B-9ED3-752695749A05}" sibTransId="{664B0C92-3499-4454-A023-94055109DBBB}"/>
    <dgm:cxn modelId="{AB6A5F14-4E5D-48CF-B2A4-3A0840666173}" type="presOf" srcId="{B74CAC4C-F576-48EC-AB34-4146094C610F}" destId="{E544844D-0DD8-4926-920B-2C3F5A51B28B}" srcOrd="0" destOrd="1" presId="urn:microsoft.com/office/officeart/2005/8/layout/hProcess6"/>
    <dgm:cxn modelId="{73530415-39B2-4798-81CF-E10CB4F84BAC}" type="presOf" srcId="{2486B05A-334B-4AC4-8FFD-2568BD2F7EDE}" destId="{89B13F9D-F6F7-454D-A18E-9CE0BB3CFEF4}" srcOrd="0" destOrd="4" presId="urn:microsoft.com/office/officeart/2005/8/layout/hProcess6"/>
    <dgm:cxn modelId="{1D7FFA19-F4C8-4EFE-828E-F74DCB59F717}" type="presOf" srcId="{821775FF-A2F7-4474-A1CC-3AB506A0BFF4}" destId="{89B13F9D-F6F7-454D-A18E-9CE0BB3CFEF4}" srcOrd="0" destOrd="3" presId="urn:microsoft.com/office/officeart/2005/8/layout/hProcess6"/>
    <dgm:cxn modelId="{A8AE9D1F-BBC7-4189-81E2-1E8FEE23D97A}" type="presOf" srcId="{C19BB975-FB14-4630-B8F4-B321A5A28C00}" destId="{BA6FC22B-8B69-44F7-BC2B-494CDD1ED02D}" srcOrd="1" destOrd="2" presId="urn:microsoft.com/office/officeart/2005/8/layout/hProcess6"/>
    <dgm:cxn modelId="{965A7F20-7302-4185-9364-BFB3A687589D}" type="presOf" srcId="{5CC4052B-313C-4D7C-959E-F46C6C8EF0F1}" destId="{A74ED50B-5902-441A-AE2C-EA6A1F92F235}" srcOrd="1" destOrd="6" presId="urn:microsoft.com/office/officeart/2005/8/layout/hProcess6"/>
    <dgm:cxn modelId="{32A10D33-8112-4728-96F5-7B69A278448A}" srcId="{D03FC896-AF10-440B-82B1-83ED890424B9}" destId="{24E5E71B-758B-4DE9-B97D-7D204A34E756}" srcOrd="0" destOrd="0" parTransId="{604E5D93-FD7C-447C-A37B-FB2118354704}" sibTransId="{99FB4CEB-32C3-4330-90F9-7CEA37C30A61}"/>
    <dgm:cxn modelId="{2DC34937-4B63-49FB-9B5E-6DFDDFEB32EF}" srcId="{D03FC896-AF10-440B-82B1-83ED890424B9}" destId="{B74CAC4C-F576-48EC-AB34-4146094C610F}" srcOrd="1" destOrd="0" parTransId="{BBB5BFE9-F3FE-4DAB-B26D-436F08F046D3}" sibTransId="{355BEA7C-EBE5-4119-AA5D-356093ECCD7A}"/>
    <dgm:cxn modelId="{C26FE43B-0734-4039-AB79-C4876F01EB34}" srcId="{12F62D35-5FA8-491B-87F4-8BE69CBA4ED6}" destId="{6250B702-4F22-4719-860C-892AE742F2D1}" srcOrd="5" destOrd="0" parTransId="{1D087F11-3287-4778-8B96-A8DC4E04A9B8}" sibTransId="{FFF90C3A-2598-4ABB-BA8B-C7992283885E}"/>
    <dgm:cxn modelId="{36ADC645-DBA6-4BF9-9943-DDCD2B23976C}" type="presOf" srcId="{2486B05A-334B-4AC4-8FFD-2568BD2F7EDE}" destId="{A74ED50B-5902-441A-AE2C-EA6A1F92F235}" srcOrd="1" destOrd="4" presId="urn:microsoft.com/office/officeart/2005/8/layout/hProcess6"/>
    <dgm:cxn modelId="{6D0F8E46-662E-4914-9379-D9D52A3FDE75}" type="presOf" srcId="{C19BB975-FB14-4630-B8F4-B321A5A28C00}" destId="{E544844D-0DD8-4926-920B-2C3F5A51B28B}" srcOrd="0" destOrd="2" presId="urn:microsoft.com/office/officeart/2005/8/layout/hProcess6"/>
    <dgm:cxn modelId="{EF3B9E66-543F-4F29-B085-ECA1439CCB1A}" type="presOf" srcId="{3D3AB36E-2390-4D21-AAE0-83F89C92401F}" destId="{BA6FC22B-8B69-44F7-BC2B-494CDD1ED02D}" srcOrd="1" destOrd="3" presId="urn:microsoft.com/office/officeart/2005/8/layout/hProcess6"/>
    <dgm:cxn modelId="{FE31CA4C-5C84-4D90-91EB-75F11441492B}" srcId="{12F62D35-5FA8-491B-87F4-8BE69CBA4ED6}" destId="{832E5E0C-237A-46B0-9ED9-53118DFE230C}" srcOrd="1" destOrd="0" parTransId="{BF1BEEF9-81A9-4C62-A8D5-3E472B1D1C52}" sibTransId="{9D8DBC58-DE5C-4621-BCCF-36D656C7992B}"/>
    <dgm:cxn modelId="{3BAB664D-5C6B-4345-81F2-A9F8CB9A0963}" type="presOf" srcId="{821775FF-A2F7-4474-A1CC-3AB506A0BFF4}" destId="{A74ED50B-5902-441A-AE2C-EA6A1F92F235}" srcOrd="1" destOrd="3" presId="urn:microsoft.com/office/officeart/2005/8/layout/hProcess6"/>
    <dgm:cxn modelId="{27C71E71-9BB2-47CB-9DAE-C0F6F2968238}" srcId="{D03FC896-AF10-440B-82B1-83ED890424B9}" destId="{3D3AB36E-2390-4D21-AAE0-83F89C92401F}" srcOrd="3" destOrd="0" parTransId="{CCEE5419-1E0A-4FCE-A4B9-E7C63FE10F6C}" sibTransId="{07C8A79B-A6BB-49AA-83DC-A6EC3012730F}"/>
    <dgm:cxn modelId="{7E8E0254-23DC-4C8D-97F8-35618B57D24C}" type="presOf" srcId="{832E5E0C-237A-46B0-9ED9-53118DFE230C}" destId="{89B13F9D-F6F7-454D-A18E-9CE0BB3CFEF4}" srcOrd="0" destOrd="1" presId="urn:microsoft.com/office/officeart/2005/8/layout/hProcess6"/>
    <dgm:cxn modelId="{BB247958-7F03-429A-B1F0-7042B4ADEDE3}" type="presOf" srcId="{098A98C9-E5F7-4D50-8C1A-6173ED0ED8B5}" destId="{7AC2EC00-E0A4-44D3-BD4D-A5AF9DF36A08}" srcOrd="0" destOrd="0" presId="urn:microsoft.com/office/officeart/2005/8/layout/hProcess6"/>
    <dgm:cxn modelId="{4A494A7D-AAB3-422B-AB46-741FC44E42B2}" type="presOf" srcId="{832E5E0C-237A-46B0-9ED9-53118DFE230C}" destId="{A74ED50B-5902-441A-AE2C-EA6A1F92F235}" srcOrd="1" destOrd="1" presId="urn:microsoft.com/office/officeart/2005/8/layout/hProcess6"/>
    <dgm:cxn modelId="{ACC5A181-461F-42F6-B6D6-7E1C1791AB01}" type="presOf" srcId="{24E5E71B-758B-4DE9-B97D-7D204A34E756}" destId="{BA6FC22B-8B69-44F7-BC2B-494CDD1ED02D}" srcOrd="1" destOrd="0" presId="urn:microsoft.com/office/officeart/2005/8/layout/hProcess6"/>
    <dgm:cxn modelId="{18C61187-BAED-4325-B325-57E8E207D649}" srcId="{12F62D35-5FA8-491B-87F4-8BE69CBA4ED6}" destId="{5B9A5A7A-DE82-4E35-A099-96A7E9BF161E}" srcOrd="2" destOrd="0" parTransId="{5ACE1D5B-20C7-4559-BA6B-FFC3F6B3D83D}" sibTransId="{336A9EB2-ED9C-4189-BBA2-31BC8378BBCB}"/>
    <dgm:cxn modelId="{26AC8A88-0090-4D00-93D1-4436FAED181A}" type="presOf" srcId="{24E5E71B-758B-4DE9-B97D-7D204A34E756}" destId="{E544844D-0DD8-4926-920B-2C3F5A51B28B}" srcOrd="0" destOrd="0" presId="urn:microsoft.com/office/officeart/2005/8/layout/hProcess6"/>
    <dgm:cxn modelId="{A9552B8B-0436-4C97-99DC-F73DDB013340}" type="presOf" srcId="{5CC4052B-313C-4D7C-959E-F46C6C8EF0F1}" destId="{89B13F9D-F6F7-454D-A18E-9CE0BB3CFEF4}" srcOrd="0" destOrd="6" presId="urn:microsoft.com/office/officeart/2005/8/layout/hProcess6"/>
    <dgm:cxn modelId="{CC6E5D8C-EA5E-42A0-AC75-A934B46DB943}" type="presOf" srcId="{5B9A5A7A-DE82-4E35-A099-96A7E9BF161E}" destId="{89B13F9D-F6F7-454D-A18E-9CE0BB3CFEF4}" srcOrd="0" destOrd="2" presId="urn:microsoft.com/office/officeart/2005/8/layout/hProcess6"/>
    <dgm:cxn modelId="{6ED189B2-8BA9-4E6F-8F55-967BAD5F3C7A}" type="presOf" srcId="{C97C72AE-B82B-4E79-A276-61B4422B1C50}" destId="{89B13F9D-F6F7-454D-A18E-9CE0BB3CFEF4}" srcOrd="0" destOrd="0" presId="urn:microsoft.com/office/officeart/2005/8/layout/hProcess6"/>
    <dgm:cxn modelId="{5A5560B6-ED35-4AF9-B9BD-AD7AA37CF013}" srcId="{12F62D35-5FA8-491B-87F4-8BE69CBA4ED6}" destId="{2486B05A-334B-4AC4-8FFD-2568BD2F7EDE}" srcOrd="4" destOrd="0" parTransId="{647B3DEF-8E33-4FA8-8CFA-F9A5F71C4DE0}" sibTransId="{11EAA5D6-911B-43DB-8DF9-4A2156A2E4E8}"/>
    <dgm:cxn modelId="{D659FCB6-379D-45AC-84B0-37717A95C9AE}" type="presOf" srcId="{6250B702-4F22-4719-860C-892AE742F2D1}" destId="{89B13F9D-F6F7-454D-A18E-9CE0BB3CFEF4}" srcOrd="0" destOrd="5" presId="urn:microsoft.com/office/officeart/2005/8/layout/hProcess6"/>
    <dgm:cxn modelId="{C1DF83B8-F985-49B8-B01F-B0036EC4325E}" type="presOf" srcId="{C97C72AE-B82B-4E79-A276-61B4422B1C50}" destId="{A74ED50B-5902-441A-AE2C-EA6A1F92F235}" srcOrd="1" destOrd="0" presId="urn:microsoft.com/office/officeart/2005/8/layout/hProcess6"/>
    <dgm:cxn modelId="{04F5C8BB-D1C9-46D6-A7C9-96A40C04D429}" srcId="{12F62D35-5FA8-491B-87F4-8BE69CBA4ED6}" destId="{C97C72AE-B82B-4E79-A276-61B4422B1C50}" srcOrd="0" destOrd="0" parTransId="{0AB98BAB-26F6-4671-AB7C-D3D99E8AC9A8}" sibTransId="{5336844D-ED17-4038-A09A-44BF23610A89}"/>
    <dgm:cxn modelId="{D62D3EC2-9883-4178-B528-310B02E3B61A}" type="presOf" srcId="{D03FC896-AF10-440B-82B1-83ED890424B9}" destId="{DD9F9EDA-FFF0-4385-A5CB-1EB38012D759}" srcOrd="0" destOrd="0" presId="urn:microsoft.com/office/officeart/2005/8/layout/hProcess6"/>
    <dgm:cxn modelId="{7E7825C4-E368-4A15-B01F-D0E4692A61DB}" srcId="{098A98C9-E5F7-4D50-8C1A-6173ED0ED8B5}" destId="{12F62D35-5FA8-491B-87F4-8BE69CBA4ED6}" srcOrd="1" destOrd="0" parTransId="{A2CF0DFE-8750-4676-8B42-D8016430CFBB}" sibTransId="{69BE4584-744F-4934-9BCA-EC8A1FAFF0D6}"/>
    <dgm:cxn modelId="{F27EC9CB-A509-4C39-BFC4-1B501B7C8CD4}" type="presOf" srcId="{6250B702-4F22-4719-860C-892AE742F2D1}" destId="{A74ED50B-5902-441A-AE2C-EA6A1F92F235}" srcOrd="1" destOrd="5" presId="urn:microsoft.com/office/officeart/2005/8/layout/hProcess6"/>
    <dgm:cxn modelId="{BE13B6E5-68D4-4246-950E-E09FA078935A}" type="presOf" srcId="{5B9A5A7A-DE82-4E35-A099-96A7E9BF161E}" destId="{A74ED50B-5902-441A-AE2C-EA6A1F92F235}" srcOrd="1" destOrd="2" presId="urn:microsoft.com/office/officeart/2005/8/layout/hProcess6"/>
    <dgm:cxn modelId="{82CC6AE9-85A7-4C59-B57E-D832B86D4D42}" srcId="{12F62D35-5FA8-491B-87F4-8BE69CBA4ED6}" destId="{5CC4052B-313C-4D7C-959E-F46C6C8EF0F1}" srcOrd="6" destOrd="0" parTransId="{1E8A1686-879B-40F0-B1AC-4619C7D3A3DF}" sibTransId="{318FA67C-2E1E-4A42-BB25-909ADD28FC25}"/>
    <dgm:cxn modelId="{864C9CEA-53CC-4E3F-A55C-7B86E2B082EB}" srcId="{098A98C9-E5F7-4D50-8C1A-6173ED0ED8B5}" destId="{D03FC896-AF10-440B-82B1-83ED890424B9}" srcOrd="0" destOrd="0" parTransId="{B98228B5-AA76-4692-B91F-7520B5EEA7C6}" sibTransId="{86D88A8F-04D2-45B3-BE00-DBE306E35BA9}"/>
    <dgm:cxn modelId="{BA05F6EF-2836-426B-8A8A-D090352EFB5B}" type="presOf" srcId="{12F62D35-5FA8-491B-87F4-8BE69CBA4ED6}" destId="{A9CAD4D6-77FB-4E34-8889-6D475D3AEFCD}" srcOrd="0" destOrd="0" presId="urn:microsoft.com/office/officeart/2005/8/layout/hProcess6"/>
    <dgm:cxn modelId="{6D4E40FD-6026-4E4A-87BC-4B2B25938C49}" type="presOf" srcId="{3D3AB36E-2390-4D21-AAE0-83F89C92401F}" destId="{E544844D-0DD8-4926-920B-2C3F5A51B28B}" srcOrd="0" destOrd="3" presId="urn:microsoft.com/office/officeart/2005/8/layout/hProcess6"/>
    <dgm:cxn modelId="{9674B9FF-1E49-409C-AB95-A98F9B68E1B0}" type="presOf" srcId="{B74CAC4C-F576-48EC-AB34-4146094C610F}" destId="{BA6FC22B-8B69-44F7-BC2B-494CDD1ED02D}" srcOrd="1" destOrd="1" presId="urn:microsoft.com/office/officeart/2005/8/layout/hProcess6"/>
    <dgm:cxn modelId="{2BE19090-A390-4C28-83D7-E15A31BB4F9F}" type="presParOf" srcId="{7AC2EC00-E0A4-44D3-BD4D-A5AF9DF36A08}" destId="{E4DFD2E3-84E5-4A5A-B55D-AC1AF64EB656}" srcOrd="0" destOrd="0" presId="urn:microsoft.com/office/officeart/2005/8/layout/hProcess6"/>
    <dgm:cxn modelId="{17AA174A-AF3F-4DEB-8CC7-3E27AE1849BF}" type="presParOf" srcId="{E4DFD2E3-84E5-4A5A-B55D-AC1AF64EB656}" destId="{08C4A1F7-3E21-44DB-865B-C59D93594225}" srcOrd="0" destOrd="0" presId="urn:microsoft.com/office/officeart/2005/8/layout/hProcess6"/>
    <dgm:cxn modelId="{188994F7-61DD-4199-80EF-24083E3AC81B}" type="presParOf" srcId="{E4DFD2E3-84E5-4A5A-B55D-AC1AF64EB656}" destId="{E544844D-0DD8-4926-920B-2C3F5A51B28B}" srcOrd="1" destOrd="0" presId="urn:microsoft.com/office/officeart/2005/8/layout/hProcess6"/>
    <dgm:cxn modelId="{61937D7F-967B-4BA7-BEB5-65F52DD37F2F}" type="presParOf" srcId="{E4DFD2E3-84E5-4A5A-B55D-AC1AF64EB656}" destId="{BA6FC22B-8B69-44F7-BC2B-494CDD1ED02D}" srcOrd="2" destOrd="0" presId="urn:microsoft.com/office/officeart/2005/8/layout/hProcess6"/>
    <dgm:cxn modelId="{E4AD493A-A7E1-4DD1-96D7-80F85AED3B1A}" type="presParOf" srcId="{E4DFD2E3-84E5-4A5A-B55D-AC1AF64EB656}" destId="{DD9F9EDA-FFF0-4385-A5CB-1EB38012D759}" srcOrd="3" destOrd="0" presId="urn:microsoft.com/office/officeart/2005/8/layout/hProcess6"/>
    <dgm:cxn modelId="{BB613342-41AE-4333-83C8-41548BAC79EC}" type="presParOf" srcId="{7AC2EC00-E0A4-44D3-BD4D-A5AF9DF36A08}" destId="{D9B82EE9-7D88-4257-BC17-4EE2B250DE93}" srcOrd="1" destOrd="0" presId="urn:microsoft.com/office/officeart/2005/8/layout/hProcess6"/>
    <dgm:cxn modelId="{517F7557-AFD0-4E44-827E-2A06F662DD25}" type="presParOf" srcId="{7AC2EC00-E0A4-44D3-BD4D-A5AF9DF36A08}" destId="{1E873E1E-0A25-4071-ACA1-BFDEC4392E53}" srcOrd="2" destOrd="0" presId="urn:microsoft.com/office/officeart/2005/8/layout/hProcess6"/>
    <dgm:cxn modelId="{3D540D42-A103-4F58-BFB9-8273B8A3CEC8}" type="presParOf" srcId="{1E873E1E-0A25-4071-ACA1-BFDEC4392E53}" destId="{A30B537B-761A-4359-A498-5061C6CB09AC}" srcOrd="0" destOrd="0" presId="urn:microsoft.com/office/officeart/2005/8/layout/hProcess6"/>
    <dgm:cxn modelId="{0C467F98-2958-4E76-8266-B7643915B335}" type="presParOf" srcId="{1E873E1E-0A25-4071-ACA1-BFDEC4392E53}" destId="{89B13F9D-F6F7-454D-A18E-9CE0BB3CFEF4}" srcOrd="1" destOrd="0" presId="urn:microsoft.com/office/officeart/2005/8/layout/hProcess6"/>
    <dgm:cxn modelId="{8B0868D8-6366-4DF3-A5F8-735929C9B601}" type="presParOf" srcId="{1E873E1E-0A25-4071-ACA1-BFDEC4392E53}" destId="{A74ED50B-5902-441A-AE2C-EA6A1F92F235}" srcOrd="2" destOrd="0" presId="urn:microsoft.com/office/officeart/2005/8/layout/hProcess6"/>
    <dgm:cxn modelId="{A1508882-DB9B-40C0-A9A9-9B6BBF93ADF1}" type="presParOf" srcId="{1E873E1E-0A25-4071-ACA1-BFDEC4392E53}" destId="{A9CAD4D6-77FB-4E34-8889-6D475D3AEFCD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4714FB4-985E-42B3-9A12-3F32F4E58566}" type="doc">
      <dgm:prSet loTypeId="urn:microsoft.com/office/officeart/2018/2/layout/IconCircle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E629AD1-DCC9-48DD-9371-2FEC36E86EE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b="1"/>
            <a:t>500% increase in reach </a:t>
          </a:r>
          <a:endParaRPr lang="en-US" sz="1600" b="1"/>
        </a:p>
      </dgm:t>
    </dgm:pt>
    <dgm:pt modelId="{2697D982-CD13-4955-867C-CECA2AC36059}" type="parTrans" cxnId="{C7912142-A687-41E2-92BC-E8830AAC0C13}">
      <dgm:prSet/>
      <dgm:spPr/>
      <dgm:t>
        <a:bodyPr/>
        <a:lstStyle/>
        <a:p>
          <a:endParaRPr lang="en-US"/>
        </a:p>
      </dgm:t>
    </dgm:pt>
    <dgm:pt modelId="{758FBAA8-CF66-456E-A223-11180A1D2B00}" type="sibTrans" cxnId="{C7912142-A687-41E2-92BC-E8830AAC0C1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084EE78-5B60-416C-9C9B-C92377FA69F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b="1"/>
            <a:t>Screening time reduced from 20 minutes to 3 minutes for digital responders</a:t>
          </a:r>
          <a:endParaRPr lang="en-US" sz="1600" b="1"/>
        </a:p>
      </dgm:t>
    </dgm:pt>
    <dgm:pt modelId="{0F65B5A4-CC5A-4A99-AFE1-25D4C0D83BAC}" type="parTrans" cxnId="{690EA7E3-8D9E-489F-953B-C5C6E0B1ECAA}">
      <dgm:prSet/>
      <dgm:spPr/>
      <dgm:t>
        <a:bodyPr/>
        <a:lstStyle/>
        <a:p>
          <a:endParaRPr lang="en-US"/>
        </a:p>
      </dgm:t>
    </dgm:pt>
    <dgm:pt modelId="{7034744E-4745-4193-B505-A5767307945E}" type="sibTrans" cxnId="{690EA7E3-8D9E-489F-953B-C5C6E0B1ECA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2137E29-57A5-46DA-868F-FFF9CD350FB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b="1"/>
            <a:t>200 clinician hours saved</a:t>
          </a:r>
          <a:endParaRPr lang="en-US" sz="1600" b="1"/>
        </a:p>
      </dgm:t>
    </dgm:pt>
    <dgm:pt modelId="{CA0C23F1-5203-4299-A7DF-85DD373801F9}" type="parTrans" cxnId="{6F8B8D89-CB42-4293-9C63-5C714611FFCE}">
      <dgm:prSet/>
      <dgm:spPr/>
      <dgm:t>
        <a:bodyPr/>
        <a:lstStyle/>
        <a:p>
          <a:endParaRPr lang="en-US"/>
        </a:p>
      </dgm:t>
    </dgm:pt>
    <dgm:pt modelId="{1123E7F3-6098-4088-9687-7D1CCB8BFD2C}" type="sibTrans" cxnId="{6F8B8D89-CB42-4293-9C63-5C714611FFC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737C0DE-D997-4173-A49C-08B452C5743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b="1"/>
            <a:t>Strong collaboration between perioperative and digital teams</a:t>
          </a:r>
          <a:endParaRPr lang="en-US" sz="1600" b="1"/>
        </a:p>
      </dgm:t>
    </dgm:pt>
    <dgm:pt modelId="{F1A1B19E-6AB2-4616-9307-67E455E14654}" type="parTrans" cxnId="{DC8A5E3D-E96D-45DB-8064-E10913DB74B6}">
      <dgm:prSet/>
      <dgm:spPr/>
      <dgm:t>
        <a:bodyPr/>
        <a:lstStyle/>
        <a:p>
          <a:endParaRPr lang="en-US"/>
        </a:p>
      </dgm:t>
    </dgm:pt>
    <dgm:pt modelId="{145BD589-1CA4-46B6-B55F-1DAD49754BCB}" type="sibTrans" cxnId="{DC8A5E3D-E96D-45DB-8064-E10913DB74B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D6010B8-319D-4388-B2E9-AB2556BBF1D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b="1"/>
            <a:t>80% of patients found the tool easy to use and felt more informed about their care</a:t>
          </a:r>
          <a:endParaRPr lang="en-US" sz="1600" b="1"/>
        </a:p>
      </dgm:t>
    </dgm:pt>
    <dgm:pt modelId="{7994555C-300F-4D2F-B985-59F4E42B4382}" type="parTrans" cxnId="{EB6B8EE3-7BD2-47A9-98EE-F1AAB26A1618}">
      <dgm:prSet/>
      <dgm:spPr/>
      <dgm:t>
        <a:bodyPr/>
        <a:lstStyle/>
        <a:p>
          <a:endParaRPr lang="en-US"/>
        </a:p>
      </dgm:t>
    </dgm:pt>
    <dgm:pt modelId="{3EFC85E2-2FC1-4968-BD94-A557D402BD6B}" type="sibTrans" cxnId="{EB6B8EE3-7BD2-47A9-98EE-F1AAB26A161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9DF1759-211F-4EF8-BAC0-12B5A0BA927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b="1"/>
            <a:t>Enhanced shared decision-making and appropriate optimisation of care</a:t>
          </a:r>
          <a:endParaRPr lang="en-US" sz="1600" b="1"/>
        </a:p>
      </dgm:t>
    </dgm:pt>
    <dgm:pt modelId="{74F24B03-C554-46E9-B646-43BE32D32980}" type="parTrans" cxnId="{B3C37BD9-EE41-46DC-83A8-8C00A8D2FA2E}">
      <dgm:prSet/>
      <dgm:spPr/>
      <dgm:t>
        <a:bodyPr/>
        <a:lstStyle/>
        <a:p>
          <a:endParaRPr lang="en-US"/>
        </a:p>
      </dgm:t>
    </dgm:pt>
    <dgm:pt modelId="{F24E27EE-D2ED-47CC-89EE-D97B96E197F8}" type="sibTrans" cxnId="{B3C37BD9-EE41-46DC-83A8-8C00A8D2FA2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76F3B45-BDF4-4A82-8593-12F63318FDD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b="1"/>
            <a:t>Scalable model </a:t>
          </a:r>
          <a:endParaRPr lang="en-US" sz="1600" b="1"/>
        </a:p>
      </dgm:t>
    </dgm:pt>
    <dgm:pt modelId="{691233EC-AC60-4ABA-A612-210B62DA1CEB}" type="parTrans" cxnId="{912604A1-69DE-4EC6-B27D-FCCB16D64AE3}">
      <dgm:prSet/>
      <dgm:spPr/>
      <dgm:t>
        <a:bodyPr/>
        <a:lstStyle/>
        <a:p>
          <a:endParaRPr lang="en-US"/>
        </a:p>
      </dgm:t>
    </dgm:pt>
    <dgm:pt modelId="{47A8AAA2-3132-4379-A9B8-7A7D7C7C0B51}" type="sibTrans" cxnId="{912604A1-69DE-4EC6-B27D-FCCB16D64AE3}">
      <dgm:prSet/>
      <dgm:spPr/>
      <dgm:t>
        <a:bodyPr/>
        <a:lstStyle/>
        <a:p>
          <a:endParaRPr lang="en-US"/>
        </a:p>
      </dgm:t>
    </dgm:pt>
    <dgm:pt modelId="{306225CA-8692-4BCA-88D9-B72D3C472684}" type="pres">
      <dgm:prSet presAssocID="{74714FB4-985E-42B3-9A12-3F32F4E58566}" presName="root" presStyleCnt="0">
        <dgm:presLayoutVars>
          <dgm:dir/>
          <dgm:resizeHandles val="exact"/>
        </dgm:presLayoutVars>
      </dgm:prSet>
      <dgm:spPr/>
    </dgm:pt>
    <dgm:pt modelId="{38234491-4DD8-44F3-8143-A86A8343B924}" type="pres">
      <dgm:prSet presAssocID="{74714FB4-985E-42B3-9A12-3F32F4E58566}" presName="container" presStyleCnt="0">
        <dgm:presLayoutVars>
          <dgm:dir/>
          <dgm:resizeHandles val="exact"/>
        </dgm:presLayoutVars>
      </dgm:prSet>
      <dgm:spPr/>
    </dgm:pt>
    <dgm:pt modelId="{FB884AF7-247E-46DB-8E8F-DBC1852F60C5}" type="pres">
      <dgm:prSet presAssocID="{0E629AD1-DCC9-48DD-9371-2FEC36E86EE6}" presName="compNode" presStyleCnt="0"/>
      <dgm:spPr/>
    </dgm:pt>
    <dgm:pt modelId="{5100EEFA-0E0B-4F96-BB03-F0EDF97195A1}" type="pres">
      <dgm:prSet presAssocID="{0E629AD1-DCC9-48DD-9371-2FEC36E86EE6}" presName="iconBgRect" presStyleLbl="bgShp" presStyleIdx="0" presStyleCnt="7"/>
      <dgm:spPr/>
    </dgm:pt>
    <dgm:pt modelId="{D2F6B197-F0DD-43FB-A98E-1BAB6C919145}" type="pres">
      <dgm:prSet presAssocID="{0E629AD1-DCC9-48DD-9371-2FEC36E86EE6}" presName="iconRect" presStyleLbl="node1" presStyleIdx="0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A0F07ED7-0CBF-494D-ACCD-19DECA3EC794}" type="pres">
      <dgm:prSet presAssocID="{0E629AD1-DCC9-48DD-9371-2FEC36E86EE6}" presName="spaceRect" presStyleCnt="0"/>
      <dgm:spPr/>
    </dgm:pt>
    <dgm:pt modelId="{436808BB-16A4-45FB-AC86-BF3411654D56}" type="pres">
      <dgm:prSet presAssocID="{0E629AD1-DCC9-48DD-9371-2FEC36E86EE6}" presName="textRect" presStyleLbl="revTx" presStyleIdx="0" presStyleCnt="7">
        <dgm:presLayoutVars>
          <dgm:chMax val="1"/>
          <dgm:chPref val="1"/>
        </dgm:presLayoutVars>
      </dgm:prSet>
      <dgm:spPr/>
    </dgm:pt>
    <dgm:pt modelId="{C0401AE7-C148-43FA-A7A1-4DDDEBD84A7E}" type="pres">
      <dgm:prSet presAssocID="{758FBAA8-CF66-456E-A223-11180A1D2B00}" presName="sibTrans" presStyleLbl="sibTrans2D1" presStyleIdx="0" presStyleCnt="0"/>
      <dgm:spPr/>
    </dgm:pt>
    <dgm:pt modelId="{3FEE9C41-774F-4BD1-9CB0-16B4AEE47987}" type="pres">
      <dgm:prSet presAssocID="{C084EE78-5B60-416C-9C9B-C92377FA69F2}" presName="compNode" presStyleCnt="0"/>
      <dgm:spPr/>
    </dgm:pt>
    <dgm:pt modelId="{D939F07D-BA66-4E26-A9FB-B752EC784639}" type="pres">
      <dgm:prSet presAssocID="{C084EE78-5B60-416C-9C9B-C92377FA69F2}" presName="iconBgRect" presStyleLbl="bgShp" presStyleIdx="1" presStyleCnt="7"/>
      <dgm:spPr/>
    </dgm:pt>
    <dgm:pt modelId="{11EFE7AB-8ECD-47FF-90B1-DBA0261D8798}" type="pres">
      <dgm:prSet presAssocID="{C084EE78-5B60-416C-9C9B-C92377FA69F2}" presName="iconRect" presStyleLbl="node1" presStyleIdx="1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6CC4540E-299B-4917-8DB6-A2F1EBE087F1}" type="pres">
      <dgm:prSet presAssocID="{C084EE78-5B60-416C-9C9B-C92377FA69F2}" presName="spaceRect" presStyleCnt="0"/>
      <dgm:spPr/>
    </dgm:pt>
    <dgm:pt modelId="{C0DD1617-C0E8-42EB-A475-0E25AF73D4BF}" type="pres">
      <dgm:prSet presAssocID="{C084EE78-5B60-416C-9C9B-C92377FA69F2}" presName="textRect" presStyleLbl="revTx" presStyleIdx="1" presStyleCnt="7">
        <dgm:presLayoutVars>
          <dgm:chMax val="1"/>
          <dgm:chPref val="1"/>
        </dgm:presLayoutVars>
      </dgm:prSet>
      <dgm:spPr/>
    </dgm:pt>
    <dgm:pt modelId="{50D828FE-EDCA-4BD7-AD37-624B9A7D69FC}" type="pres">
      <dgm:prSet presAssocID="{7034744E-4745-4193-B505-A5767307945E}" presName="sibTrans" presStyleLbl="sibTrans2D1" presStyleIdx="0" presStyleCnt="0"/>
      <dgm:spPr/>
    </dgm:pt>
    <dgm:pt modelId="{DF976819-D591-4C62-A1B3-6DE829701E34}" type="pres">
      <dgm:prSet presAssocID="{D2137E29-57A5-46DA-868F-FFF9CD350FB5}" presName="compNode" presStyleCnt="0"/>
      <dgm:spPr/>
    </dgm:pt>
    <dgm:pt modelId="{83B2567B-C0F2-4A35-AF14-96768A3D5A0C}" type="pres">
      <dgm:prSet presAssocID="{D2137E29-57A5-46DA-868F-FFF9CD350FB5}" presName="iconBgRect" presStyleLbl="bgShp" presStyleIdx="2" presStyleCnt="7"/>
      <dgm:spPr/>
    </dgm:pt>
    <dgm:pt modelId="{29CC78C7-C70D-401E-B36E-82A37F383C73}" type="pres">
      <dgm:prSet presAssocID="{D2137E29-57A5-46DA-868F-FFF9CD350FB5}" presName="iconRect" presStyleLbl="node1" presStyleIdx="2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D3DFEA90-C768-4150-9E35-223133C0A448}" type="pres">
      <dgm:prSet presAssocID="{D2137E29-57A5-46DA-868F-FFF9CD350FB5}" presName="spaceRect" presStyleCnt="0"/>
      <dgm:spPr/>
    </dgm:pt>
    <dgm:pt modelId="{96990E67-278E-452F-BBEE-B2E39E6F50E8}" type="pres">
      <dgm:prSet presAssocID="{D2137E29-57A5-46DA-868F-FFF9CD350FB5}" presName="textRect" presStyleLbl="revTx" presStyleIdx="2" presStyleCnt="7">
        <dgm:presLayoutVars>
          <dgm:chMax val="1"/>
          <dgm:chPref val="1"/>
        </dgm:presLayoutVars>
      </dgm:prSet>
      <dgm:spPr/>
    </dgm:pt>
    <dgm:pt modelId="{12137667-2B97-4C1F-A958-C2CDD01ED153}" type="pres">
      <dgm:prSet presAssocID="{1123E7F3-6098-4088-9687-7D1CCB8BFD2C}" presName="sibTrans" presStyleLbl="sibTrans2D1" presStyleIdx="0" presStyleCnt="0"/>
      <dgm:spPr/>
    </dgm:pt>
    <dgm:pt modelId="{73376448-6448-416D-B03C-4C58887CE091}" type="pres">
      <dgm:prSet presAssocID="{1737C0DE-D997-4173-A49C-08B452C5743A}" presName="compNode" presStyleCnt="0"/>
      <dgm:spPr/>
    </dgm:pt>
    <dgm:pt modelId="{E4D6B522-7436-4D71-9F1B-F669A6702F28}" type="pres">
      <dgm:prSet presAssocID="{1737C0DE-D997-4173-A49C-08B452C5743A}" presName="iconBgRect" presStyleLbl="bgShp" presStyleIdx="3" presStyleCnt="7"/>
      <dgm:spPr/>
    </dgm:pt>
    <dgm:pt modelId="{B9EF44A2-314F-4A2F-821A-32F6BE7B6ADB}" type="pres">
      <dgm:prSet presAssocID="{1737C0DE-D997-4173-A49C-08B452C5743A}" presName="iconRect" presStyleLbl="node1" presStyleIdx="3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F6075A29-5794-4B7B-A15F-B55F12ABE4C7}" type="pres">
      <dgm:prSet presAssocID="{1737C0DE-D997-4173-A49C-08B452C5743A}" presName="spaceRect" presStyleCnt="0"/>
      <dgm:spPr/>
    </dgm:pt>
    <dgm:pt modelId="{C0B8C578-6B56-4550-A24B-DFE65D949864}" type="pres">
      <dgm:prSet presAssocID="{1737C0DE-D997-4173-A49C-08B452C5743A}" presName="textRect" presStyleLbl="revTx" presStyleIdx="3" presStyleCnt="7">
        <dgm:presLayoutVars>
          <dgm:chMax val="1"/>
          <dgm:chPref val="1"/>
        </dgm:presLayoutVars>
      </dgm:prSet>
      <dgm:spPr/>
    </dgm:pt>
    <dgm:pt modelId="{77F042C4-5BA2-46E3-A872-43C9772B1A54}" type="pres">
      <dgm:prSet presAssocID="{145BD589-1CA4-46B6-B55F-1DAD49754BCB}" presName="sibTrans" presStyleLbl="sibTrans2D1" presStyleIdx="0" presStyleCnt="0"/>
      <dgm:spPr/>
    </dgm:pt>
    <dgm:pt modelId="{76264C33-F09D-44CC-81D2-57D485522317}" type="pres">
      <dgm:prSet presAssocID="{FD6010B8-319D-4388-B2E9-AB2556BBF1D9}" presName="compNode" presStyleCnt="0"/>
      <dgm:spPr/>
    </dgm:pt>
    <dgm:pt modelId="{8BCE26BD-7C99-4A08-9881-31933D8DA4B0}" type="pres">
      <dgm:prSet presAssocID="{FD6010B8-319D-4388-B2E9-AB2556BBF1D9}" presName="iconBgRect" presStyleLbl="bgShp" presStyleIdx="4" presStyleCnt="7"/>
      <dgm:spPr/>
    </dgm:pt>
    <dgm:pt modelId="{27AEFD00-6CCB-4F07-93EE-C87831E4FC67}" type="pres">
      <dgm:prSet presAssocID="{FD6010B8-319D-4388-B2E9-AB2556BBF1D9}" presName="iconRect" presStyleLbl="node1" presStyleIdx="4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D4F91DC8-4439-4B99-9C07-179C7AA9CCBD}" type="pres">
      <dgm:prSet presAssocID="{FD6010B8-319D-4388-B2E9-AB2556BBF1D9}" presName="spaceRect" presStyleCnt="0"/>
      <dgm:spPr/>
    </dgm:pt>
    <dgm:pt modelId="{F9F9A0EA-CDA0-44CE-A70F-063B80B68186}" type="pres">
      <dgm:prSet presAssocID="{FD6010B8-319D-4388-B2E9-AB2556BBF1D9}" presName="textRect" presStyleLbl="revTx" presStyleIdx="4" presStyleCnt="7">
        <dgm:presLayoutVars>
          <dgm:chMax val="1"/>
          <dgm:chPref val="1"/>
        </dgm:presLayoutVars>
      </dgm:prSet>
      <dgm:spPr/>
    </dgm:pt>
    <dgm:pt modelId="{B1302CEE-15A0-4674-80D7-33E2441ECCE4}" type="pres">
      <dgm:prSet presAssocID="{3EFC85E2-2FC1-4968-BD94-A557D402BD6B}" presName="sibTrans" presStyleLbl="sibTrans2D1" presStyleIdx="0" presStyleCnt="0"/>
      <dgm:spPr/>
    </dgm:pt>
    <dgm:pt modelId="{D88A55DE-4C0E-4E56-9445-FD12506C8543}" type="pres">
      <dgm:prSet presAssocID="{79DF1759-211F-4EF8-BAC0-12B5A0BA927E}" presName="compNode" presStyleCnt="0"/>
      <dgm:spPr/>
    </dgm:pt>
    <dgm:pt modelId="{3ACAFD40-BC65-4120-8A57-903B9B29F707}" type="pres">
      <dgm:prSet presAssocID="{79DF1759-211F-4EF8-BAC0-12B5A0BA927E}" presName="iconBgRect" presStyleLbl="bgShp" presStyleIdx="5" presStyleCnt="7"/>
      <dgm:spPr/>
    </dgm:pt>
    <dgm:pt modelId="{9B5B3312-94A4-429A-AFE3-E053D10E41E7}" type="pres">
      <dgm:prSet presAssocID="{79DF1759-211F-4EF8-BAC0-12B5A0BA927E}" presName="iconRect" presStyleLbl="node1" presStyleIdx="5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E3302CFA-6BBA-4FAC-84A0-440BD90DC0BB}" type="pres">
      <dgm:prSet presAssocID="{79DF1759-211F-4EF8-BAC0-12B5A0BA927E}" presName="spaceRect" presStyleCnt="0"/>
      <dgm:spPr/>
    </dgm:pt>
    <dgm:pt modelId="{D0903247-4450-4052-B881-F004AA7D9466}" type="pres">
      <dgm:prSet presAssocID="{79DF1759-211F-4EF8-BAC0-12B5A0BA927E}" presName="textRect" presStyleLbl="revTx" presStyleIdx="5" presStyleCnt="7">
        <dgm:presLayoutVars>
          <dgm:chMax val="1"/>
          <dgm:chPref val="1"/>
        </dgm:presLayoutVars>
      </dgm:prSet>
      <dgm:spPr/>
    </dgm:pt>
    <dgm:pt modelId="{EFA15CE7-D352-431C-B13B-6BF0F6C6C022}" type="pres">
      <dgm:prSet presAssocID="{F24E27EE-D2ED-47CC-89EE-D97B96E197F8}" presName="sibTrans" presStyleLbl="sibTrans2D1" presStyleIdx="0" presStyleCnt="0"/>
      <dgm:spPr/>
    </dgm:pt>
    <dgm:pt modelId="{2B69923D-504D-4DC2-82F7-84A9E8E79686}" type="pres">
      <dgm:prSet presAssocID="{776F3B45-BDF4-4A82-8593-12F63318FDD7}" presName="compNode" presStyleCnt="0"/>
      <dgm:spPr/>
    </dgm:pt>
    <dgm:pt modelId="{F486BA97-8D5D-4BD6-ACE1-6005F0F09A67}" type="pres">
      <dgm:prSet presAssocID="{776F3B45-BDF4-4A82-8593-12F63318FDD7}" presName="iconBgRect" presStyleLbl="bgShp" presStyleIdx="6" presStyleCnt="7"/>
      <dgm:spPr/>
    </dgm:pt>
    <dgm:pt modelId="{0EC1F690-2A7C-44F0-9E72-7060B5182AE6}" type="pres">
      <dgm:prSet presAssocID="{776F3B45-BDF4-4A82-8593-12F63318FDD7}" presName="iconRect" presStyleLbl="node1" presStyleIdx="6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CF5DBB52-A929-4C5A-8B5A-FC4A9A9BE503}" type="pres">
      <dgm:prSet presAssocID="{776F3B45-BDF4-4A82-8593-12F63318FDD7}" presName="spaceRect" presStyleCnt="0"/>
      <dgm:spPr/>
    </dgm:pt>
    <dgm:pt modelId="{6A6C77BA-1FC4-421D-97F8-F3DD470E4EC7}" type="pres">
      <dgm:prSet presAssocID="{776F3B45-BDF4-4A82-8593-12F63318FDD7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E7B3A028-3C34-41D0-ACAE-8B029DD02226}" type="presOf" srcId="{C084EE78-5B60-416C-9C9B-C92377FA69F2}" destId="{C0DD1617-C0E8-42EB-A475-0E25AF73D4BF}" srcOrd="0" destOrd="0" presId="urn:microsoft.com/office/officeart/2018/2/layout/IconCircleList"/>
    <dgm:cxn modelId="{DC8A5E3D-E96D-45DB-8064-E10913DB74B6}" srcId="{74714FB4-985E-42B3-9A12-3F32F4E58566}" destId="{1737C0DE-D997-4173-A49C-08B452C5743A}" srcOrd="3" destOrd="0" parTransId="{F1A1B19E-6AB2-4616-9307-67E455E14654}" sibTransId="{145BD589-1CA4-46B6-B55F-1DAD49754BCB}"/>
    <dgm:cxn modelId="{E1E2753E-4151-48BC-99B6-CE9BDA62BD6A}" type="presOf" srcId="{776F3B45-BDF4-4A82-8593-12F63318FDD7}" destId="{6A6C77BA-1FC4-421D-97F8-F3DD470E4EC7}" srcOrd="0" destOrd="0" presId="urn:microsoft.com/office/officeart/2018/2/layout/IconCircleList"/>
    <dgm:cxn modelId="{C7912142-A687-41E2-92BC-E8830AAC0C13}" srcId="{74714FB4-985E-42B3-9A12-3F32F4E58566}" destId="{0E629AD1-DCC9-48DD-9371-2FEC36E86EE6}" srcOrd="0" destOrd="0" parTransId="{2697D982-CD13-4955-867C-CECA2AC36059}" sibTransId="{758FBAA8-CF66-456E-A223-11180A1D2B00}"/>
    <dgm:cxn modelId="{55956142-4090-4BC0-862A-394F2C49EED2}" type="presOf" srcId="{FD6010B8-319D-4388-B2E9-AB2556BBF1D9}" destId="{F9F9A0EA-CDA0-44CE-A70F-063B80B68186}" srcOrd="0" destOrd="0" presId="urn:microsoft.com/office/officeart/2018/2/layout/IconCircleList"/>
    <dgm:cxn modelId="{51225E43-2EFE-4F6B-8A2D-4777BCF1B61E}" type="presOf" srcId="{F24E27EE-D2ED-47CC-89EE-D97B96E197F8}" destId="{EFA15CE7-D352-431C-B13B-6BF0F6C6C022}" srcOrd="0" destOrd="0" presId="urn:microsoft.com/office/officeart/2018/2/layout/IconCircleList"/>
    <dgm:cxn modelId="{7E48A974-CDBF-4AFC-8F37-5E70ECF84689}" type="presOf" srcId="{0E629AD1-DCC9-48DD-9371-2FEC36E86EE6}" destId="{436808BB-16A4-45FB-AC86-BF3411654D56}" srcOrd="0" destOrd="0" presId="urn:microsoft.com/office/officeart/2018/2/layout/IconCircleList"/>
    <dgm:cxn modelId="{1337CE79-92DD-429E-90B4-4619A4E50829}" type="presOf" srcId="{3EFC85E2-2FC1-4968-BD94-A557D402BD6B}" destId="{B1302CEE-15A0-4674-80D7-33E2441ECCE4}" srcOrd="0" destOrd="0" presId="urn:microsoft.com/office/officeart/2018/2/layout/IconCircleList"/>
    <dgm:cxn modelId="{E22DB785-A78B-4CD0-A0B0-5F187C1EA7BB}" type="presOf" srcId="{7034744E-4745-4193-B505-A5767307945E}" destId="{50D828FE-EDCA-4BD7-AD37-624B9A7D69FC}" srcOrd="0" destOrd="0" presId="urn:microsoft.com/office/officeart/2018/2/layout/IconCircleList"/>
    <dgm:cxn modelId="{6F8B8D89-CB42-4293-9C63-5C714611FFCE}" srcId="{74714FB4-985E-42B3-9A12-3F32F4E58566}" destId="{D2137E29-57A5-46DA-868F-FFF9CD350FB5}" srcOrd="2" destOrd="0" parTransId="{CA0C23F1-5203-4299-A7DF-85DD373801F9}" sibTransId="{1123E7F3-6098-4088-9687-7D1CCB8BFD2C}"/>
    <dgm:cxn modelId="{370FA78E-8D76-4FFA-BE60-2A20EDC93A1D}" type="presOf" srcId="{D2137E29-57A5-46DA-868F-FFF9CD350FB5}" destId="{96990E67-278E-452F-BBEE-B2E39E6F50E8}" srcOrd="0" destOrd="0" presId="urn:microsoft.com/office/officeart/2018/2/layout/IconCircleList"/>
    <dgm:cxn modelId="{D663A595-5CE0-48C1-A04B-85792E2A4429}" type="presOf" srcId="{145BD589-1CA4-46B6-B55F-1DAD49754BCB}" destId="{77F042C4-5BA2-46E3-A872-43C9772B1A54}" srcOrd="0" destOrd="0" presId="urn:microsoft.com/office/officeart/2018/2/layout/IconCircleList"/>
    <dgm:cxn modelId="{912604A1-69DE-4EC6-B27D-FCCB16D64AE3}" srcId="{74714FB4-985E-42B3-9A12-3F32F4E58566}" destId="{776F3B45-BDF4-4A82-8593-12F63318FDD7}" srcOrd="6" destOrd="0" parTransId="{691233EC-AC60-4ABA-A612-210B62DA1CEB}" sibTransId="{47A8AAA2-3132-4379-A9B8-7A7D7C7C0B51}"/>
    <dgm:cxn modelId="{79E7DEC4-A753-4A9C-80EB-1E43C843B6CE}" type="presOf" srcId="{79DF1759-211F-4EF8-BAC0-12B5A0BA927E}" destId="{D0903247-4450-4052-B881-F004AA7D9466}" srcOrd="0" destOrd="0" presId="urn:microsoft.com/office/officeart/2018/2/layout/IconCircleList"/>
    <dgm:cxn modelId="{B3C37BD9-EE41-46DC-83A8-8C00A8D2FA2E}" srcId="{74714FB4-985E-42B3-9A12-3F32F4E58566}" destId="{79DF1759-211F-4EF8-BAC0-12B5A0BA927E}" srcOrd="5" destOrd="0" parTransId="{74F24B03-C554-46E9-B646-43BE32D32980}" sibTransId="{F24E27EE-D2ED-47CC-89EE-D97B96E197F8}"/>
    <dgm:cxn modelId="{EB6B8EE3-7BD2-47A9-98EE-F1AAB26A1618}" srcId="{74714FB4-985E-42B3-9A12-3F32F4E58566}" destId="{FD6010B8-319D-4388-B2E9-AB2556BBF1D9}" srcOrd="4" destOrd="0" parTransId="{7994555C-300F-4D2F-B985-59F4E42B4382}" sibTransId="{3EFC85E2-2FC1-4968-BD94-A557D402BD6B}"/>
    <dgm:cxn modelId="{690EA7E3-8D9E-489F-953B-C5C6E0B1ECAA}" srcId="{74714FB4-985E-42B3-9A12-3F32F4E58566}" destId="{C084EE78-5B60-416C-9C9B-C92377FA69F2}" srcOrd="1" destOrd="0" parTransId="{0F65B5A4-CC5A-4A99-AFE1-25D4C0D83BAC}" sibTransId="{7034744E-4745-4193-B505-A5767307945E}"/>
    <dgm:cxn modelId="{28117AE4-6CCE-46C8-B849-028C1CB68409}" type="presOf" srcId="{1737C0DE-D997-4173-A49C-08B452C5743A}" destId="{C0B8C578-6B56-4550-A24B-DFE65D949864}" srcOrd="0" destOrd="0" presId="urn:microsoft.com/office/officeart/2018/2/layout/IconCircleList"/>
    <dgm:cxn modelId="{93F346E7-5C65-4E97-91F4-9F2F72299335}" type="presOf" srcId="{74714FB4-985E-42B3-9A12-3F32F4E58566}" destId="{306225CA-8692-4BCA-88D9-B72D3C472684}" srcOrd="0" destOrd="0" presId="urn:microsoft.com/office/officeart/2018/2/layout/IconCircleList"/>
    <dgm:cxn modelId="{4865DFF4-CAF5-461C-89BA-9D75D40093C4}" type="presOf" srcId="{758FBAA8-CF66-456E-A223-11180A1D2B00}" destId="{C0401AE7-C148-43FA-A7A1-4DDDEBD84A7E}" srcOrd="0" destOrd="0" presId="urn:microsoft.com/office/officeart/2018/2/layout/IconCircleList"/>
    <dgm:cxn modelId="{1FC5E2F4-2027-4A11-8D88-525F9708191F}" type="presOf" srcId="{1123E7F3-6098-4088-9687-7D1CCB8BFD2C}" destId="{12137667-2B97-4C1F-A958-C2CDD01ED153}" srcOrd="0" destOrd="0" presId="urn:microsoft.com/office/officeart/2018/2/layout/IconCircleList"/>
    <dgm:cxn modelId="{A3AA9B00-A50B-4F51-B060-E006894438E1}" type="presParOf" srcId="{306225CA-8692-4BCA-88D9-B72D3C472684}" destId="{38234491-4DD8-44F3-8143-A86A8343B924}" srcOrd="0" destOrd="0" presId="urn:microsoft.com/office/officeart/2018/2/layout/IconCircleList"/>
    <dgm:cxn modelId="{7D0C0BF7-9283-4DC8-81A0-231AD95B6B57}" type="presParOf" srcId="{38234491-4DD8-44F3-8143-A86A8343B924}" destId="{FB884AF7-247E-46DB-8E8F-DBC1852F60C5}" srcOrd="0" destOrd="0" presId="urn:microsoft.com/office/officeart/2018/2/layout/IconCircleList"/>
    <dgm:cxn modelId="{9907DCC8-7F7A-4196-BF61-42115F26DA77}" type="presParOf" srcId="{FB884AF7-247E-46DB-8E8F-DBC1852F60C5}" destId="{5100EEFA-0E0B-4F96-BB03-F0EDF97195A1}" srcOrd="0" destOrd="0" presId="urn:microsoft.com/office/officeart/2018/2/layout/IconCircleList"/>
    <dgm:cxn modelId="{24A70E43-2DE3-42E6-93A1-40D47045740A}" type="presParOf" srcId="{FB884AF7-247E-46DB-8E8F-DBC1852F60C5}" destId="{D2F6B197-F0DD-43FB-A98E-1BAB6C919145}" srcOrd="1" destOrd="0" presId="urn:microsoft.com/office/officeart/2018/2/layout/IconCircleList"/>
    <dgm:cxn modelId="{28BAF9D8-123C-4588-9541-69EA1DA97E91}" type="presParOf" srcId="{FB884AF7-247E-46DB-8E8F-DBC1852F60C5}" destId="{A0F07ED7-0CBF-494D-ACCD-19DECA3EC794}" srcOrd="2" destOrd="0" presId="urn:microsoft.com/office/officeart/2018/2/layout/IconCircleList"/>
    <dgm:cxn modelId="{33730F9C-93C7-4AE0-B352-A684F2E2D61C}" type="presParOf" srcId="{FB884AF7-247E-46DB-8E8F-DBC1852F60C5}" destId="{436808BB-16A4-45FB-AC86-BF3411654D56}" srcOrd="3" destOrd="0" presId="urn:microsoft.com/office/officeart/2018/2/layout/IconCircleList"/>
    <dgm:cxn modelId="{AD3A8D2B-D2C7-4D57-8C65-99572DB0982A}" type="presParOf" srcId="{38234491-4DD8-44F3-8143-A86A8343B924}" destId="{C0401AE7-C148-43FA-A7A1-4DDDEBD84A7E}" srcOrd="1" destOrd="0" presId="urn:microsoft.com/office/officeart/2018/2/layout/IconCircleList"/>
    <dgm:cxn modelId="{8BE9AFF1-6127-42EE-A28B-554E38BC6DB3}" type="presParOf" srcId="{38234491-4DD8-44F3-8143-A86A8343B924}" destId="{3FEE9C41-774F-4BD1-9CB0-16B4AEE47987}" srcOrd="2" destOrd="0" presId="urn:microsoft.com/office/officeart/2018/2/layout/IconCircleList"/>
    <dgm:cxn modelId="{C885D8DB-7AD2-4D9C-9A9E-91788B0B08E3}" type="presParOf" srcId="{3FEE9C41-774F-4BD1-9CB0-16B4AEE47987}" destId="{D939F07D-BA66-4E26-A9FB-B752EC784639}" srcOrd="0" destOrd="0" presId="urn:microsoft.com/office/officeart/2018/2/layout/IconCircleList"/>
    <dgm:cxn modelId="{5744D7B4-D187-49DF-84AF-E34DAA5EEABD}" type="presParOf" srcId="{3FEE9C41-774F-4BD1-9CB0-16B4AEE47987}" destId="{11EFE7AB-8ECD-47FF-90B1-DBA0261D8798}" srcOrd="1" destOrd="0" presId="urn:microsoft.com/office/officeart/2018/2/layout/IconCircleList"/>
    <dgm:cxn modelId="{8881F480-9CC2-4DB4-A460-64DB12AEE3FF}" type="presParOf" srcId="{3FEE9C41-774F-4BD1-9CB0-16B4AEE47987}" destId="{6CC4540E-299B-4917-8DB6-A2F1EBE087F1}" srcOrd="2" destOrd="0" presId="urn:microsoft.com/office/officeart/2018/2/layout/IconCircleList"/>
    <dgm:cxn modelId="{26DEFF12-9E1E-427E-A413-A5E53BBA9E5C}" type="presParOf" srcId="{3FEE9C41-774F-4BD1-9CB0-16B4AEE47987}" destId="{C0DD1617-C0E8-42EB-A475-0E25AF73D4BF}" srcOrd="3" destOrd="0" presId="urn:microsoft.com/office/officeart/2018/2/layout/IconCircleList"/>
    <dgm:cxn modelId="{881DE8F7-136A-470A-891E-3876F1C458D9}" type="presParOf" srcId="{38234491-4DD8-44F3-8143-A86A8343B924}" destId="{50D828FE-EDCA-4BD7-AD37-624B9A7D69FC}" srcOrd="3" destOrd="0" presId="urn:microsoft.com/office/officeart/2018/2/layout/IconCircleList"/>
    <dgm:cxn modelId="{054B931B-60D2-4513-8BC1-4C48AF528CCF}" type="presParOf" srcId="{38234491-4DD8-44F3-8143-A86A8343B924}" destId="{DF976819-D591-4C62-A1B3-6DE829701E34}" srcOrd="4" destOrd="0" presId="urn:microsoft.com/office/officeart/2018/2/layout/IconCircleList"/>
    <dgm:cxn modelId="{C29FB955-3D1F-49BF-9A05-E1CB7E65AC5A}" type="presParOf" srcId="{DF976819-D591-4C62-A1B3-6DE829701E34}" destId="{83B2567B-C0F2-4A35-AF14-96768A3D5A0C}" srcOrd="0" destOrd="0" presId="urn:microsoft.com/office/officeart/2018/2/layout/IconCircleList"/>
    <dgm:cxn modelId="{9C76894C-39D9-464C-8059-0873E560155C}" type="presParOf" srcId="{DF976819-D591-4C62-A1B3-6DE829701E34}" destId="{29CC78C7-C70D-401E-B36E-82A37F383C73}" srcOrd="1" destOrd="0" presId="urn:microsoft.com/office/officeart/2018/2/layout/IconCircleList"/>
    <dgm:cxn modelId="{20F94712-C13B-480C-8AC0-869E61DC06D1}" type="presParOf" srcId="{DF976819-D591-4C62-A1B3-6DE829701E34}" destId="{D3DFEA90-C768-4150-9E35-223133C0A448}" srcOrd="2" destOrd="0" presId="urn:microsoft.com/office/officeart/2018/2/layout/IconCircleList"/>
    <dgm:cxn modelId="{67B09DEE-FAEB-4299-893F-3ACECDBA2D24}" type="presParOf" srcId="{DF976819-D591-4C62-A1B3-6DE829701E34}" destId="{96990E67-278E-452F-BBEE-B2E39E6F50E8}" srcOrd="3" destOrd="0" presId="urn:microsoft.com/office/officeart/2018/2/layout/IconCircleList"/>
    <dgm:cxn modelId="{3210BA65-36EB-4F77-9BDF-FF8576BA23F4}" type="presParOf" srcId="{38234491-4DD8-44F3-8143-A86A8343B924}" destId="{12137667-2B97-4C1F-A958-C2CDD01ED153}" srcOrd="5" destOrd="0" presId="urn:microsoft.com/office/officeart/2018/2/layout/IconCircleList"/>
    <dgm:cxn modelId="{59F230ED-7621-41AF-BA05-1F5340BFD123}" type="presParOf" srcId="{38234491-4DD8-44F3-8143-A86A8343B924}" destId="{73376448-6448-416D-B03C-4C58887CE091}" srcOrd="6" destOrd="0" presId="urn:microsoft.com/office/officeart/2018/2/layout/IconCircleList"/>
    <dgm:cxn modelId="{A2166374-D7B0-4C1E-B1FD-97D3E792CDC2}" type="presParOf" srcId="{73376448-6448-416D-B03C-4C58887CE091}" destId="{E4D6B522-7436-4D71-9F1B-F669A6702F28}" srcOrd="0" destOrd="0" presId="urn:microsoft.com/office/officeart/2018/2/layout/IconCircleList"/>
    <dgm:cxn modelId="{D5261720-1F95-4051-8E60-DCABC6725765}" type="presParOf" srcId="{73376448-6448-416D-B03C-4C58887CE091}" destId="{B9EF44A2-314F-4A2F-821A-32F6BE7B6ADB}" srcOrd="1" destOrd="0" presId="urn:microsoft.com/office/officeart/2018/2/layout/IconCircleList"/>
    <dgm:cxn modelId="{8163A345-D38C-4B56-83AD-94A242D5C896}" type="presParOf" srcId="{73376448-6448-416D-B03C-4C58887CE091}" destId="{F6075A29-5794-4B7B-A15F-B55F12ABE4C7}" srcOrd="2" destOrd="0" presId="urn:microsoft.com/office/officeart/2018/2/layout/IconCircleList"/>
    <dgm:cxn modelId="{B0BB542B-92F1-4E46-B27C-4562AC88C9B2}" type="presParOf" srcId="{73376448-6448-416D-B03C-4C58887CE091}" destId="{C0B8C578-6B56-4550-A24B-DFE65D949864}" srcOrd="3" destOrd="0" presId="urn:microsoft.com/office/officeart/2018/2/layout/IconCircleList"/>
    <dgm:cxn modelId="{8464FBB1-36A2-49DA-8C0F-65017959AE87}" type="presParOf" srcId="{38234491-4DD8-44F3-8143-A86A8343B924}" destId="{77F042C4-5BA2-46E3-A872-43C9772B1A54}" srcOrd="7" destOrd="0" presId="urn:microsoft.com/office/officeart/2018/2/layout/IconCircleList"/>
    <dgm:cxn modelId="{0EB9D4DF-A2A4-488A-AE18-1D9DDEA8AFCC}" type="presParOf" srcId="{38234491-4DD8-44F3-8143-A86A8343B924}" destId="{76264C33-F09D-44CC-81D2-57D485522317}" srcOrd="8" destOrd="0" presId="urn:microsoft.com/office/officeart/2018/2/layout/IconCircleList"/>
    <dgm:cxn modelId="{319CAD63-F672-447F-A1F9-FCB7A47E23C1}" type="presParOf" srcId="{76264C33-F09D-44CC-81D2-57D485522317}" destId="{8BCE26BD-7C99-4A08-9881-31933D8DA4B0}" srcOrd="0" destOrd="0" presId="urn:microsoft.com/office/officeart/2018/2/layout/IconCircleList"/>
    <dgm:cxn modelId="{BA0D314C-AC3B-4BEE-936F-1C2D00DCC9C6}" type="presParOf" srcId="{76264C33-F09D-44CC-81D2-57D485522317}" destId="{27AEFD00-6CCB-4F07-93EE-C87831E4FC67}" srcOrd="1" destOrd="0" presId="urn:microsoft.com/office/officeart/2018/2/layout/IconCircleList"/>
    <dgm:cxn modelId="{BF63A7DA-166E-44CA-8147-9711AF5E1676}" type="presParOf" srcId="{76264C33-F09D-44CC-81D2-57D485522317}" destId="{D4F91DC8-4439-4B99-9C07-179C7AA9CCBD}" srcOrd="2" destOrd="0" presId="urn:microsoft.com/office/officeart/2018/2/layout/IconCircleList"/>
    <dgm:cxn modelId="{A5BC6A47-588C-44CF-9DD8-42F170BCF869}" type="presParOf" srcId="{76264C33-F09D-44CC-81D2-57D485522317}" destId="{F9F9A0EA-CDA0-44CE-A70F-063B80B68186}" srcOrd="3" destOrd="0" presId="urn:microsoft.com/office/officeart/2018/2/layout/IconCircleList"/>
    <dgm:cxn modelId="{806EBE53-3324-4881-BDA6-ED7F862FD18A}" type="presParOf" srcId="{38234491-4DD8-44F3-8143-A86A8343B924}" destId="{B1302CEE-15A0-4674-80D7-33E2441ECCE4}" srcOrd="9" destOrd="0" presId="urn:microsoft.com/office/officeart/2018/2/layout/IconCircleList"/>
    <dgm:cxn modelId="{83EFE4CB-1F6A-468C-BFE3-FA5FAE9D97DE}" type="presParOf" srcId="{38234491-4DD8-44F3-8143-A86A8343B924}" destId="{D88A55DE-4C0E-4E56-9445-FD12506C8543}" srcOrd="10" destOrd="0" presId="urn:microsoft.com/office/officeart/2018/2/layout/IconCircleList"/>
    <dgm:cxn modelId="{FA05F4A6-B230-471B-B810-D39C728D8119}" type="presParOf" srcId="{D88A55DE-4C0E-4E56-9445-FD12506C8543}" destId="{3ACAFD40-BC65-4120-8A57-903B9B29F707}" srcOrd="0" destOrd="0" presId="urn:microsoft.com/office/officeart/2018/2/layout/IconCircleList"/>
    <dgm:cxn modelId="{6D7C5246-5925-4B15-95BA-9FA999A36F01}" type="presParOf" srcId="{D88A55DE-4C0E-4E56-9445-FD12506C8543}" destId="{9B5B3312-94A4-429A-AFE3-E053D10E41E7}" srcOrd="1" destOrd="0" presId="urn:microsoft.com/office/officeart/2018/2/layout/IconCircleList"/>
    <dgm:cxn modelId="{CC3E019C-A7AC-4B51-B8D8-E7B87C0FABAF}" type="presParOf" srcId="{D88A55DE-4C0E-4E56-9445-FD12506C8543}" destId="{E3302CFA-6BBA-4FAC-84A0-440BD90DC0BB}" srcOrd="2" destOrd="0" presId="urn:microsoft.com/office/officeart/2018/2/layout/IconCircleList"/>
    <dgm:cxn modelId="{C147B4AE-AFF0-43E6-9D58-F0ADC0F1F9F3}" type="presParOf" srcId="{D88A55DE-4C0E-4E56-9445-FD12506C8543}" destId="{D0903247-4450-4052-B881-F004AA7D9466}" srcOrd="3" destOrd="0" presId="urn:microsoft.com/office/officeart/2018/2/layout/IconCircleList"/>
    <dgm:cxn modelId="{016B1032-171E-4AD0-B694-59EACDE26F19}" type="presParOf" srcId="{38234491-4DD8-44F3-8143-A86A8343B924}" destId="{EFA15CE7-D352-431C-B13B-6BF0F6C6C022}" srcOrd="11" destOrd="0" presId="urn:microsoft.com/office/officeart/2018/2/layout/IconCircleList"/>
    <dgm:cxn modelId="{7B743679-F7F1-45CA-B8FF-92562FAAE583}" type="presParOf" srcId="{38234491-4DD8-44F3-8143-A86A8343B924}" destId="{2B69923D-504D-4DC2-82F7-84A9E8E79686}" srcOrd="12" destOrd="0" presId="urn:microsoft.com/office/officeart/2018/2/layout/IconCircleList"/>
    <dgm:cxn modelId="{D47B4703-3A38-4C4A-B677-C67AEF4B589E}" type="presParOf" srcId="{2B69923D-504D-4DC2-82F7-84A9E8E79686}" destId="{F486BA97-8D5D-4BD6-ACE1-6005F0F09A67}" srcOrd="0" destOrd="0" presId="urn:microsoft.com/office/officeart/2018/2/layout/IconCircleList"/>
    <dgm:cxn modelId="{A8549BE9-25E0-4724-9109-87FB8FA200C4}" type="presParOf" srcId="{2B69923D-504D-4DC2-82F7-84A9E8E79686}" destId="{0EC1F690-2A7C-44F0-9E72-7060B5182AE6}" srcOrd="1" destOrd="0" presId="urn:microsoft.com/office/officeart/2018/2/layout/IconCircleList"/>
    <dgm:cxn modelId="{F697E33A-48D5-4ABA-AF2C-B0BE2B1B53EB}" type="presParOf" srcId="{2B69923D-504D-4DC2-82F7-84A9E8E79686}" destId="{CF5DBB52-A929-4C5A-8B5A-FC4A9A9BE503}" srcOrd="2" destOrd="0" presId="urn:microsoft.com/office/officeart/2018/2/layout/IconCircleList"/>
    <dgm:cxn modelId="{F8908354-C770-4FE6-9A11-4B0EAF91462D}" type="presParOf" srcId="{2B69923D-504D-4DC2-82F7-84A9E8E79686}" destId="{6A6C77BA-1FC4-421D-97F8-F3DD470E4EC7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80B4EF7-1FDE-4251-B5CE-2C1D2A11CE45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4F03F47-CE79-472A-A5A9-80A77B71663B}">
      <dgm:prSet phldrT="[Text]" phldr="0"/>
      <dgm:spPr/>
      <dgm:t>
        <a:bodyPr/>
        <a:lstStyle/>
        <a:p>
          <a:pPr rtl="0"/>
          <a:r>
            <a:rPr lang="en-GB">
              <a:latin typeface="Aptos Display" panose="02110004020202020204"/>
            </a:rPr>
            <a:t>Added to Stage 5 W/l</a:t>
          </a:r>
          <a:endParaRPr lang="en-GB"/>
        </a:p>
      </dgm:t>
    </dgm:pt>
    <dgm:pt modelId="{2A17449E-C0DB-44DB-94CF-62AE54DF4031}" type="parTrans" cxnId="{D94A923B-F6F8-4B8E-851A-D782515A9DC5}">
      <dgm:prSet/>
      <dgm:spPr/>
      <dgm:t>
        <a:bodyPr/>
        <a:lstStyle/>
        <a:p>
          <a:endParaRPr lang="en-GB"/>
        </a:p>
      </dgm:t>
    </dgm:pt>
    <dgm:pt modelId="{BC9B5501-F456-4E22-9483-341F14B7C586}" type="sibTrans" cxnId="{D94A923B-F6F8-4B8E-851A-D782515A9DC5}">
      <dgm:prSet/>
      <dgm:spPr/>
      <dgm:t>
        <a:bodyPr/>
        <a:lstStyle/>
        <a:p>
          <a:endParaRPr lang="en-GB"/>
        </a:p>
      </dgm:t>
    </dgm:pt>
    <dgm:pt modelId="{63941275-63BB-4D4F-B129-0766D63D6104}">
      <dgm:prSet phldrT="[Text]" phldr="0"/>
      <dgm:spPr/>
      <dgm:t>
        <a:bodyPr/>
        <a:lstStyle/>
        <a:p>
          <a:pPr rtl="0"/>
          <a:r>
            <a:rPr lang="en-GB">
              <a:latin typeface="Aptos Display" panose="02110004020202020204"/>
            </a:rPr>
            <a:t>Digital Frailty Ax</a:t>
          </a:r>
          <a:endParaRPr lang="en-GB"/>
        </a:p>
      </dgm:t>
    </dgm:pt>
    <dgm:pt modelId="{09FA01F1-DD07-4629-B616-9D02019641B2}" type="parTrans" cxnId="{6C282078-AB91-4A49-8D79-3DB20675546F}">
      <dgm:prSet/>
      <dgm:spPr/>
      <dgm:t>
        <a:bodyPr/>
        <a:lstStyle/>
        <a:p>
          <a:endParaRPr lang="en-GB"/>
        </a:p>
      </dgm:t>
    </dgm:pt>
    <dgm:pt modelId="{1CBE8E22-8EA5-48A6-9400-802AAE974704}" type="sibTrans" cxnId="{6C282078-AB91-4A49-8D79-3DB20675546F}">
      <dgm:prSet/>
      <dgm:spPr/>
      <dgm:t>
        <a:bodyPr/>
        <a:lstStyle/>
        <a:p>
          <a:endParaRPr lang="en-GB"/>
        </a:p>
      </dgm:t>
    </dgm:pt>
    <dgm:pt modelId="{3E2B0DB5-8489-4A19-A456-F36E14D81EB7}">
      <dgm:prSet phldrT="[Text]" phldr="0"/>
      <dgm:spPr/>
      <dgm:t>
        <a:bodyPr/>
        <a:lstStyle/>
        <a:p>
          <a:r>
            <a:rPr lang="en-GB">
              <a:latin typeface="Aptos Display" panose="02110004020202020204"/>
            </a:rPr>
            <a:t>MDT</a:t>
          </a:r>
          <a:endParaRPr lang="en-GB"/>
        </a:p>
      </dgm:t>
    </dgm:pt>
    <dgm:pt modelId="{1136742B-CB4A-4564-ACA7-72ADD70B179E}" type="parTrans" cxnId="{4008D868-47B0-469C-BD33-5BBCFDFEE830}">
      <dgm:prSet/>
      <dgm:spPr/>
      <dgm:t>
        <a:bodyPr/>
        <a:lstStyle/>
        <a:p>
          <a:endParaRPr lang="en-GB"/>
        </a:p>
      </dgm:t>
    </dgm:pt>
    <dgm:pt modelId="{B72C774A-B2E3-4D7C-B127-1D8177F9A85C}" type="sibTrans" cxnId="{4008D868-47B0-469C-BD33-5BBCFDFEE830}">
      <dgm:prSet/>
      <dgm:spPr/>
      <dgm:t>
        <a:bodyPr/>
        <a:lstStyle/>
        <a:p>
          <a:endParaRPr lang="en-GB"/>
        </a:p>
      </dgm:t>
    </dgm:pt>
    <dgm:pt modelId="{CADC0C5F-16B7-4789-961E-216E3A36C461}">
      <dgm:prSet phldrT="[Text]" phldr="0"/>
      <dgm:spPr/>
      <dgm:t>
        <a:bodyPr/>
        <a:lstStyle/>
        <a:p>
          <a:pPr rtl="0"/>
          <a:r>
            <a:rPr lang="en-GB">
              <a:latin typeface="Aptos Display" panose="02110004020202020204"/>
            </a:rPr>
            <a:t>Virtual/F2F Clinic</a:t>
          </a:r>
          <a:endParaRPr lang="en-GB"/>
        </a:p>
      </dgm:t>
    </dgm:pt>
    <dgm:pt modelId="{43A62328-3083-4209-BA97-02BA115CFA43}" type="parTrans" cxnId="{D31BF523-80BA-4853-9B60-F067CAB38175}">
      <dgm:prSet/>
      <dgm:spPr/>
      <dgm:t>
        <a:bodyPr/>
        <a:lstStyle/>
        <a:p>
          <a:endParaRPr lang="en-GB"/>
        </a:p>
      </dgm:t>
    </dgm:pt>
    <dgm:pt modelId="{776A8770-0E37-4514-912A-6A7C584CC3B0}" type="sibTrans" cxnId="{D31BF523-80BA-4853-9B60-F067CAB38175}">
      <dgm:prSet/>
      <dgm:spPr/>
      <dgm:t>
        <a:bodyPr/>
        <a:lstStyle/>
        <a:p>
          <a:endParaRPr lang="en-GB"/>
        </a:p>
      </dgm:t>
    </dgm:pt>
    <dgm:pt modelId="{7A7B7B25-45CA-4378-B574-F61A3CD7C5CD}">
      <dgm:prSet phldrT="[Text]" phldr="0"/>
      <dgm:spPr/>
      <dgm:t>
        <a:bodyPr/>
        <a:lstStyle/>
        <a:p>
          <a:pPr rtl="0"/>
          <a:r>
            <a:rPr lang="en-GB">
              <a:latin typeface="Aptos Display" panose="02110004020202020204"/>
            </a:rPr>
            <a:t>Yearly Ax</a:t>
          </a:r>
          <a:endParaRPr lang="en-GB"/>
        </a:p>
      </dgm:t>
    </dgm:pt>
    <dgm:pt modelId="{2A1D80AA-FC6D-4883-9660-DA5A6F97CDB1}" type="parTrans" cxnId="{08CEA98C-BBCB-41AA-95DE-0AF87100BEA3}">
      <dgm:prSet/>
      <dgm:spPr/>
      <dgm:t>
        <a:bodyPr/>
        <a:lstStyle/>
        <a:p>
          <a:endParaRPr lang="en-GB"/>
        </a:p>
      </dgm:t>
    </dgm:pt>
    <dgm:pt modelId="{F1AED4B3-C228-483A-BFCA-FBDE29B9ACE9}" type="sibTrans" cxnId="{08CEA98C-BBCB-41AA-95DE-0AF87100BEA3}">
      <dgm:prSet/>
      <dgm:spPr/>
      <dgm:t>
        <a:bodyPr/>
        <a:lstStyle/>
        <a:p>
          <a:endParaRPr lang="en-GB"/>
        </a:p>
      </dgm:t>
    </dgm:pt>
    <dgm:pt modelId="{6B2F1682-F7A9-4E0B-B8AC-FBEC398426A8}" type="pres">
      <dgm:prSet presAssocID="{180B4EF7-1FDE-4251-B5CE-2C1D2A11CE45}" presName="cycle" presStyleCnt="0">
        <dgm:presLayoutVars>
          <dgm:dir/>
          <dgm:resizeHandles val="exact"/>
        </dgm:presLayoutVars>
      </dgm:prSet>
      <dgm:spPr/>
    </dgm:pt>
    <dgm:pt modelId="{52A01045-628E-4DC7-916F-7D0D7D546C2D}" type="pres">
      <dgm:prSet presAssocID="{B4F03F47-CE79-472A-A5A9-80A77B71663B}" presName="node" presStyleLbl="node1" presStyleIdx="0" presStyleCnt="5">
        <dgm:presLayoutVars>
          <dgm:bulletEnabled val="1"/>
        </dgm:presLayoutVars>
      </dgm:prSet>
      <dgm:spPr/>
    </dgm:pt>
    <dgm:pt modelId="{69CFFF96-E364-4B2B-BB38-C7B38D3B0ED2}" type="pres">
      <dgm:prSet presAssocID="{BC9B5501-F456-4E22-9483-341F14B7C586}" presName="sibTrans" presStyleLbl="sibTrans2D1" presStyleIdx="0" presStyleCnt="5"/>
      <dgm:spPr/>
    </dgm:pt>
    <dgm:pt modelId="{F9DAF221-8E07-4044-BE06-F1705F587812}" type="pres">
      <dgm:prSet presAssocID="{BC9B5501-F456-4E22-9483-341F14B7C586}" presName="connectorText" presStyleLbl="sibTrans2D1" presStyleIdx="0" presStyleCnt="5"/>
      <dgm:spPr/>
    </dgm:pt>
    <dgm:pt modelId="{9F1F314A-FA15-4CA3-8DEA-7A41A6B827C7}" type="pres">
      <dgm:prSet presAssocID="{63941275-63BB-4D4F-B129-0766D63D6104}" presName="node" presStyleLbl="node1" presStyleIdx="1" presStyleCnt="5">
        <dgm:presLayoutVars>
          <dgm:bulletEnabled val="1"/>
        </dgm:presLayoutVars>
      </dgm:prSet>
      <dgm:spPr/>
    </dgm:pt>
    <dgm:pt modelId="{BDD4BE60-38DA-4A4C-B6FE-7EE16CA7BB81}" type="pres">
      <dgm:prSet presAssocID="{1CBE8E22-8EA5-48A6-9400-802AAE974704}" presName="sibTrans" presStyleLbl="sibTrans2D1" presStyleIdx="1" presStyleCnt="5"/>
      <dgm:spPr/>
    </dgm:pt>
    <dgm:pt modelId="{B1F1A968-2FFB-46DA-A938-F56177EBEEC3}" type="pres">
      <dgm:prSet presAssocID="{1CBE8E22-8EA5-48A6-9400-802AAE974704}" presName="connectorText" presStyleLbl="sibTrans2D1" presStyleIdx="1" presStyleCnt="5"/>
      <dgm:spPr/>
    </dgm:pt>
    <dgm:pt modelId="{AC688CDD-7A1E-42FD-B6C3-E2898AEA2A25}" type="pres">
      <dgm:prSet presAssocID="{3E2B0DB5-8489-4A19-A456-F36E14D81EB7}" presName="node" presStyleLbl="node1" presStyleIdx="2" presStyleCnt="5">
        <dgm:presLayoutVars>
          <dgm:bulletEnabled val="1"/>
        </dgm:presLayoutVars>
      </dgm:prSet>
      <dgm:spPr/>
    </dgm:pt>
    <dgm:pt modelId="{FBE6A3F1-42BD-4A86-9EEB-89648B999644}" type="pres">
      <dgm:prSet presAssocID="{B72C774A-B2E3-4D7C-B127-1D8177F9A85C}" presName="sibTrans" presStyleLbl="sibTrans2D1" presStyleIdx="2" presStyleCnt="5"/>
      <dgm:spPr/>
    </dgm:pt>
    <dgm:pt modelId="{AA71AAE0-C87A-43C7-8C62-629D1561207E}" type="pres">
      <dgm:prSet presAssocID="{B72C774A-B2E3-4D7C-B127-1D8177F9A85C}" presName="connectorText" presStyleLbl="sibTrans2D1" presStyleIdx="2" presStyleCnt="5"/>
      <dgm:spPr/>
    </dgm:pt>
    <dgm:pt modelId="{E3EFA83C-90B7-4727-8D77-6E7CAEEBB9E4}" type="pres">
      <dgm:prSet presAssocID="{CADC0C5F-16B7-4789-961E-216E3A36C461}" presName="node" presStyleLbl="node1" presStyleIdx="3" presStyleCnt="5">
        <dgm:presLayoutVars>
          <dgm:bulletEnabled val="1"/>
        </dgm:presLayoutVars>
      </dgm:prSet>
      <dgm:spPr/>
    </dgm:pt>
    <dgm:pt modelId="{21F1D7C0-A696-4610-8F88-485C23CA510D}" type="pres">
      <dgm:prSet presAssocID="{776A8770-0E37-4514-912A-6A7C584CC3B0}" presName="sibTrans" presStyleLbl="sibTrans2D1" presStyleIdx="3" presStyleCnt="5"/>
      <dgm:spPr/>
    </dgm:pt>
    <dgm:pt modelId="{29F24063-3656-4ED2-9DDE-9F10ED470330}" type="pres">
      <dgm:prSet presAssocID="{776A8770-0E37-4514-912A-6A7C584CC3B0}" presName="connectorText" presStyleLbl="sibTrans2D1" presStyleIdx="3" presStyleCnt="5"/>
      <dgm:spPr/>
    </dgm:pt>
    <dgm:pt modelId="{39348FBC-7C16-4F90-8202-EAACA918E207}" type="pres">
      <dgm:prSet presAssocID="{7A7B7B25-45CA-4378-B574-F61A3CD7C5CD}" presName="node" presStyleLbl="node1" presStyleIdx="4" presStyleCnt="5">
        <dgm:presLayoutVars>
          <dgm:bulletEnabled val="1"/>
        </dgm:presLayoutVars>
      </dgm:prSet>
      <dgm:spPr/>
    </dgm:pt>
    <dgm:pt modelId="{F7E2AA63-91F8-4BA3-95D0-C9AB82CA91AE}" type="pres">
      <dgm:prSet presAssocID="{F1AED4B3-C228-483A-BFCA-FBDE29B9ACE9}" presName="sibTrans" presStyleLbl="sibTrans2D1" presStyleIdx="4" presStyleCnt="5"/>
      <dgm:spPr/>
    </dgm:pt>
    <dgm:pt modelId="{D4684E89-75EA-49F3-9192-2D00E31789CA}" type="pres">
      <dgm:prSet presAssocID="{F1AED4B3-C228-483A-BFCA-FBDE29B9ACE9}" presName="connectorText" presStyleLbl="sibTrans2D1" presStyleIdx="4" presStyleCnt="5"/>
      <dgm:spPr/>
    </dgm:pt>
  </dgm:ptLst>
  <dgm:cxnLst>
    <dgm:cxn modelId="{D31BF523-80BA-4853-9B60-F067CAB38175}" srcId="{180B4EF7-1FDE-4251-B5CE-2C1D2A11CE45}" destId="{CADC0C5F-16B7-4789-961E-216E3A36C461}" srcOrd="3" destOrd="0" parTransId="{43A62328-3083-4209-BA97-02BA115CFA43}" sibTransId="{776A8770-0E37-4514-912A-6A7C584CC3B0}"/>
    <dgm:cxn modelId="{DEA41038-6E35-4DE7-8682-722BBD151B80}" type="presOf" srcId="{CADC0C5F-16B7-4789-961E-216E3A36C461}" destId="{E3EFA83C-90B7-4727-8D77-6E7CAEEBB9E4}" srcOrd="0" destOrd="0" presId="urn:microsoft.com/office/officeart/2005/8/layout/cycle2"/>
    <dgm:cxn modelId="{D94A923B-F6F8-4B8E-851A-D782515A9DC5}" srcId="{180B4EF7-1FDE-4251-B5CE-2C1D2A11CE45}" destId="{B4F03F47-CE79-472A-A5A9-80A77B71663B}" srcOrd="0" destOrd="0" parTransId="{2A17449E-C0DB-44DB-94CF-62AE54DF4031}" sibTransId="{BC9B5501-F456-4E22-9483-341F14B7C586}"/>
    <dgm:cxn modelId="{122C1F40-A317-4D86-B036-CD490DB8FD59}" type="presOf" srcId="{1CBE8E22-8EA5-48A6-9400-802AAE974704}" destId="{B1F1A968-2FFB-46DA-A938-F56177EBEEC3}" srcOrd="1" destOrd="0" presId="urn:microsoft.com/office/officeart/2005/8/layout/cycle2"/>
    <dgm:cxn modelId="{735DC241-0DEF-4445-9C86-539FA58D97FD}" type="presOf" srcId="{F1AED4B3-C228-483A-BFCA-FBDE29B9ACE9}" destId="{F7E2AA63-91F8-4BA3-95D0-C9AB82CA91AE}" srcOrd="0" destOrd="0" presId="urn:microsoft.com/office/officeart/2005/8/layout/cycle2"/>
    <dgm:cxn modelId="{65C44E63-482C-4AAF-B397-DD09A0642BA2}" type="presOf" srcId="{F1AED4B3-C228-483A-BFCA-FBDE29B9ACE9}" destId="{D4684E89-75EA-49F3-9192-2D00E31789CA}" srcOrd="1" destOrd="0" presId="urn:microsoft.com/office/officeart/2005/8/layout/cycle2"/>
    <dgm:cxn modelId="{4008D868-47B0-469C-BD33-5BBCFDFEE830}" srcId="{180B4EF7-1FDE-4251-B5CE-2C1D2A11CE45}" destId="{3E2B0DB5-8489-4A19-A456-F36E14D81EB7}" srcOrd="2" destOrd="0" parTransId="{1136742B-CB4A-4564-ACA7-72ADD70B179E}" sibTransId="{B72C774A-B2E3-4D7C-B127-1D8177F9A85C}"/>
    <dgm:cxn modelId="{E1CF0D6A-4335-4D76-8553-F9D3C32527FD}" type="presOf" srcId="{3E2B0DB5-8489-4A19-A456-F36E14D81EB7}" destId="{AC688CDD-7A1E-42FD-B6C3-E2898AEA2A25}" srcOrd="0" destOrd="0" presId="urn:microsoft.com/office/officeart/2005/8/layout/cycle2"/>
    <dgm:cxn modelId="{4680AC4F-841C-4297-8721-E8C4419AC9CE}" type="presOf" srcId="{180B4EF7-1FDE-4251-B5CE-2C1D2A11CE45}" destId="{6B2F1682-F7A9-4E0B-B8AC-FBEC398426A8}" srcOrd="0" destOrd="0" presId="urn:microsoft.com/office/officeart/2005/8/layout/cycle2"/>
    <dgm:cxn modelId="{C843AB74-D893-4FF3-9D16-41082A52F924}" type="presOf" srcId="{776A8770-0E37-4514-912A-6A7C584CC3B0}" destId="{21F1D7C0-A696-4610-8F88-485C23CA510D}" srcOrd="0" destOrd="0" presId="urn:microsoft.com/office/officeart/2005/8/layout/cycle2"/>
    <dgm:cxn modelId="{6C282078-AB91-4A49-8D79-3DB20675546F}" srcId="{180B4EF7-1FDE-4251-B5CE-2C1D2A11CE45}" destId="{63941275-63BB-4D4F-B129-0766D63D6104}" srcOrd="1" destOrd="0" parTransId="{09FA01F1-DD07-4629-B616-9D02019641B2}" sibTransId="{1CBE8E22-8EA5-48A6-9400-802AAE974704}"/>
    <dgm:cxn modelId="{1F2DF689-B028-4724-9DCF-94B6BA83D695}" type="presOf" srcId="{63941275-63BB-4D4F-B129-0766D63D6104}" destId="{9F1F314A-FA15-4CA3-8DEA-7A41A6B827C7}" srcOrd="0" destOrd="0" presId="urn:microsoft.com/office/officeart/2005/8/layout/cycle2"/>
    <dgm:cxn modelId="{79EA158B-F5BE-47C1-B8C8-EBC2D14E1132}" type="presOf" srcId="{B4F03F47-CE79-472A-A5A9-80A77B71663B}" destId="{52A01045-628E-4DC7-916F-7D0D7D546C2D}" srcOrd="0" destOrd="0" presId="urn:microsoft.com/office/officeart/2005/8/layout/cycle2"/>
    <dgm:cxn modelId="{08CEA98C-BBCB-41AA-95DE-0AF87100BEA3}" srcId="{180B4EF7-1FDE-4251-B5CE-2C1D2A11CE45}" destId="{7A7B7B25-45CA-4378-B574-F61A3CD7C5CD}" srcOrd="4" destOrd="0" parTransId="{2A1D80AA-FC6D-4883-9660-DA5A6F97CDB1}" sibTransId="{F1AED4B3-C228-483A-BFCA-FBDE29B9ACE9}"/>
    <dgm:cxn modelId="{68D4D591-C49D-4CE8-A808-79135D74D526}" type="presOf" srcId="{B72C774A-B2E3-4D7C-B127-1D8177F9A85C}" destId="{FBE6A3F1-42BD-4A86-9EEB-89648B999644}" srcOrd="0" destOrd="0" presId="urn:microsoft.com/office/officeart/2005/8/layout/cycle2"/>
    <dgm:cxn modelId="{8CD7279A-C2CE-48A3-B995-850A41F61EF6}" type="presOf" srcId="{BC9B5501-F456-4E22-9483-341F14B7C586}" destId="{69CFFF96-E364-4B2B-BB38-C7B38D3B0ED2}" srcOrd="0" destOrd="0" presId="urn:microsoft.com/office/officeart/2005/8/layout/cycle2"/>
    <dgm:cxn modelId="{B9B222A7-57C7-4EEB-95EA-840E24123FAF}" type="presOf" srcId="{776A8770-0E37-4514-912A-6A7C584CC3B0}" destId="{29F24063-3656-4ED2-9DDE-9F10ED470330}" srcOrd="1" destOrd="0" presId="urn:microsoft.com/office/officeart/2005/8/layout/cycle2"/>
    <dgm:cxn modelId="{E5653BB7-55EF-4BEB-B8C4-2E2839FBE801}" type="presOf" srcId="{B72C774A-B2E3-4D7C-B127-1D8177F9A85C}" destId="{AA71AAE0-C87A-43C7-8C62-629D1561207E}" srcOrd="1" destOrd="0" presId="urn:microsoft.com/office/officeart/2005/8/layout/cycle2"/>
    <dgm:cxn modelId="{7B3C43D1-C04A-4D11-A2A0-EE7B17EF19E7}" type="presOf" srcId="{1CBE8E22-8EA5-48A6-9400-802AAE974704}" destId="{BDD4BE60-38DA-4A4C-B6FE-7EE16CA7BB81}" srcOrd="0" destOrd="0" presId="urn:microsoft.com/office/officeart/2005/8/layout/cycle2"/>
    <dgm:cxn modelId="{1719A6E8-4F79-4787-8A93-FAC216E885B3}" type="presOf" srcId="{BC9B5501-F456-4E22-9483-341F14B7C586}" destId="{F9DAF221-8E07-4044-BE06-F1705F587812}" srcOrd="1" destOrd="0" presId="urn:microsoft.com/office/officeart/2005/8/layout/cycle2"/>
    <dgm:cxn modelId="{04E39AFB-98EB-471D-ADA6-DDD1FD361423}" type="presOf" srcId="{7A7B7B25-45CA-4378-B574-F61A3CD7C5CD}" destId="{39348FBC-7C16-4F90-8202-EAACA918E207}" srcOrd="0" destOrd="0" presId="urn:microsoft.com/office/officeart/2005/8/layout/cycle2"/>
    <dgm:cxn modelId="{4790381C-89E2-481F-B73A-EDA2E2E6816A}" type="presParOf" srcId="{6B2F1682-F7A9-4E0B-B8AC-FBEC398426A8}" destId="{52A01045-628E-4DC7-916F-7D0D7D546C2D}" srcOrd="0" destOrd="0" presId="urn:microsoft.com/office/officeart/2005/8/layout/cycle2"/>
    <dgm:cxn modelId="{2E3837F7-ADC1-4AEE-8DBF-816814E62448}" type="presParOf" srcId="{6B2F1682-F7A9-4E0B-B8AC-FBEC398426A8}" destId="{69CFFF96-E364-4B2B-BB38-C7B38D3B0ED2}" srcOrd="1" destOrd="0" presId="urn:microsoft.com/office/officeart/2005/8/layout/cycle2"/>
    <dgm:cxn modelId="{0B2FD26E-F432-404C-BFBC-CFCC2FB2B48A}" type="presParOf" srcId="{69CFFF96-E364-4B2B-BB38-C7B38D3B0ED2}" destId="{F9DAF221-8E07-4044-BE06-F1705F587812}" srcOrd="0" destOrd="0" presId="urn:microsoft.com/office/officeart/2005/8/layout/cycle2"/>
    <dgm:cxn modelId="{635E5E8A-59D9-4D8C-AB68-CA174BB09686}" type="presParOf" srcId="{6B2F1682-F7A9-4E0B-B8AC-FBEC398426A8}" destId="{9F1F314A-FA15-4CA3-8DEA-7A41A6B827C7}" srcOrd="2" destOrd="0" presId="urn:microsoft.com/office/officeart/2005/8/layout/cycle2"/>
    <dgm:cxn modelId="{B89B24A2-7AA8-4C66-BB4A-AF3BE0A5CD6B}" type="presParOf" srcId="{6B2F1682-F7A9-4E0B-B8AC-FBEC398426A8}" destId="{BDD4BE60-38DA-4A4C-B6FE-7EE16CA7BB81}" srcOrd="3" destOrd="0" presId="urn:microsoft.com/office/officeart/2005/8/layout/cycle2"/>
    <dgm:cxn modelId="{2792BCC9-4B12-49AE-98E8-276201B91A2C}" type="presParOf" srcId="{BDD4BE60-38DA-4A4C-B6FE-7EE16CA7BB81}" destId="{B1F1A968-2FFB-46DA-A938-F56177EBEEC3}" srcOrd="0" destOrd="0" presId="urn:microsoft.com/office/officeart/2005/8/layout/cycle2"/>
    <dgm:cxn modelId="{1BE31056-B05D-46BB-851F-E301E79522A5}" type="presParOf" srcId="{6B2F1682-F7A9-4E0B-B8AC-FBEC398426A8}" destId="{AC688CDD-7A1E-42FD-B6C3-E2898AEA2A25}" srcOrd="4" destOrd="0" presId="urn:microsoft.com/office/officeart/2005/8/layout/cycle2"/>
    <dgm:cxn modelId="{3CF6FA03-6BF5-4E0D-A36F-714B1726D719}" type="presParOf" srcId="{6B2F1682-F7A9-4E0B-B8AC-FBEC398426A8}" destId="{FBE6A3F1-42BD-4A86-9EEB-89648B999644}" srcOrd="5" destOrd="0" presId="urn:microsoft.com/office/officeart/2005/8/layout/cycle2"/>
    <dgm:cxn modelId="{9C66DF79-2E1C-45AD-A881-6B18C41ABC5D}" type="presParOf" srcId="{FBE6A3F1-42BD-4A86-9EEB-89648B999644}" destId="{AA71AAE0-C87A-43C7-8C62-629D1561207E}" srcOrd="0" destOrd="0" presId="urn:microsoft.com/office/officeart/2005/8/layout/cycle2"/>
    <dgm:cxn modelId="{43C9CA2A-B206-4F6F-8C2E-6CE812730AD6}" type="presParOf" srcId="{6B2F1682-F7A9-4E0B-B8AC-FBEC398426A8}" destId="{E3EFA83C-90B7-4727-8D77-6E7CAEEBB9E4}" srcOrd="6" destOrd="0" presId="urn:microsoft.com/office/officeart/2005/8/layout/cycle2"/>
    <dgm:cxn modelId="{AD99EC21-C085-48D8-8E6D-38374CA365DE}" type="presParOf" srcId="{6B2F1682-F7A9-4E0B-B8AC-FBEC398426A8}" destId="{21F1D7C0-A696-4610-8F88-485C23CA510D}" srcOrd="7" destOrd="0" presId="urn:microsoft.com/office/officeart/2005/8/layout/cycle2"/>
    <dgm:cxn modelId="{A3CC22F8-99C2-4D95-AE37-49268D95B491}" type="presParOf" srcId="{21F1D7C0-A696-4610-8F88-485C23CA510D}" destId="{29F24063-3656-4ED2-9DDE-9F10ED470330}" srcOrd="0" destOrd="0" presId="urn:microsoft.com/office/officeart/2005/8/layout/cycle2"/>
    <dgm:cxn modelId="{989DF416-615A-4FFD-A78D-BB045688E3DF}" type="presParOf" srcId="{6B2F1682-F7A9-4E0B-B8AC-FBEC398426A8}" destId="{39348FBC-7C16-4F90-8202-EAACA918E207}" srcOrd="8" destOrd="0" presId="urn:microsoft.com/office/officeart/2005/8/layout/cycle2"/>
    <dgm:cxn modelId="{DEE7E536-1762-4477-9DBE-EBF637E1BFAE}" type="presParOf" srcId="{6B2F1682-F7A9-4E0B-B8AC-FBEC398426A8}" destId="{F7E2AA63-91F8-4BA3-95D0-C9AB82CA91AE}" srcOrd="9" destOrd="0" presId="urn:microsoft.com/office/officeart/2005/8/layout/cycle2"/>
    <dgm:cxn modelId="{DB356791-3A58-4BBF-B38E-7A3EAA679F3B}" type="presParOf" srcId="{F7E2AA63-91F8-4BA3-95D0-C9AB82CA91AE}" destId="{D4684E89-75EA-49F3-9192-2D00E31789C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6BC646-E24A-4DAC-B030-969DA5295D90}">
      <dsp:nvSpPr>
        <dsp:cNvPr id="0" name=""/>
        <dsp:cNvSpPr/>
      </dsp:nvSpPr>
      <dsp:spPr>
        <a:xfrm>
          <a:off x="0" y="2488"/>
          <a:ext cx="698823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CEC0C4-0361-4483-9E00-8F8ABA20FB80}">
      <dsp:nvSpPr>
        <dsp:cNvPr id="0" name=""/>
        <dsp:cNvSpPr/>
      </dsp:nvSpPr>
      <dsp:spPr>
        <a:xfrm>
          <a:off x="0" y="2488"/>
          <a:ext cx="1397646" cy="5090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solidFill>
                <a:schemeClr val="bg1"/>
              </a:solidFill>
            </a:rPr>
            <a:t>CASE for CHANGE</a:t>
          </a:r>
        </a:p>
      </dsp:txBody>
      <dsp:txXfrm>
        <a:off x="0" y="2488"/>
        <a:ext cx="1397646" cy="5090871"/>
      </dsp:txXfrm>
    </dsp:sp>
    <dsp:sp modelId="{FA32B048-50E8-4FE2-A3A5-3C5873B018D3}">
      <dsp:nvSpPr>
        <dsp:cNvPr id="0" name=""/>
        <dsp:cNvSpPr/>
      </dsp:nvSpPr>
      <dsp:spPr>
        <a:xfrm>
          <a:off x="1502470" y="29272"/>
          <a:ext cx="5485763" cy="535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90000"/>
                  <a:lumOff val="10000"/>
                </a:schemeClr>
              </a:solidFill>
            </a:rPr>
            <a:t>Problem statement</a:t>
          </a:r>
        </a:p>
      </dsp:txBody>
      <dsp:txXfrm>
        <a:off x="1502470" y="29272"/>
        <a:ext cx="5485763" cy="535684"/>
      </dsp:txXfrm>
    </dsp:sp>
    <dsp:sp modelId="{53B98D21-5CAB-4CCB-98C5-DA6BDC3BE66C}">
      <dsp:nvSpPr>
        <dsp:cNvPr id="0" name=""/>
        <dsp:cNvSpPr/>
      </dsp:nvSpPr>
      <dsp:spPr>
        <a:xfrm>
          <a:off x="1397646" y="564957"/>
          <a:ext cx="55905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8E46A6-9394-4D79-9E5C-37A490CA5F10}">
      <dsp:nvSpPr>
        <dsp:cNvPr id="0" name=""/>
        <dsp:cNvSpPr/>
      </dsp:nvSpPr>
      <dsp:spPr>
        <a:xfrm>
          <a:off x="1502470" y="591741"/>
          <a:ext cx="5485763" cy="535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90000"/>
                  <a:lumOff val="10000"/>
                </a:schemeClr>
              </a:solidFill>
            </a:rPr>
            <a:t>The Challenge: </a:t>
          </a:r>
          <a:r>
            <a:rPr lang="en-GB" sz="1800" i="1" kern="1200" dirty="0">
              <a:solidFill>
                <a:schemeClr val="tx2">
                  <a:lumMod val="90000"/>
                  <a:lumOff val="10000"/>
                </a:schemeClr>
              </a:solidFill>
            </a:rPr>
            <a:t>why change is needed</a:t>
          </a:r>
          <a:endParaRPr lang="en-GB" sz="2000" i="1" kern="1200" dirty="0">
            <a:solidFill>
              <a:schemeClr val="tx2">
                <a:lumMod val="90000"/>
                <a:lumOff val="10000"/>
              </a:schemeClr>
            </a:solidFill>
          </a:endParaRPr>
        </a:p>
      </dsp:txBody>
      <dsp:txXfrm>
        <a:off x="1502470" y="591741"/>
        <a:ext cx="5485763" cy="535684"/>
      </dsp:txXfrm>
    </dsp:sp>
    <dsp:sp modelId="{2FA1DB87-5C9B-44DC-948B-22D33DAE7497}">
      <dsp:nvSpPr>
        <dsp:cNvPr id="0" name=""/>
        <dsp:cNvSpPr/>
      </dsp:nvSpPr>
      <dsp:spPr>
        <a:xfrm>
          <a:off x="1397646" y="1127426"/>
          <a:ext cx="55905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F3D1F5-A05E-4C30-9CB1-770700DC039A}">
      <dsp:nvSpPr>
        <dsp:cNvPr id="0" name=""/>
        <dsp:cNvSpPr/>
      </dsp:nvSpPr>
      <dsp:spPr>
        <a:xfrm>
          <a:off x="1502470" y="1154210"/>
          <a:ext cx="5485763" cy="535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90000"/>
                  <a:lumOff val="10000"/>
                </a:schemeClr>
              </a:solidFill>
            </a:rPr>
            <a:t>The Solution</a:t>
          </a:r>
        </a:p>
      </dsp:txBody>
      <dsp:txXfrm>
        <a:off x="1502470" y="1154210"/>
        <a:ext cx="5485763" cy="535684"/>
      </dsp:txXfrm>
    </dsp:sp>
    <dsp:sp modelId="{50D4B001-38E9-41CC-86E7-E83957E488B7}">
      <dsp:nvSpPr>
        <dsp:cNvPr id="0" name=""/>
        <dsp:cNvSpPr/>
      </dsp:nvSpPr>
      <dsp:spPr>
        <a:xfrm>
          <a:off x="1397646" y="1689895"/>
          <a:ext cx="55905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164BE0-8886-4859-AD79-B7E1D48914A9}">
      <dsp:nvSpPr>
        <dsp:cNvPr id="0" name=""/>
        <dsp:cNvSpPr/>
      </dsp:nvSpPr>
      <dsp:spPr>
        <a:xfrm>
          <a:off x="1502470" y="1716680"/>
          <a:ext cx="5485763" cy="535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90000"/>
                  <a:lumOff val="10000"/>
                </a:schemeClr>
              </a:solidFill>
            </a:rPr>
            <a:t>Strategic alignment: </a:t>
          </a:r>
          <a:r>
            <a:rPr lang="en-GB" sz="1800" i="1" kern="1200" dirty="0">
              <a:solidFill>
                <a:schemeClr val="tx2">
                  <a:lumMod val="90000"/>
                  <a:lumOff val="10000"/>
                </a:schemeClr>
              </a:solidFill>
            </a:rPr>
            <a:t>national &amp; local</a:t>
          </a:r>
          <a:endParaRPr lang="en-GB" sz="2000" i="1" kern="1200" dirty="0">
            <a:solidFill>
              <a:schemeClr val="tx2">
                <a:lumMod val="90000"/>
                <a:lumOff val="10000"/>
              </a:schemeClr>
            </a:solidFill>
          </a:endParaRPr>
        </a:p>
      </dsp:txBody>
      <dsp:txXfrm>
        <a:off x="1502470" y="1716680"/>
        <a:ext cx="5485763" cy="535684"/>
      </dsp:txXfrm>
    </dsp:sp>
    <dsp:sp modelId="{D4D6D92A-495C-41E9-9228-20131FEA06D1}">
      <dsp:nvSpPr>
        <dsp:cNvPr id="0" name=""/>
        <dsp:cNvSpPr/>
      </dsp:nvSpPr>
      <dsp:spPr>
        <a:xfrm>
          <a:off x="1397646" y="2252365"/>
          <a:ext cx="55905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5BD99B-7D7A-4660-B7FB-1D3EBC05CD2B}">
      <dsp:nvSpPr>
        <dsp:cNvPr id="0" name=""/>
        <dsp:cNvSpPr/>
      </dsp:nvSpPr>
      <dsp:spPr>
        <a:xfrm>
          <a:off x="1502470" y="2279149"/>
          <a:ext cx="5485763" cy="535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90000"/>
                  <a:lumOff val="10000"/>
                </a:schemeClr>
              </a:solidFill>
            </a:rPr>
            <a:t>Impact &amp; benefits</a:t>
          </a:r>
          <a:r>
            <a:rPr lang="en-GB" sz="1800" i="1" kern="1200" dirty="0">
              <a:solidFill>
                <a:schemeClr val="tx2">
                  <a:lumMod val="90000"/>
                  <a:lumOff val="10000"/>
                </a:schemeClr>
              </a:solidFill>
            </a:rPr>
            <a:t>: patient, operational, financial</a:t>
          </a:r>
          <a:endParaRPr lang="en-GB" sz="2000" i="1" kern="1200" dirty="0">
            <a:solidFill>
              <a:schemeClr val="tx2">
                <a:lumMod val="90000"/>
                <a:lumOff val="10000"/>
              </a:schemeClr>
            </a:solidFill>
          </a:endParaRPr>
        </a:p>
      </dsp:txBody>
      <dsp:txXfrm>
        <a:off x="1502470" y="2279149"/>
        <a:ext cx="5485763" cy="535684"/>
      </dsp:txXfrm>
    </dsp:sp>
    <dsp:sp modelId="{437010BB-191C-4F01-9FB7-4D35B32A65FB}">
      <dsp:nvSpPr>
        <dsp:cNvPr id="0" name=""/>
        <dsp:cNvSpPr/>
      </dsp:nvSpPr>
      <dsp:spPr>
        <a:xfrm>
          <a:off x="1397646" y="2814834"/>
          <a:ext cx="55905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06FDE2-A795-4C89-B3CF-E781E116FD07}">
      <dsp:nvSpPr>
        <dsp:cNvPr id="0" name=""/>
        <dsp:cNvSpPr/>
      </dsp:nvSpPr>
      <dsp:spPr>
        <a:xfrm>
          <a:off x="1502470" y="2841618"/>
          <a:ext cx="5485763" cy="535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90000"/>
                  <a:lumOff val="10000"/>
                </a:schemeClr>
              </a:solidFill>
            </a:rPr>
            <a:t>Costs: </a:t>
          </a:r>
          <a:r>
            <a:rPr lang="en-GB" sz="1800" i="1" kern="1200" dirty="0">
              <a:solidFill>
                <a:schemeClr val="tx2">
                  <a:lumMod val="90000"/>
                  <a:lumOff val="10000"/>
                </a:schemeClr>
              </a:solidFill>
            </a:rPr>
            <a:t>capital vs revenue, fixed vs variable</a:t>
          </a:r>
          <a:endParaRPr lang="en-GB" sz="2000" i="1" kern="1200" dirty="0">
            <a:solidFill>
              <a:schemeClr val="tx2">
                <a:lumMod val="90000"/>
                <a:lumOff val="10000"/>
              </a:schemeClr>
            </a:solidFill>
          </a:endParaRPr>
        </a:p>
      </dsp:txBody>
      <dsp:txXfrm>
        <a:off x="1502470" y="2841618"/>
        <a:ext cx="5485763" cy="535684"/>
      </dsp:txXfrm>
    </dsp:sp>
    <dsp:sp modelId="{C4F26C79-EBF0-4992-915B-CCF152D227FF}">
      <dsp:nvSpPr>
        <dsp:cNvPr id="0" name=""/>
        <dsp:cNvSpPr/>
      </dsp:nvSpPr>
      <dsp:spPr>
        <a:xfrm>
          <a:off x="1397646" y="3377303"/>
          <a:ext cx="55905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5B8BB5-F22A-42A9-8DD6-9033C39FDED4}">
      <dsp:nvSpPr>
        <dsp:cNvPr id="0" name=""/>
        <dsp:cNvSpPr/>
      </dsp:nvSpPr>
      <dsp:spPr>
        <a:xfrm>
          <a:off x="1502470" y="3404087"/>
          <a:ext cx="5485763" cy="535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i="0" kern="1200" dirty="0">
              <a:solidFill>
                <a:schemeClr val="tx2">
                  <a:lumMod val="90000"/>
                  <a:lumOff val="10000"/>
                </a:schemeClr>
              </a:solidFill>
            </a:rPr>
            <a:t>ROI</a:t>
          </a:r>
        </a:p>
      </dsp:txBody>
      <dsp:txXfrm>
        <a:off x="1502470" y="3404087"/>
        <a:ext cx="5485763" cy="535684"/>
      </dsp:txXfrm>
    </dsp:sp>
    <dsp:sp modelId="{8CE4F882-0A60-48FF-87C3-D8F7F394FFAF}">
      <dsp:nvSpPr>
        <dsp:cNvPr id="0" name=""/>
        <dsp:cNvSpPr/>
      </dsp:nvSpPr>
      <dsp:spPr>
        <a:xfrm>
          <a:off x="1397646" y="3939772"/>
          <a:ext cx="55905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7FD6C9-8C8F-4D88-BF0E-762DC8AE513A}">
      <dsp:nvSpPr>
        <dsp:cNvPr id="0" name=""/>
        <dsp:cNvSpPr/>
      </dsp:nvSpPr>
      <dsp:spPr>
        <a:xfrm>
          <a:off x="1502470" y="3966557"/>
          <a:ext cx="5485763" cy="535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i="0" kern="1200" dirty="0">
              <a:solidFill>
                <a:schemeClr val="tx2">
                  <a:lumMod val="90000"/>
                  <a:lumOff val="10000"/>
                </a:schemeClr>
              </a:solidFill>
            </a:rPr>
            <a:t>Implementation timeline</a:t>
          </a:r>
        </a:p>
      </dsp:txBody>
      <dsp:txXfrm>
        <a:off x="1502470" y="3966557"/>
        <a:ext cx="5485763" cy="535684"/>
      </dsp:txXfrm>
    </dsp:sp>
    <dsp:sp modelId="{B69F4C76-2415-4B7D-B1B6-BC39F3942E9A}">
      <dsp:nvSpPr>
        <dsp:cNvPr id="0" name=""/>
        <dsp:cNvSpPr/>
      </dsp:nvSpPr>
      <dsp:spPr>
        <a:xfrm>
          <a:off x="1397646" y="4502241"/>
          <a:ext cx="55905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001FE7-EA9A-4ED6-9CB2-44BE669E5DF7}">
      <dsp:nvSpPr>
        <dsp:cNvPr id="0" name=""/>
        <dsp:cNvSpPr/>
      </dsp:nvSpPr>
      <dsp:spPr>
        <a:xfrm>
          <a:off x="1502470" y="4529026"/>
          <a:ext cx="5485763" cy="535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i="0" kern="1200" dirty="0">
              <a:solidFill>
                <a:schemeClr val="tx2">
                  <a:lumMod val="90000"/>
                  <a:lumOff val="10000"/>
                </a:schemeClr>
              </a:solidFill>
            </a:rPr>
            <a:t>Call to Action </a:t>
          </a:r>
        </a:p>
      </dsp:txBody>
      <dsp:txXfrm>
        <a:off x="1502470" y="4529026"/>
        <a:ext cx="5485763" cy="535684"/>
      </dsp:txXfrm>
    </dsp:sp>
    <dsp:sp modelId="{F3F0FA25-FF41-4859-9352-5FC73C9A072B}">
      <dsp:nvSpPr>
        <dsp:cNvPr id="0" name=""/>
        <dsp:cNvSpPr/>
      </dsp:nvSpPr>
      <dsp:spPr>
        <a:xfrm>
          <a:off x="1397646" y="5064711"/>
          <a:ext cx="55905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E5E6C-ADBA-4F89-8725-94378781F60C}">
      <dsp:nvSpPr>
        <dsp:cNvPr id="0" name=""/>
        <dsp:cNvSpPr/>
      </dsp:nvSpPr>
      <dsp:spPr>
        <a:xfrm rot="16200000">
          <a:off x="704950" y="-704950"/>
          <a:ext cx="1956524" cy="336642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/>
            <a:t>Frailty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/>
            <a:t>assessment</a:t>
          </a:r>
        </a:p>
      </dsp:txBody>
      <dsp:txXfrm rot="5400000">
        <a:off x="-1" y="1"/>
        <a:ext cx="3366425" cy="1467393"/>
      </dsp:txXfrm>
    </dsp:sp>
    <dsp:sp modelId="{015BB33A-C439-4BFB-B6A2-37C9E7EB3A38}">
      <dsp:nvSpPr>
        <dsp:cNvPr id="0" name=""/>
        <dsp:cNvSpPr/>
      </dsp:nvSpPr>
      <dsp:spPr>
        <a:xfrm>
          <a:off x="3366425" y="0"/>
          <a:ext cx="3366425" cy="195652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/>
            <a:t>Cognition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/>
            <a:t>screening</a:t>
          </a:r>
        </a:p>
      </dsp:txBody>
      <dsp:txXfrm>
        <a:off x="3366425" y="0"/>
        <a:ext cx="3366425" cy="1467393"/>
      </dsp:txXfrm>
    </dsp:sp>
    <dsp:sp modelId="{FE2CB03F-81A3-441B-8C7B-F92764423B3C}">
      <dsp:nvSpPr>
        <dsp:cNvPr id="0" name=""/>
        <dsp:cNvSpPr/>
      </dsp:nvSpPr>
      <dsp:spPr>
        <a:xfrm rot="10800000">
          <a:off x="0" y="1956524"/>
          <a:ext cx="3366425" cy="195652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/>
            <a:t>SDM + personalised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/>
            <a:t>risk score</a:t>
          </a:r>
        </a:p>
      </dsp:txBody>
      <dsp:txXfrm rot="10800000">
        <a:off x="0" y="2445655"/>
        <a:ext cx="3366425" cy="1467393"/>
      </dsp:txXfrm>
    </dsp:sp>
    <dsp:sp modelId="{3E5D0FB0-0D23-4137-A2EF-7259D36772A2}">
      <dsp:nvSpPr>
        <dsp:cNvPr id="0" name=""/>
        <dsp:cNvSpPr/>
      </dsp:nvSpPr>
      <dsp:spPr>
        <a:xfrm rot="5400000">
          <a:off x="4071375" y="1251574"/>
          <a:ext cx="1956524" cy="336642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/>
            <a:t>Medication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/>
            <a:t>review</a:t>
          </a:r>
        </a:p>
      </dsp:txBody>
      <dsp:txXfrm rot="-5400000">
        <a:off x="3366424" y="2445655"/>
        <a:ext cx="3366425" cy="1467393"/>
      </dsp:txXfrm>
    </dsp:sp>
    <dsp:sp modelId="{387B6AEE-B81F-4612-856D-FB84B13DC9DC}">
      <dsp:nvSpPr>
        <dsp:cNvPr id="0" name=""/>
        <dsp:cNvSpPr/>
      </dsp:nvSpPr>
      <dsp:spPr>
        <a:xfrm>
          <a:off x="2356497" y="1467393"/>
          <a:ext cx="2019855" cy="978262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>
              <a:solidFill>
                <a:schemeClr val="tx2">
                  <a:lumMod val="90000"/>
                  <a:lumOff val="10000"/>
                </a:schemeClr>
              </a:solidFill>
            </a:rPr>
            <a:t>POPS A&amp;S</a:t>
          </a:r>
        </a:p>
      </dsp:txBody>
      <dsp:txXfrm>
        <a:off x="2404252" y="1515148"/>
        <a:ext cx="1924345" cy="8827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4844D-0DD8-4926-920B-2C3F5A51B28B}">
      <dsp:nvSpPr>
        <dsp:cNvPr id="0" name=""/>
        <dsp:cNvSpPr/>
      </dsp:nvSpPr>
      <dsp:spPr>
        <a:xfrm>
          <a:off x="421868" y="2131816"/>
          <a:ext cx="5685845" cy="2740576"/>
        </a:xfrm>
        <a:prstGeom prst="rightArrow">
          <a:avLst>
            <a:gd name="adj1" fmla="val 70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2032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153 patients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75% virtual consultation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84 nutrition interventions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12% referred to Care &amp; Repair</a:t>
          </a:r>
        </a:p>
      </dsp:txBody>
      <dsp:txXfrm>
        <a:off x="1843330" y="2542902"/>
        <a:ext cx="3305182" cy="1918404"/>
      </dsp:txXfrm>
    </dsp:sp>
    <dsp:sp modelId="{DD9F9EDA-FFF0-4385-A5CB-1EB38012D759}">
      <dsp:nvSpPr>
        <dsp:cNvPr id="0" name=""/>
        <dsp:cNvSpPr/>
      </dsp:nvSpPr>
      <dsp:spPr>
        <a:xfrm>
          <a:off x="0" y="2645200"/>
          <a:ext cx="1567609" cy="156760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POPS CNS</a:t>
          </a:r>
        </a:p>
      </dsp:txBody>
      <dsp:txXfrm>
        <a:off x="229571" y="2874771"/>
        <a:ext cx="1108467" cy="1108467"/>
      </dsp:txXfrm>
    </dsp:sp>
    <dsp:sp modelId="{89B13F9D-F6F7-454D-A18E-9CE0BB3CFEF4}">
      <dsp:nvSpPr>
        <dsp:cNvPr id="0" name=""/>
        <dsp:cNvSpPr/>
      </dsp:nvSpPr>
      <dsp:spPr>
        <a:xfrm>
          <a:off x="5733996" y="2099834"/>
          <a:ext cx="5916253" cy="2740576"/>
        </a:xfrm>
        <a:prstGeom prst="rightArrow">
          <a:avLst>
            <a:gd name="adj1" fmla="val 70000"/>
            <a:gd name="adj2" fmla="val 50000"/>
          </a:avLst>
        </a:prstGeom>
        <a:solidFill>
          <a:schemeClr val="accent5">
            <a:tint val="40000"/>
            <a:alpha val="90000"/>
            <a:hueOff val="-11944666"/>
            <a:satOff val="2667"/>
            <a:lumOff val="401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11944666"/>
              <a:satOff val="2667"/>
              <a:lumOff val="4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105 patients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76% F2F consultation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Medications: 66 stopped, 43 started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153 new diagnoses made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84% participated in SDM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17% did not proceed with surgery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500" kern="1200"/>
        </a:p>
      </dsp:txBody>
      <dsp:txXfrm>
        <a:off x="7213059" y="2510920"/>
        <a:ext cx="3477987" cy="1918404"/>
      </dsp:txXfrm>
    </dsp:sp>
    <dsp:sp modelId="{A9CAD4D6-77FB-4E34-8889-6D475D3AEFCD}">
      <dsp:nvSpPr>
        <dsp:cNvPr id="0" name=""/>
        <dsp:cNvSpPr/>
      </dsp:nvSpPr>
      <dsp:spPr>
        <a:xfrm>
          <a:off x="5549896" y="2588202"/>
          <a:ext cx="1567609" cy="1567609"/>
        </a:xfrm>
        <a:prstGeom prst="ellipse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POPS DOCTOR</a:t>
          </a:r>
        </a:p>
      </dsp:txBody>
      <dsp:txXfrm>
        <a:off x="5779467" y="2817773"/>
        <a:ext cx="1108467" cy="11084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00EEFA-0E0B-4F96-BB03-F0EDF97195A1}">
      <dsp:nvSpPr>
        <dsp:cNvPr id="0" name=""/>
        <dsp:cNvSpPr/>
      </dsp:nvSpPr>
      <dsp:spPr>
        <a:xfrm>
          <a:off x="84445" y="254863"/>
          <a:ext cx="792517" cy="792517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F6B197-F0DD-43FB-A98E-1BAB6C919145}">
      <dsp:nvSpPr>
        <dsp:cNvPr id="0" name=""/>
        <dsp:cNvSpPr/>
      </dsp:nvSpPr>
      <dsp:spPr>
        <a:xfrm>
          <a:off x="250874" y="421292"/>
          <a:ext cx="459660" cy="4596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6808BB-16A4-45FB-AC86-BF3411654D56}">
      <dsp:nvSpPr>
        <dsp:cNvPr id="0" name=""/>
        <dsp:cNvSpPr/>
      </dsp:nvSpPr>
      <dsp:spPr>
        <a:xfrm>
          <a:off x="1046788" y="254863"/>
          <a:ext cx="1868077" cy="792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500% increase in reach </a:t>
          </a:r>
          <a:endParaRPr lang="en-US" sz="1600" b="1" kern="1200"/>
        </a:p>
      </dsp:txBody>
      <dsp:txXfrm>
        <a:off x="1046788" y="254863"/>
        <a:ext cx="1868077" cy="792517"/>
      </dsp:txXfrm>
    </dsp:sp>
    <dsp:sp modelId="{D939F07D-BA66-4E26-A9FB-B752EC784639}">
      <dsp:nvSpPr>
        <dsp:cNvPr id="0" name=""/>
        <dsp:cNvSpPr/>
      </dsp:nvSpPr>
      <dsp:spPr>
        <a:xfrm>
          <a:off x="3240364" y="254863"/>
          <a:ext cx="792517" cy="792517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EFE7AB-8ECD-47FF-90B1-DBA0261D8798}">
      <dsp:nvSpPr>
        <dsp:cNvPr id="0" name=""/>
        <dsp:cNvSpPr/>
      </dsp:nvSpPr>
      <dsp:spPr>
        <a:xfrm>
          <a:off x="3406793" y="421292"/>
          <a:ext cx="459660" cy="4596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DD1617-C0E8-42EB-A475-0E25AF73D4BF}">
      <dsp:nvSpPr>
        <dsp:cNvPr id="0" name=""/>
        <dsp:cNvSpPr/>
      </dsp:nvSpPr>
      <dsp:spPr>
        <a:xfrm>
          <a:off x="4202707" y="254863"/>
          <a:ext cx="1868077" cy="792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Screening time reduced from 20 minutes to 3 minutes for digital responders</a:t>
          </a:r>
          <a:endParaRPr lang="en-US" sz="1600" b="1" kern="1200"/>
        </a:p>
      </dsp:txBody>
      <dsp:txXfrm>
        <a:off x="4202707" y="254863"/>
        <a:ext cx="1868077" cy="792517"/>
      </dsp:txXfrm>
    </dsp:sp>
    <dsp:sp modelId="{83B2567B-C0F2-4A35-AF14-96768A3D5A0C}">
      <dsp:nvSpPr>
        <dsp:cNvPr id="0" name=""/>
        <dsp:cNvSpPr/>
      </dsp:nvSpPr>
      <dsp:spPr>
        <a:xfrm>
          <a:off x="6396282" y="254863"/>
          <a:ext cx="792517" cy="792517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CC78C7-C70D-401E-B36E-82A37F383C73}">
      <dsp:nvSpPr>
        <dsp:cNvPr id="0" name=""/>
        <dsp:cNvSpPr/>
      </dsp:nvSpPr>
      <dsp:spPr>
        <a:xfrm>
          <a:off x="6562711" y="421292"/>
          <a:ext cx="459660" cy="4596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990E67-278E-452F-BBEE-B2E39E6F50E8}">
      <dsp:nvSpPr>
        <dsp:cNvPr id="0" name=""/>
        <dsp:cNvSpPr/>
      </dsp:nvSpPr>
      <dsp:spPr>
        <a:xfrm>
          <a:off x="7358625" y="254863"/>
          <a:ext cx="1868077" cy="792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200 clinician hours saved</a:t>
          </a:r>
          <a:endParaRPr lang="en-US" sz="1600" b="1" kern="1200"/>
        </a:p>
      </dsp:txBody>
      <dsp:txXfrm>
        <a:off x="7358625" y="254863"/>
        <a:ext cx="1868077" cy="792517"/>
      </dsp:txXfrm>
    </dsp:sp>
    <dsp:sp modelId="{E4D6B522-7436-4D71-9F1B-F669A6702F28}">
      <dsp:nvSpPr>
        <dsp:cNvPr id="0" name=""/>
        <dsp:cNvSpPr/>
      </dsp:nvSpPr>
      <dsp:spPr>
        <a:xfrm>
          <a:off x="84445" y="1791074"/>
          <a:ext cx="792517" cy="792517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EF44A2-314F-4A2F-821A-32F6BE7B6ADB}">
      <dsp:nvSpPr>
        <dsp:cNvPr id="0" name=""/>
        <dsp:cNvSpPr/>
      </dsp:nvSpPr>
      <dsp:spPr>
        <a:xfrm>
          <a:off x="250874" y="1957503"/>
          <a:ext cx="459660" cy="4596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B8C578-6B56-4550-A24B-DFE65D949864}">
      <dsp:nvSpPr>
        <dsp:cNvPr id="0" name=""/>
        <dsp:cNvSpPr/>
      </dsp:nvSpPr>
      <dsp:spPr>
        <a:xfrm>
          <a:off x="1046788" y="1791074"/>
          <a:ext cx="1868077" cy="792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Strong collaboration between perioperative and digital teams</a:t>
          </a:r>
          <a:endParaRPr lang="en-US" sz="1600" b="1" kern="1200"/>
        </a:p>
      </dsp:txBody>
      <dsp:txXfrm>
        <a:off x="1046788" y="1791074"/>
        <a:ext cx="1868077" cy="792517"/>
      </dsp:txXfrm>
    </dsp:sp>
    <dsp:sp modelId="{8BCE26BD-7C99-4A08-9881-31933D8DA4B0}">
      <dsp:nvSpPr>
        <dsp:cNvPr id="0" name=""/>
        <dsp:cNvSpPr/>
      </dsp:nvSpPr>
      <dsp:spPr>
        <a:xfrm>
          <a:off x="3240364" y="1791074"/>
          <a:ext cx="792517" cy="792517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AEFD00-6CCB-4F07-93EE-C87831E4FC67}">
      <dsp:nvSpPr>
        <dsp:cNvPr id="0" name=""/>
        <dsp:cNvSpPr/>
      </dsp:nvSpPr>
      <dsp:spPr>
        <a:xfrm>
          <a:off x="3406793" y="1957503"/>
          <a:ext cx="459660" cy="4596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F9A0EA-CDA0-44CE-A70F-063B80B68186}">
      <dsp:nvSpPr>
        <dsp:cNvPr id="0" name=""/>
        <dsp:cNvSpPr/>
      </dsp:nvSpPr>
      <dsp:spPr>
        <a:xfrm>
          <a:off x="4202707" y="1791074"/>
          <a:ext cx="1868077" cy="792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80% of patients found the tool easy to use and felt more informed about their care</a:t>
          </a:r>
          <a:endParaRPr lang="en-US" sz="1600" b="1" kern="1200"/>
        </a:p>
      </dsp:txBody>
      <dsp:txXfrm>
        <a:off x="4202707" y="1791074"/>
        <a:ext cx="1868077" cy="792517"/>
      </dsp:txXfrm>
    </dsp:sp>
    <dsp:sp modelId="{3ACAFD40-BC65-4120-8A57-903B9B29F707}">
      <dsp:nvSpPr>
        <dsp:cNvPr id="0" name=""/>
        <dsp:cNvSpPr/>
      </dsp:nvSpPr>
      <dsp:spPr>
        <a:xfrm>
          <a:off x="6396282" y="1791074"/>
          <a:ext cx="792517" cy="792517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5B3312-94A4-429A-AFE3-E053D10E41E7}">
      <dsp:nvSpPr>
        <dsp:cNvPr id="0" name=""/>
        <dsp:cNvSpPr/>
      </dsp:nvSpPr>
      <dsp:spPr>
        <a:xfrm>
          <a:off x="6562711" y="1957503"/>
          <a:ext cx="459660" cy="4596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903247-4450-4052-B881-F004AA7D9466}">
      <dsp:nvSpPr>
        <dsp:cNvPr id="0" name=""/>
        <dsp:cNvSpPr/>
      </dsp:nvSpPr>
      <dsp:spPr>
        <a:xfrm>
          <a:off x="7358625" y="1791074"/>
          <a:ext cx="1868077" cy="792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Enhanced shared decision-making and appropriate optimisation of care</a:t>
          </a:r>
          <a:endParaRPr lang="en-US" sz="1600" b="1" kern="1200"/>
        </a:p>
      </dsp:txBody>
      <dsp:txXfrm>
        <a:off x="7358625" y="1791074"/>
        <a:ext cx="1868077" cy="792517"/>
      </dsp:txXfrm>
    </dsp:sp>
    <dsp:sp modelId="{F486BA97-8D5D-4BD6-ACE1-6005F0F09A67}">
      <dsp:nvSpPr>
        <dsp:cNvPr id="0" name=""/>
        <dsp:cNvSpPr/>
      </dsp:nvSpPr>
      <dsp:spPr>
        <a:xfrm>
          <a:off x="84445" y="3327285"/>
          <a:ext cx="792517" cy="792517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C1F690-2A7C-44F0-9E72-7060B5182AE6}">
      <dsp:nvSpPr>
        <dsp:cNvPr id="0" name=""/>
        <dsp:cNvSpPr/>
      </dsp:nvSpPr>
      <dsp:spPr>
        <a:xfrm>
          <a:off x="250874" y="3493714"/>
          <a:ext cx="459660" cy="4596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6C77BA-1FC4-421D-97F8-F3DD470E4EC7}">
      <dsp:nvSpPr>
        <dsp:cNvPr id="0" name=""/>
        <dsp:cNvSpPr/>
      </dsp:nvSpPr>
      <dsp:spPr>
        <a:xfrm>
          <a:off x="1046788" y="3327285"/>
          <a:ext cx="1868077" cy="792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Scalable model </a:t>
          </a:r>
          <a:endParaRPr lang="en-US" sz="1600" b="1" kern="1200"/>
        </a:p>
      </dsp:txBody>
      <dsp:txXfrm>
        <a:off x="1046788" y="3327285"/>
        <a:ext cx="1868077" cy="7925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A01045-628E-4DC7-916F-7D0D7D546C2D}">
      <dsp:nvSpPr>
        <dsp:cNvPr id="0" name=""/>
        <dsp:cNvSpPr/>
      </dsp:nvSpPr>
      <dsp:spPr>
        <a:xfrm>
          <a:off x="1715591" y="469"/>
          <a:ext cx="852305" cy="852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>
              <a:latin typeface="Aptos Display" panose="02110004020202020204"/>
            </a:rPr>
            <a:t>Added to Stage 5 W/l</a:t>
          </a:r>
          <a:endParaRPr lang="en-GB" sz="1000" kern="1200"/>
        </a:p>
      </dsp:txBody>
      <dsp:txXfrm>
        <a:off x="1840408" y="125286"/>
        <a:ext cx="602671" cy="602671"/>
      </dsp:txXfrm>
    </dsp:sp>
    <dsp:sp modelId="{69CFFF96-E364-4B2B-BB38-C7B38D3B0ED2}">
      <dsp:nvSpPr>
        <dsp:cNvPr id="0" name=""/>
        <dsp:cNvSpPr/>
      </dsp:nvSpPr>
      <dsp:spPr>
        <a:xfrm rot="2160000">
          <a:off x="2540965" y="655160"/>
          <a:ext cx="226592" cy="2876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>
        <a:off x="2547456" y="692713"/>
        <a:ext cx="158614" cy="172591"/>
      </dsp:txXfrm>
    </dsp:sp>
    <dsp:sp modelId="{9F1F314A-FA15-4CA3-8DEA-7A41A6B827C7}">
      <dsp:nvSpPr>
        <dsp:cNvPr id="0" name=""/>
        <dsp:cNvSpPr/>
      </dsp:nvSpPr>
      <dsp:spPr>
        <a:xfrm>
          <a:off x="2751002" y="752739"/>
          <a:ext cx="852305" cy="852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>
              <a:latin typeface="Aptos Display" panose="02110004020202020204"/>
            </a:rPr>
            <a:t>Digital Frailty Ax</a:t>
          </a:r>
          <a:endParaRPr lang="en-GB" sz="1000" kern="1200"/>
        </a:p>
      </dsp:txBody>
      <dsp:txXfrm>
        <a:off x="2875819" y="877556"/>
        <a:ext cx="602671" cy="602671"/>
      </dsp:txXfrm>
    </dsp:sp>
    <dsp:sp modelId="{BDD4BE60-38DA-4A4C-B6FE-7EE16CA7BB81}">
      <dsp:nvSpPr>
        <dsp:cNvPr id="0" name=""/>
        <dsp:cNvSpPr/>
      </dsp:nvSpPr>
      <dsp:spPr>
        <a:xfrm rot="6480000">
          <a:off x="2868094" y="1637566"/>
          <a:ext cx="226592" cy="2876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 rot="10800000">
        <a:off x="2912586" y="1662772"/>
        <a:ext cx="158614" cy="172591"/>
      </dsp:txXfrm>
    </dsp:sp>
    <dsp:sp modelId="{AC688CDD-7A1E-42FD-B6C3-E2898AEA2A25}">
      <dsp:nvSpPr>
        <dsp:cNvPr id="0" name=""/>
        <dsp:cNvSpPr/>
      </dsp:nvSpPr>
      <dsp:spPr>
        <a:xfrm>
          <a:off x="2355510" y="1969938"/>
          <a:ext cx="852305" cy="852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>
              <a:latin typeface="Aptos Display" panose="02110004020202020204"/>
            </a:rPr>
            <a:t>MDT</a:t>
          </a:r>
          <a:endParaRPr lang="en-GB" sz="1000" kern="1200"/>
        </a:p>
      </dsp:txBody>
      <dsp:txXfrm>
        <a:off x="2480327" y="2094755"/>
        <a:ext cx="602671" cy="602671"/>
      </dsp:txXfrm>
    </dsp:sp>
    <dsp:sp modelId="{FBE6A3F1-42BD-4A86-9EEB-89648B999644}">
      <dsp:nvSpPr>
        <dsp:cNvPr id="0" name=""/>
        <dsp:cNvSpPr/>
      </dsp:nvSpPr>
      <dsp:spPr>
        <a:xfrm rot="10800000">
          <a:off x="2034860" y="2252264"/>
          <a:ext cx="226592" cy="2876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 rot="10800000">
        <a:off x="2102838" y="2309795"/>
        <a:ext cx="158614" cy="172591"/>
      </dsp:txXfrm>
    </dsp:sp>
    <dsp:sp modelId="{E3EFA83C-90B7-4727-8D77-6E7CAEEBB9E4}">
      <dsp:nvSpPr>
        <dsp:cNvPr id="0" name=""/>
        <dsp:cNvSpPr/>
      </dsp:nvSpPr>
      <dsp:spPr>
        <a:xfrm>
          <a:off x="1075671" y="1969938"/>
          <a:ext cx="852305" cy="852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>
              <a:latin typeface="Aptos Display" panose="02110004020202020204"/>
            </a:rPr>
            <a:t>Virtual/F2F Clinic</a:t>
          </a:r>
          <a:endParaRPr lang="en-GB" sz="1000" kern="1200"/>
        </a:p>
      </dsp:txBody>
      <dsp:txXfrm>
        <a:off x="1200488" y="2094755"/>
        <a:ext cx="602671" cy="602671"/>
      </dsp:txXfrm>
    </dsp:sp>
    <dsp:sp modelId="{21F1D7C0-A696-4610-8F88-485C23CA510D}">
      <dsp:nvSpPr>
        <dsp:cNvPr id="0" name=""/>
        <dsp:cNvSpPr/>
      </dsp:nvSpPr>
      <dsp:spPr>
        <a:xfrm rot="15120000">
          <a:off x="1192763" y="1649764"/>
          <a:ext cx="226592" cy="2876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 rot="10800000">
        <a:off x="1237255" y="1739620"/>
        <a:ext cx="158614" cy="172591"/>
      </dsp:txXfrm>
    </dsp:sp>
    <dsp:sp modelId="{39348FBC-7C16-4F90-8202-EAACA918E207}">
      <dsp:nvSpPr>
        <dsp:cNvPr id="0" name=""/>
        <dsp:cNvSpPr/>
      </dsp:nvSpPr>
      <dsp:spPr>
        <a:xfrm>
          <a:off x="680179" y="752739"/>
          <a:ext cx="852305" cy="852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>
              <a:latin typeface="Aptos Display" panose="02110004020202020204"/>
            </a:rPr>
            <a:t>Yearly Ax</a:t>
          </a:r>
          <a:endParaRPr lang="en-GB" sz="1000" kern="1200"/>
        </a:p>
      </dsp:txBody>
      <dsp:txXfrm>
        <a:off x="804996" y="877556"/>
        <a:ext cx="602671" cy="602671"/>
      </dsp:txXfrm>
    </dsp:sp>
    <dsp:sp modelId="{F7E2AA63-91F8-4BA3-95D0-C9AB82CA91AE}">
      <dsp:nvSpPr>
        <dsp:cNvPr id="0" name=""/>
        <dsp:cNvSpPr/>
      </dsp:nvSpPr>
      <dsp:spPr>
        <a:xfrm rot="19440000">
          <a:off x="1505553" y="662699"/>
          <a:ext cx="226592" cy="2876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>
        <a:off x="1512044" y="740208"/>
        <a:ext cx="158614" cy="1725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272B47-E97A-403E-8508-C5B9B2C8C072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C1D15-C86E-4A7E-A92F-025B582BA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633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C1D15-C86E-4A7E-A92F-025B582BAB1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2020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BC = health and social care think tank</a:t>
            </a:r>
          </a:p>
          <a:p>
            <a:r>
              <a:rPr lang="en-US" dirty="0"/>
              <a:t>WAG £1 million for PCIP in particular to tackle the backlog post covid</a:t>
            </a:r>
          </a:p>
          <a:p>
            <a:r>
              <a:rPr lang="en-US" dirty="0"/>
              <a:t>Prudent healthcare principles – coproduction, greatest need first, do only what is needed, reduce inappropriate variation</a:t>
            </a:r>
          </a:p>
          <a:p>
            <a:endParaRPr lang="en-US" dirty="0"/>
          </a:p>
          <a:p>
            <a:r>
              <a:rPr lang="en-US" dirty="0"/>
              <a:t>£55k awarded from BC for salaries – Band 6 Frailty CNS 1 WTE, Band 2 Frailty Support Worker 0.6WTE</a:t>
            </a:r>
          </a:p>
          <a:p>
            <a:endParaRPr lang="en-US" dirty="0"/>
          </a:p>
          <a:p>
            <a:r>
              <a:rPr lang="en-US" dirty="0"/>
              <a:t>Separate application for HEIW LF – workforce body for NHS Wales – project selected by ST6 geriatric medicine ~2 days/ week with the service – 2 clinics, 1 team meeting, 1 MDT</a:t>
            </a:r>
          </a:p>
          <a:p>
            <a:endParaRPr lang="en-US" dirty="0"/>
          </a:p>
          <a:p>
            <a:r>
              <a:rPr lang="en-US" dirty="0"/>
              <a:t>Started Aug 22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C83A45-5800-4398-B973-CF1FDC5BE987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557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E508E-BA18-CE42-09C4-26AF3A06D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7A9AA2-F95C-C7C3-4DDF-D197EF309F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A10980-9E26-F42D-4675-4CD59DAABD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Aims based on CPOC guidance</a:t>
            </a:r>
          </a:p>
          <a:p>
            <a:r>
              <a:rPr lang="en-US" dirty="0"/>
              <a:t>Only 1 &amp; 2 achieved in timescale of project (but others have since with substantive service)</a:t>
            </a:r>
          </a:p>
          <a:p>
            <a:endParaRPr lang="en-US" dirty="0"/>
          </a:p>
          <a:p>
            <a:r>
              <a:rPr lang="en-US" dirty="0"/>
              <a:t>Added urology after 3 months, then head and neck. Specialties chosen based on established professional links as short time for impact to be demonstrated</a:t>
            </a:r>
          </a:p>
          <a:p>
            <a:endParaRPr lang="en-US" dirty="0"/>
          </a:p>
          <a:p>
            <a:r>
              <a:rPr lang="en-US" dirty="0"/>
              <a:t>Didn’t have full MDT on offer, but linked with dietetics for nutrition pathway and 3</a:t>
            </a:r>
            <a:r>
              <a:rPr lang="en-US" baseline="30000" dirty="0"/>
              <a:t>rd</a:t>
            </a:r>
            <a:r>
              <a:rPr lang="en-US" dirty="0"/>
              <a:t> sector for home adaptations</a:t>
            </a:r>
          </a:p>
          <a:p>
            <a:endParaRPr lang="en-US" dirty="0"/>
          </a:p>
          <a:p>
            <a:r>
              <a:rPr lang="en-US" dirty="0"/>
              <a:t>Signpost to existing community </a:t>
            </a:r>
            <a:r>
              <a:rPr lang="en-US" dirty="0" err="1"/>
              <a:t>programmes</a:t>
            </a:r>
            <a:r>
              <a:rPr lang="en-US" dirty="0"/>
              <a:t> run by NHS on preparing for surgery, falls prevention, exercise schemes, lifestyle advice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B2552F-A594-C529-D881-7466BFCC03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C83A45-5800-4398-B973-CF1FDC5BE98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5137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patients discussed at MDT with geriatrician and </a:t>
            </a:r>
            <a:r>
              <a:rPr lang="en-US" dirty="0" err="1"/>
              <a:t>anaesthetist</a:t>
            </a:r>
            <a:r>
              <a:rPr lang="en-US" dirty="0"/>
              <a:t> present and often pharmacist too</a:t>
            </a:r>
          </a:p>
          <a:p>
            <a:r>
              <a:rPr lang="en-US" dirty="0"/>
              <a:t>Plan fed back to relevant team members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C83A45-5800-4398-B973-CF1FDC5BE987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396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C83A45-5800-4398-B973-CF1FDC5BE987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1060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C83A45-5800-4398-B973-CF1FDC5BE987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6826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6EAB7-9BCF-7083-119B-69A44814F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BF9A1F-467D-3E22-A0DE-949F84DE1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43D5D3-73AF-953A-3A75-18D514E0A0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CNS is based in POAC and seen as part of the service there.</a:t>
            </a:r>
          </a:p>
          <a:p>
            <a:endParaRPr lang="en-US" dirty="0"/>
          </a:p>
          <a:p>
            <a:r>
              <a:rPr lang="en-US" dirty="0"/>
              <a:t>Admin support has been challenging to implement in terms of expectations from role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04DCC-3423-DEB5-7FD3-F363F88432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C83A45-5800-4398-B973-CF1FDC5BE987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2070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See most patients before listed for surgery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C50D7-FFF1-49A7-BE32-2895EA183E47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9159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Pread</a:t>
            </a:r>
            <a:r>
              <a:rPr lang="en-US" dirty="0"/>
              <a:t> OT sees all hips, NWB status post-op, Knees if referred by POAC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C83A45-5800-4398-B973-CF1FDC5BE987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9917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No formal provision for NELA/Inpatient </a:t>
            </a:r>
            <a:r>
              <a:rPr lang="en-US" err="1">
                <a:latin typeface="Calibri"/>
                <a:ea typeface="Calibri"/>
                <a:cs typeface="Calibri"/>
              </a:rPr>
              <a:t>wirk</a:t>
            </a:r>
            <a:r>
              <a:rPr lang="en-US">
                <a:latin typeface="Calibri"/>
                <a:ea typeface="Calibri"/>
                <a:cs typeface="Calibri"/>
              </a:rPr>
              <a:t> – </a:t>
            </a:r>
            <a:r>
              <a:rPr lang="en-US" err="1">
                <a:latin typeface="Calibri"/>
                <a:ea typeface="Calibri"/>
                <a:cs typeface="Calibri"/>
              </a:rPr>
              <a:t>adhoc</a:t>
            </a:r>
            <a:r>
              <a:rPr lang="en-US">
                <a:latin typeface="Calibri"/>
                <a:ea typeface="Calibri"/>
                <a:cs typeface="Calibri"/>
              </a:rPr>
              <a:t> referrals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No elective work</a:t>
            </a:r>
          </a:p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C1D15-C86E-4A7E-A92F-025B582BAB1A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3755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Supported by </a:t>
            </a:r>
            <a:r>
              <a:rPr lang="en-US" err="1">
                <a:latin typeface="Calibri"/>
                <a:ea typeface="Calibri"/>
                <a:cs typeface="Calibri"/>
              </a:rPr>
              <a:t>bevan</a:t>
            </a:r>
            <a:r>
              <a:rPr lang="en-US">
                <a:latin typeface="Calibri"/>
                <a:ea typeface="Calibri"/>
                <a:cs typeface="Calibri"/>
              </a:rPr>
              <a:t> – funded 1wte jcf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C1D15-C86E-4A7E-A92F-025B582BAB1A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700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Savings of £803 / patient through SDM, reduction in primary and secondary care appts and medication changes</a:t>
            </a:r>
          </a:p>
          <a:p>
            <a:endParaRPr lang="en-GB" dirty="0"/>
          </a:p>
          <a:p>
            <a:r>
              <a:rPr lang="en-GB" dirty="0" err="1"/>
              <a:t>Scaleable</a:t>
            </a:r>
            <a:r>
              <a:rPr lang="en-GB" dirty="0"/>
              <a:t> units in larger box</a:t>
            </a:r>
          </a:p>
          <a:p>
            <a:r>
              <a:rPr lang="en-GB" dirty="0"/>
              <a:t>Modifiable units (not exhaustive list) in smaller box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NHS P&amp;I Transformation Fund for salaries and start-up costs: 3PAs Cons Geriatrician, Band 6 1WTE, Band 3 administrator 1WTE + £5K start-up costs for equipment etc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C1D15-C86E-4A7E-A92F-025B582BAB1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9946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8C32E-531F-BEF7-681B-3937DF73C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DE0F0C-4088-5C18-54EF-D93536440E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8CF9B2-A3AE-A75E-082F-B72B806637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>
                <a:solidFill>
                  <a:srgbClr val="FF0000"/>
                </a:solidFill>
              </a:rPr>
              <a:t>Worked with promptly/ VBHC – upload Q – initial manual, now running automatically – all of GS.</a:t>
            </a:r>
          </a:p>
          <a:p>
            <a:endParaRPr lang="en-GB" b="1">
              <a:solidFill>
                <a:srgbClr val="FF0000"/>
              </a:solidFill>
            </a:endParaRPr>
          </a:p>
          <a:p>
            <a:endParaRPr lang="en-GB" b="1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B92EF2-0303-5DDA-3354-2F9AA2A970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CEBF2D-8CB6-44EC-94E7-AFB1103FEB44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706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C1D15-C86E-4A7E-A92F-025B582BAB1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944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Non-recurrent pots of money don’t always lead to engagement, and hard to spend it all if time-limited!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Barriers and enablers varied between organisations – </a:t>
            </a:r>
            <a:r>
              <a:rPr lang="en-GB" dirty="0" err="1"/>
              <a:t>eg</a:t>
            </a:r>
            <a:r>
              <a:rPr lang="en-GB" dirty="0"/>
              <a:t> geriatrician capacity prevented progress in the 2 non-adopting sites, but was instrumental to progress in the other 4 sites</a:t>
            </a:r>
          </a:p>
          <a:p>
            <a:endParaRPr lang="en-GB" dirty="0"/>
          </a:p>
          <a:p>
            <a:r>
              <a:rPr lang="en-GB" dirty="0"/>
              <a:t>Adoption felt slow but 4/6 sites generating outputs = great progress in 9 months since funding approved</a:t>
            </a:r>
          </a:p>
          <a:p>
            <a:endParaRPr lang="en-GB" dirty="0"/>
          </a:p>
          <a:p>
            <a:r>
              <a:rPr lang="en-GB" dirty="0"/>
              <a:t>Strategic fit – alignment with local priorities </a:t>
            </a:r>
            <a:r>
              <a:rPr lang="en-GB" dirty="0" err="1"/>
              <a:t>eg</a:t>
            </a:r>
            <a:r>
              <a:rPr lang="en-GB" dirty="0"/>
              <a:t> waiting list validation, helped drive progress earlier in certain sites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In the 2 non-adopting HBs, geriatrician capacity was a key factor that prevented adoption.</a:t>
            </a:r>
          </a:p>
          <a:p>
            <a:r>
              <a:rPr lang="en-GB" dirty="0"/>
              <a:t>Utilisation of non-doctor roles increased output at several sites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C1D15-C86E-4A7E-A92F-025B582BAB1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035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POPS service in CAV started in emergency stream 2020 as per NELA recommendations.</a:t>
            </a:r>
          </a:p>
          <a:p>
            <a:endParaRPr lang="en-GB" dirty="0"/>
          </a:p>
          <a:p>
            <a:r>
              <a:rPr lang="en-GB" dirty="0"/>
              <a:t>Frail=high risk, but rarely / poorly assessed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C83A45-5800-4398-B973-CF1FDC5BE98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625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C83A45-5800-4398-B973-CF1FDC5BE98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669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E8A18-9C0F-B4DB-1C55-E15AE42AA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F28841-57C9-B473-12CD-7CBB5899C9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DC79F1-83BA-F92B-A061-7CDC120684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8C6CD6-D1EA-32D0-3291-3594599A7B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C83A45-5800-4398-B973-CF1FDC5BE98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836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Funding from centralisation of vascular services</a:t>
            </a:r>
          </a:p>
          <a:p>
            <a:r>
              <a:rPr lang="en-GB" dirty="0"/>
              <a:t>Since July 2022</a:t>
            </a:r>
          </a:p>
          <a:p>
            <a:r>
              <a:rPr lang="en-GB" dirty="0"/>
              <a:t>Acute sessions 2 half days / week and rehab vascular beds in hospital footprint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C83A45-5800-4398-B973-CF1FDC5BE98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302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Previous pathway for over 65s</a:t>
            </a:r>
          </a:p>
          <a:p>
            <a:r>
              <a:rPr lang="en-US"/>
              <a:t>No consideration of frailty as a risk factor</a:t>
            </a:r>
          </a:p>
          <a:p>
            <a:endParaRPr lang="en-US"/>
          </a:p>
          <a:p>
            <a:r>
              <a:rPr lang="en-US"/>
              <a:t>Multiple referrals to single organ specialists, or back to primary care to manage co-morbidities such as diabetes or hypertension.</a:t>
            </a:r>
          </a:p>
          <a:p>
            <a:r>
              <a:rPr lang="en-US"/>
              <a:t>No single clinician overseeing </a:t>
            </a:r>
          </a:p>
          <a:p>
            <a:r>
              <a:rPr lang="en-US"/>
              <a:t>Delay in progressing to / optimizing for surgery</a:t>
            </a:r>
          </a:p>
          <a:p>
            <a:endParaRPr lang="en-US"/>
          </a:p>
          <a:p>
            <a:r>
              <a:rPr lang="en-US"/>
              <a:t>Also no standardized SDM-baseline 6 patients participated in SDM – we focus on the </a:t>
            </a:r>
            <a:r>
              <a:rPr lang="en-US" err="1"/>
              <a:t>intraop</a:t>
            </a:r>
            <a:r>
              <a:rPr lang="en-US"/>
              <a:t> / immediate post op discussions only 4 had documented discussions about postop functional decline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C83A45-5800-4398-B973-CF1FDC5BE98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991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2DEAD-6E47-FE9F-BC79-AFAB99112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150AC9-5B10-4530-0BDC-A0CD9982F6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C6FA9-E680-668A-8DEF-F3E5B7684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DE9B-B8D0-4A33-B222-E26199C0B35C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43A3-A2F6-180F-A3A1-C5503404D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24938-4B61-ABC2-3CB6-0DDDE57D5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4502-23FA-4578-AC08-74B1444DD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678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E4A4C-4288-12A5-665E-47D122FB9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AF5DD1-9EED-77CC-7F77-CE6F4B10E6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5DC97-1F9D-C5BB-A637-62038E1EF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DE9B-B8D0-4A33-B222-E26199C0B35C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2C81E-04F0-29B7-3FEA-45AD6B6B1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0FC038-C498-44B6-A30C-EB9E7D4A6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4502-23FA-4578-AC08-74B1444DD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290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21377D-B5BD-8C22-81E3-64CFFDCE1C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D36DAA-C8B3-36D3-A564-032F907D67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DBBED-D5EE-9E05-9A20-78B02CE91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DE9B-B8D0-4A33-B222-E26199C0B35C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EE4F7-B0C7-1350-428F-8C796775D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1140B-4342-B1CF-94E0-6B3C26609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4502-23FA-4578-AC08-74B1444DD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859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DA81A-A3AE-C4A9-1704-E4BFB6AB1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24375-4812-3D8D-BE5C-3B18E916C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A166B-4101-AE5A-4EE5-64B552085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DE9B-B8D0-4A33-B222-E26199C0B35C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3A510-FEB6-74CB-AF2C-EC1150415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1BD4C-E6DD-9764-476D-C837021B9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4502-23FA-4578-AC08-74B1444DD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389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A0ECA-4A7C-1F8D-4D0C-ACCA859D2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E2A45C-E09C-6566-E633-80426B45CB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C6443-B800-71A2-4DAF-69A60F76E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DE9B-B8D0-4A33-B222-E26199C0B35C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B6139-5F87-A1E6-BEBD-2AFE7603F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F646A-E657-086E-361A-8908729B0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4502-23FA-4578-AC08-74B1444DD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444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8CEA-BC7A-4B71-B535-22688733E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F39D8-5B5D-548F-3991-74663DF28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1DA2E6-8D98-C59E-729B-6B9230B3F3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C59164-1733-068A-AFD6-286DBC52A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DE9B-B8D0-4A33-B222-E26199C0B35C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937241-25F2-66E3-5AF4-3DD246621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ABBC0D-F75B-9170-EB06-7C4142B1F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4502-23FA-4578-AC08-74B1444DD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930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CAEC2-5056-6A06-96E9-7697AD253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5C502-068E-99D0-A89F-43334DF85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61A136-17CB-F8C9-42FB-6C6E06186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6832B6-EEA5-C3F6-A41E-F4C24F14D9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0DD563-2749-B7CF-F446-B1D398D374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1ED535-8057-0483-9077-D08537FC7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DE9B-B8D0-4A33-B222-E26199C0B35C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945711-5DEB-ADEE-592E-A59DF7DC0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8616E0-E1CC-8C3F-D2B3-FC0863CE1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4502-23FA-4578-AC08-74B1444DD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793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FEAEB-3985-F018-6523-41557A73C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E77521-AEB4-3477-34EE-C5C9E6251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DE9B-B8D0-4A33-B222-E26199C0B35C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FA3403-59F7-1EF2-C6B2-A21FE5659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4778F4-65C0-7F01-304C-B1C713E7D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4502-23FA-4578-AC08-74B1444DD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149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A20B6D-AE2D-20D6-DCA6-535B594F8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DE9B-B8D0-4A33-B222-E26199C0B35C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31C2A1-2303-BFE5-3ED6-8976793E4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F2CD08-1F69-B121-F5E3-521957164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4502-23FA-4578-AC08-74B1444DD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372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BCE06-9E1F-52D3-D77C-9552B8008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A63F8-E1B6-C7E3-9570-52D98B926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F77B42-2B80-9DE7-5431-A47495C0A9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DB872D-68C5-1ED7-720F-2AF07ACE1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DE9B-B8D0-4A33-B222-E26199C0B35C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D6309-192F-15BC-A30C-716D1974E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5588C-A903-12A4-FCDF-6F2F1C1E2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4502-23FA-4578-AC08-74B1444DD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476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88D31-BCE0-6B68-9404-08E24F4B5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6BAC5D-E618-C354-B324-F96C1702B0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7F12AC-F37E-84C7-4EBE-01E66CC61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DBA051-E5BD-87B8-D9F7-CC705194D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DE9B-B8D0-4A33-B222-E26199C0B35C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41D5E1-BA63-7005-08D3-14593F62E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DDB082-8BDB-4B23-6AE9-81D1D84EF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4502-23FA-4578-AC08-74B1444DD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19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2E668D-C668-6720-CB09-69D4FBCCD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477FF-3C48-868F-FD3B-E6C3FF55C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70E487-4A1B-B0A8-B4F5-782114C86E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87DE9B-B8D0-4A33-B222-E26199C0B35C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4EF99-0214-4FAF-2FA4-BFD37406CA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DAEAE-FABD-AD04-6A62-F398F12162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DF4502-23FA-4578-AC08-74B1444DD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205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7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30.jpeg"/><Relationship Id="rId5" Type="http://schemas.openxmlformats.org/officeDocument/2006/relationships/image" Target="../media/image3.png"/><Relationship Id="rId4" Type="http://schemas.openxmlformats.org/officeDocument/2006/relationships/image" Target="../media/image29.jpg"/><Relationship Id="rId9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41.tiff"/><Relationship Id="rId5" Type="http://schemas.openxmlformats.org/officeDocument/2006/relationships/image" Target="../media/image40.png"/><Relationship Id="rId4" Type="http://schemas.openxmlformats.org/officeDocument/2006/relationships/image" Target="../media/image39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44.sv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notesSlide" Target="../notesSlides/notesSlide13.xml"/><Relationship Id="rId7" Type="http://schemas.openxmlformats.org/officeDocument/2006/relationships/diagramQuickStyle" Target="../diagrams/quickStyl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3.png"/><Relationship Id="rId9" Type="http://schemas.microsoft.com/office/2007/relationships/diagramDrawing" Target="../diagrams/drawing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tiff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62.png"/><Relationship Id="rId4" Type="http://schemas.openxmlformats.org/officeDocument/2006/relationships/image" Target="../media/image61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66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67.png"/><Relationship Id="rId9" Type="http://schemas.microsoft.com/office/2007/relationships/diagramDrawing" Target="../diagrams/drawing4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75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3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jpe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3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99" name="Rectangle 1098">
            <a:extLst>
              <a:ext uri="{FF2B5EF4-FFF2-40B4-BE49-F238E27FC236}">
                <a16:creationId xmlns:a16="http://schemas.microsoft.com/office/drawing/2014/main" id="{18ED5DE8-CA8B-4332-9D76-60AD9B818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F6435A-D524-61CA-9465-EE5C5BC455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050" y="1230020"/>
            <a:ext cx="4291357" cy="2311153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>
                <a:solidFill>
                  <a:schemeClr val="accent1"/>
                </a:solidFill>
              </a:rPr>
              <a:t>Perioperative Care for Older People in </a:t>
            </a:r>
            <a:r>
              <a:rPr lang="en-GB" sz="3200" b="1">
                <a:solidFill>
                  <a:schemeClr val="accent1"/>
                </a:solidFill>
              </a:rPr>
              <a:t>Wales</a:t>
            </a:r>
            <a:br>
              <a:rPr lang="en-GB" sz="3200" b="1" dirty="0">
                <a:solidFill>
                  <a:schemeClr val="accent1"/>
                </a:solidFill>
              </a:rPr>
            </a:br>
            <a:br>
              <a:rPr lang="en-GB" sz="3200" b="1" dirty="0">
                <a:solidFill>
                  <a:schemeClr val="accent1"/>
                </a:solidFill>
              </a:rPr>
            </a:br>
            <a:endParaRPr lang="en-GB" sz="2800" i="1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5B4CBB-ACF4-9CE9-24CA-A13ABC7662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2427" y="3537020"/>
            <a:ext cx="4276980" cy="12836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sz="1600" b="1" dirty="0">
                <a:solidFill>
                  <a:schemeClr val="accent1"/>
                </a:solidFill>
              </a:rPr>
              <a:t>Dr Nia Humphry </a:t>
            </a:r>
            <a:endParaRPr lang="en-US" b="1">
              <a:solidFill>
                <a:schemeClr val="accent1"/>
              </a:solidFill>
            </a:endParaRPr>
          </a:p>
          <a:p>
            <a:r>
              <a:rPr lang="en-GB" sz="1600">
                <a:solidFill>
                  <a:schemeClr val="accent1"/>
                </a:solidFill>
              </a:rPr>
              <a:t>Consultant Geriatrician CAVUHB</a:t>
            </a:r>
            <a:endParaRPr lang="en-US" sz="1600">
              <a:solidFill>
                <a:schemeClr val="accent1"/>
              </a:solidFill>
            </a:endParaRPr>
          </a:p>
          <a:p>
            <a:r>
              <a:rPr lang="en-GB" sz="1600" b="1">
                <a:solidFill>
                  <a:schemeClr val="accent1"/>
                </a:solidFill>
              </a:rPr>
              <a:t>Dr Karina James</a:t>
            </a:r>
            <a:r>
              <a:rPr lang="en-GB" sz="1600">
                <a:solidFill>
                  <a:schemeClr val="accent1"/>
                </a:solidFill>
              </a:rPr>
              <a:t> </a:t>
            </a:r>
            <a:endParaRPr lang="en-GB" sz="1600" dirty="0">
              <a:solidFill>
                <a:schemeClr val="accent1"/>
              </a:solidFill>
            </a:endParaRPr>
          </a:p>
          <a:p>
            <a:r>
              <a:rPr lang="en-GB" sz="1600">
                <a:solidFill>
                  <a:schemeClr val="accent1"/>
                </a:solidFill>
              </a:rPr>
              <a:t>Consultant Geriatrician SBUHB</a:t>
            </a:r>
            <a:endParaRPr lang="en-US" sz="1600">
              <a:solidFill>
                <a:schemeClr val="accent1"/>
              </a:solidFill>
            </a:endParaRPr>
          </a:p>
          <a:p>
            <a:r>
              <a:rPr lang="en-GB" sz="1600" b="1">
                <a:solidFill>
                  <a:schemeClr val="accent1"/>
                </a:solidFill>
              </a:rPr>
              <a:t>Dr Margaret Coakley</a:t>
            </a:r>
          </a:p>
          <a:p>
            <a:r>
              <a:rPr lang="en-GB" sz="1600">
                <a:solidFill>
                  <a:schemeClr val="accent1"/>
                </a:solidFill>
              </a:rPr>
              <a:t>Consultant Anaesthetist CAVUHB</a:t>
            </a:r>
          </a:p>
        </p:txBody>
      </p:sp>
      <p:grpSp>
        <p:nvGrpSpPr>
          <p:cNvPr id="1100" name="Group 1099">
            <a:extLst>
              <a:ext uri="{FF2B5EF4-FFF2-40B4-BE49-F238E27FC236}">
                <a16:creationId xmlns:a16="http://schemas.microsoft.com/office/drawing/2014/main" id="{22983B4D-AA9E-4FCA-A321-B87362793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2446384" cy="5777808"/>
          </a:xfrm>
        </p:grpSpPr>
        <p:cxnSp>
          <p:nvCxnSpPr>
            <p:cNvPr id="1082" name="Straight Connector 1081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2432161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1" name="Rectangle 1100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2446384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02" name="Rectangle 1101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7417" y="679731"/>
            <a:ext cx="6875958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white circle with blue text&#10;&#10;AI-generated content may be incorrect.">
            <a:extLst>
              <a:ext uri="{FF2B5EF4-FFF2-40B4-BE49-F238E27FC236}">
                <a16:creationId xmlns:a16="http://schemas.microsoft.com/office/drawing/2014/main" id="{4772C58C-2AA1-D4DE-EE9A-394C93BE2F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364" y="873723"/>
            <a:ext cx="2560320" cy="2560320"/>
          </a:xfrm>
          <a:prstGeom prst="rect">
            <a:avLst/>
          </a:prstGeom>
        </p:spPr>
      </p:pic>
      <p:pic>
        <p:nvPicPr>
          <p:cNvPr id="1028" name="Picture 4" descr="A group of women smiling&#10;&#10;AI-generated content may be incorrect.">
            <a:extLst>
              <a:ext uri="{FF2B5EF4-FFF2-40B4-BE49-F238E27FC236}">
                <a16:creationId xmlns:a16="http://schemas.microsoft.com/office/drawing/2014/main" id="{DAE42F12-317C-2E5D-D24C-3351A3D8E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3789" y="873723"/>
            <a:ext cx="2573185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FF1453AB-1417-DFF5-C5F7-E13BDFABFD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472" y="4110935"/>
            <a:ext cx="3118104" cy="1504485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787107F-5D7A-5108-F31E-8DDACCE15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1330" y="4383770"/>
            <a:ext cx="3118104" cy="9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094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54DF0-68D3-13D4-48B1-A44DCE41C4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1451" y="1224048"/>
            <a:ext cx="5384800" cy="452596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GB" sz="3600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2020</a:t>
            </a:r>
            <a:endParaRPr lang="en-US" sz="360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endParaRPr lang="en-GB" sz="2400" b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Emergency laparotomy (NELA criteria)</a:t>
            </a:r>
            <a:endParaRPr lang="en-GB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90063A-4DF1-9DD4-6844-C121A28C2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4240" y="1224048"/>
            <a:ext cx="5384800" cy="526764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GB" sz="36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2026</a:t>
            </a:r>
            <a:endParaRPr lang="en-GB" sz="3600" b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endParaRPr lang="en-GB" sz="3600" b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sz="24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Emergency laparotomy</a:t>
            </a:r>
            <a:endParaRPr lang="en-GB" sz="24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EGS ≥65 and CFS ≥5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Vascular surgery</a:t>
            </a:r>
          </a:p>
          <a:p>
            <a:pPr marL="0" indent="0">
              <a:buNone/>
            </a:pPr>
            <a:endParaRPr lang="en-GB" sz="2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Elective surgery:</a:t>
            </a:r>
          </a:p>
          <a:p>
            <a:r>
              <a:rPr lang="en-GB" sz="240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General surgery</a:t>
            </a:r>
          </a:p>
          <a:p>
            <a:r>
              <a:rPr lang="en-GB" sz="240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Urology</a:t>
            </a:r>
          </a:p>
          <a:p>
            <a:r>
              <a:rPr lang="en-GB" sz="240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ENT</a:t>
            </a:r>
          </a:p>
          <a:p>
            <a:r>
              <a:rPr lang="en-GB" sz="240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Maxillofacial surgery</a:t>
            </a:r>
          </a:p>
          <a:p>
            <a:r>
              <a:rPr lang="en-GB" sz="240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Gynaecology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     </a:t>
            </a:r>
            <a:r>
              <a:rPr lang="en-GB" sz="2400" i="1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(Orthopaedics)</a:t>
            </a:r>
          </a:p>
          <a:p>
            <a:pPr marL="0" indent="0">
              <a:buNone/>
            </a:pPr>
            <a:endParaRPr lang="en-GB" sz="2000" dirty="0"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E797850A-CDCF-1B31-9E4E-A551981F63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67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65"/>
    </mc:Choice>
    <mc:Fallback xmlns="">
      <p:transition spd="slow" advTm="16865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8D2BCE2F-92E9-E927-A065-2FA9896F3A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016" y="594127"/>
            <a:ext cx="1757106" cy="1879437"/>
          </a:xfrm>
          <a:prstGeom prst="rect">
            <a:avLst/>
          </a:prstGeom>
        </p:spPr>
      </p:pic>
      <p:pic>
        <p:nvPicPr>
          <p:cNvPr id="8" name="Picture 7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2AB1159A-826A-2222-4E5F-DEEA9D0BEC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470" y="594128"/>
            <a:ext cx="1693704" cy="18794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4BD466-E4F0-6ABF-2ED1-43489A97E722}"/>
              </a:ext>
            </a:extLst>
          </p:cNvPr>
          <p:cNvSpPr txBox="1"/>
          <p:nvPr/>
        </p:nvSpPr>
        <p:spPr>
          <a:xfrm>
            <a:off x="3117112" y="2534123"/>
            <a:ext cx="273967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>
                <a:solidFill>
                  <a:srgbClr val="0E2841"/>
                </a:solidFill>
                <a:latin typeface="Calibri"/>
                <a:ea typeface="Calibri"/>
                <a:cs typeface="Calibri"/>
              </a:rPr>
              <a:t>Consultant Geriatrician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AC757A-0DB5-8011-EE0D-A2C56E8E85F6}"/>
              </a:ext>
            </a:extLst>
          </p:cNvPr>
          <p:cNvSpPr txBox="1"/>
          <p:nvPr/>
        </p:nvSpPr>
        <p:spPr>
          <a:xfrm>
            <a:off x="7693645" y="2533730"/>
            <a:ext cx="273967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>
                <a:solidFill>
                  <a:srgbClr val="0E2841"/>
                </a:solidFill>
                <a:latin typeface="Calibri"/>
                <a:ea typeface="Calibri"/>
                <a:cs typeface="Calibri"/>
              </a:rPr>
              <a:t>Consultant </a:t>
            </a:r>
            <a:r>
              <a:rPr lang="en-US" sz="1700" dirty="0" err="1">
                <a:solidFill>
                  <a:srgbClr val="0E2841"/>
                </a:solidFill>
                <a:latin typeface="Calibri"/>
                <a:ea typeface="Calibri"/>
                <a:cs typeface="Calibri"/>
              </a:rPr>
              <a:t>Anaesthetist</a:t>
            </a:r>
            <a:endParaRPr lang="en-US" sz="1700" dirty="0">
              <a:solidFill>
                <a:srgbClr val="0E284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99A806-8F4B-89DA-DE96-10AD260A8801}"/>
              </a:ext>
            </a:extLst>
          </p:cNvPr>
          <p:cNvSpPr txBox="1"/>
          <p:nvPr/>
        </p:nvSpPr>
        <p:spPr>
          <a:xfrm>
            <a:off x="5445940" y="2538340"/>
            <a:ext cx="273967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>
                <a:solidFill>
                  <a:srgbClr val="0E2841"/>
                </a:solidFill>
                <a:latin typeface="Calibri"/>
                <a:ea typeface="Calibri"/>
                <a:cs typeface="Calibri"/>
              </a:rPr>
              <a:t>NELA Nurse Practitioner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8095EF3-AEDD-4698-CF2F-7251F3A440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" r="872" b="39540"/>
          <a:stretch>
            <a:fillRect/>
          </a:stretch>
        </p:blipFill>
        <p:spPr>
          <a:xfrm>
            <a:off x="5745806" y="594128"/>
            <a:ext cx="1864280" cy="187943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93DC1CD-1B9D-F32D-DBDE-56DA96A46684}"/>
              </a:ext>
            </a:extLst>
          </p:cNvPr>
          <p:cNvSpPr txBox="1"/>
          <p:nvPr/>
        </p:nvSpPr>
        <p:spPr>
          <a:xfrm>
            <a:off x="493349" y="3316198"/>
            <a:ext cx="10758870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October 2020 – funded by SCB </a:t>
            </a:r>
            <a:endParaRPr lang="en-US" sz="20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endParaRPr lang="en-US" sz="20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US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Core team: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Consultant Geriatrician (10 PA)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Nurse Practitioner (24hrs / week)</a:t>
            </a:r>
          </a:p>
          <a:p>
            <a:endParaRPr lang="en-US" sz="20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US" sz="20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Proactive retrieval – support until discharge</a:t>
            </a:r>
            <a:endParaRPr lang="en-US" sz="200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80A8149-0684-6030-46F8-4B274EF4EB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15"/>
          <a:stretch>
            <a:fillRect/>
          </a:stretch>
        </p:blipFill>
        <p:spPr>
          <a:xfrm>
            <a:off x="6026117" y="3552946"/>
            <a:ext cx="6084000" cy="2743583"/>
          </a:xfrm>
          <a:prstGeom prst="rect">
            <a:avLst/>
          </a:prstGeom>
        </p:spPr>
      </p:pic>
      <p:pic>
        <p:nvPicPr>
          <p:cNvPr id="7" name="Picture 6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0C19396B-412E-928F-E4CA-04498EC7D8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pic>
        <p:nvPicPr>
          <p:cNvPr id="11" name="Picture 10" descr="A red background with white text&#10;&#10;AI-generated content may be incorrect.">
            <a:extLst>
              <a:ext uri="{FF2B5EF4-FFF2-40B4-BE49-F238E27FC236}">
                <a16:creationId xmlns:a16="http://schemas.microsoft.com/office/drawing/2014/main" id="{13213035-6949-56B2-92EA-265EA405BB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9287" y="365579"/>
            <a:ext cx="1530631" cy="14696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955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815"/>
    </mc:Choice>
    <mc:Fallback xmlns="">
      <p:transition spd="slow" advTm="5981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D03FD-8C33-5C4E-D876-6FD389F5C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DA6023-AB3A-F0CF-A9AA-7F13895946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14740"/>
            <a:ext cx="10515600" cy="3973107"/>
          </a:xfrm>
          <a:prstGeom prst="rect">
            <a:avLst/>
          </a:prstGeom>
        </p:spPr>
      </p:pic>
      <p:pic>
        <p:nvPicPr>
          <p:cNvPr id="6" name="Picture 5" descr="A red background with white text&#10;&#10;AI-generated content may be incorrect.">
            <a:extLst>
              <a:ext uri="{FF2B5EF4-FFF2-40B4-BE49-F238E27FC236}">
                <a16:creationId xmlns:a16="http://schemas.microsoft.com/office/drawing/2014/main" id="{C302CBED-06FE-77EF-A351-D245F61B0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287" y="365579"/>
            <a:ext cx="1530631" cy="1469671"/>
          </a:xfrm>
          <a:prstGeom prst="rect">
            <a:avLst/>
          </a:prstGeom>
        </p:spPr>
      </p:pic>
      <p:pic>
        <p:nvPicPr>
          <p:cNvPr id="8" name="Picture 7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DB83165D-6D89-6D2C-6F5A-AF300BCB1E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193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A25E7D-A56D-5224-3B2E-0AB81F3B18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61" y="1569065"/>
            <a:ext cx="1785138" cy="25177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91B0A3-5D66-9763-2A65-B1DFC14052A6}"/>
              </a:ext>
            </a:extLst>
          </p:cNvPr>
          <p:cNvSpPr txBox="1"/>
          <p:nvPr/>
        </p:nvSpPr>
        <p:spPr>
          <a:xfrm>
            <a:off x="92432" y="4336724"/>
            <a:ext cx="2512396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Physician Associate</a:t>
            </a:r>
          </a:p>
          <a:p>
            <a:pPr algn="ctr"/>
            <a:endParaRPr lang="en-US" b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n-US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November 2021</a:t>
            </a:r>
          </a:p>
          <a:p>
            <a:pPr algn="ctr"/>
            <a:endParaRPr lang="en-US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n-US" i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Surgery Clinical Board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716B82-37DA-6F54-C11A-1EC0068EF771}"/>
              </a:ext>
            </a:extLst>
          </p:cNvPr>
          <p:cNvSpPr txBox="1"/>
          <p:nvPr/>
        </p:nvSpPr>
        <p:spPr>
          <a:xfrm>
            <a:off x="6009279" y="4459227"/>
            <a:ext cx="3780503" cy="12311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CNS</a:t>
            </a:r>
            <a:endParaRPr lang="en-US" b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US" b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n-US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May 2022</a:t>
            </a:r>
          </a:p>
          <a:p>
            <a:pPr algn="ctr"/>
            <a:endParaRPr lang="en-US" sz="20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53CB21-4266-32A7-99BB-314CA3043338}"/>
              </a:ext>
            </a:extLst>
          </p:cNvPr>
          <p:cNvSpPr txBox="1"/>
          <p:nvPr/>
        </p:nvSpPr>
        <p:spPr>
          <a:xfrm>
            <a:off x="9282145" y="4465903"/>
            <a:ext cx="2274797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Clinical Fellow</a:t>
            </a:r>
          </a:p>
          <a:p>
            <a:pPr algn="ctr"/>
            <a:endParaRPr lang="en-US" b="1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n-US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November 2022</a:t>
            </a:r>
          </a:p>
          <a:p>
            <a:pPr algn="ctr"/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94B8390-441F-1084-75CE-1923155FE68F}"/>
              </a:ext>
            </a:extLst>
          </p:cNvPr>
          <p:cNvSpPr txBox="1">
            <a:spLocks/>
          </p:cNvSpPr>
          <p:nvPr/>
        </p:nvSpPr>
        <p:spPr>
          <a:xfrm>
            <a:off x="462517" y="382933"/>
            <a:ext cx="10972800" cy="11430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600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Team expansion (emergency general surgery)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539078-A71A-15FD-C23F-E55ADCCE3F3A}"/>
              </a:ext>
            </a:extLst>
          </p:cNvPr>
          <p:cNvSpPr txBox="1"/>
          <p:nvPr/>
        </p:nvSpPr>
        <p:spPr>
          <a:xfrm>
            <a:off x="7250495" y="5438262"/>
            <a:ext cx="397592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i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Welsh Government - </a:t>
            </a:r>
            <a:r>
              <a:rPr lang="en-GB" i="1" dirty="0" err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sSDEC</a:t>
            </a:r>
            <a:endParaRPr lang="en-GB" i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Picture 10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2C16FBED-39CB-2FA1-E035-5136737563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pic>
        <p:nvPicPr>
          <p:cNvPr id="14" name="Picture 2" descr="Image preview">
            <a:extLst>
              <a:ext uri="{FF2B5EF4-FFF2-40B4-BE49-F238E27FC236}">
                <a16:creationId xmlns:a16="http://schemas.microsoft.com/office/drawing/2014/main" id="{3170EAE1-8B22-1C72-1A2D-81B6A1DB4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89" y="1573271"/>
            <a:ext cx="2380591" cy="236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40CE217-F82A-1706-4549-79B9061D72AB}"/>
              </a:ext>
            </a:extLst>
          </p:cNvPr>
          <p:cNvSpPr txBox="1"/>
          <p:nvPr/>
        </p:nvSpPr>
        <p:spPr>
          <a:xfrm>
            <a:off x="2504102" y="4329608"/>
            <a:ext cx="3461052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Memory Link Worker</a:t>
            </a:r>
          </a:p>
          <a:p>
            <a:pPr algn="ctr"/>
            <a:endParaRPr lang="en-US" b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n-US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February 2022</a:t>
            </a:r>
            <a:r>
              <a:rPr lang="en-US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 (secondment)</a:t>
            </a:r>
          </a:p>
          <a:p>
            <a:pPr algn="ctr"/>
            <a:r>
              <a:rPr lang="en-US" i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Memory Service</a:t>
            </a:r>
          </a:p>
          <a:p>
            <a:pPr algn="ctr"/>
            <a:endParaRPr lang="en-US" b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n-US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April 2023</a:t>
            </a:r>
            <a:r>
              <a:rPr lang="en-US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 (substantive)</a:t>
            </a:r>
          </a:p>
          <a:p>
            <a:pPr algn="ctr"/>
            <a:r>
              <a:rPr lang="en-US" i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Regional Partnership Boa</a:t>
            </a:r>
            <a:r>
              <a:rPr lang="en-US" sz="2000" i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rd</a:t>
            </a:r>
            <a:endParaRPr lang="en-US" sz="2000" b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US" sz="20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US" sz="20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CA9837F-A4E1-54E8-8035-A57BDE4DA788}"/>
              </a:ext>
            </a:extLst>
          </p:cNvPr>
          <p:cNvSpPr txBox="1">
            <a:spLocks/>
          </p:cNvSpPr>
          <p:nvPr/>
        </p:nvSpPr>
        <p:spPr>
          <a:xfrm>
            <a:off x="7250739" y="5955669"/>
            <a:ext cx="4371437" cy="773473"/>
          </a:xfrm>
          <a:prstGeom prst="rect">
            <a:avLst/>
          </a:prstGeom>
          <a:solidFill>
            <a:srgbClr val="92D050"/>
          </a:solidFill>
        </p:spPr>
        <p:txBody>
          <a:bodyPr lIns="91440" tIns="45720" rIns="91440" bIns="45720" anchor="t"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chemeClr val="tx2"/>
                </a:solidFill>
              </a:rPr>
              <a:t>Acute internal medicine OOPE</a:t>
            </a:r>
            <a:endParaRPr lang="en-US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tx2"/>
                </a:solidFill>
              </a:rPr>
              <a:t>July 2024 – 6/12 WTE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</p:txBody>
      </p:sp>
      <p:pic>
        <p:nvPicPr>
          <p:cNvPr id="8" name="Picture 7" descr="A person wearing glasses and a blue and black striped shirt&#10;&#10;AI-generated content may be incorrect.">
            <a:extLst>
              <a:ext uri="{FF2B5EF4-FFF2-40B4-BE49-F238E27FC236}">
                <a16:creationId xmlns:a16="http://schemas.microsoft.com/office/drawing/2014/main" id="{E0076A87-CC57-28C1-CAFA-CB100342AB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4788" y="1717040"/>
            <a:ext cx="1778423" cy="2519680"/>
          </a:xfrm>
          <a:prstGeom prst="rect">
            <a:avLst/>
          </a:prstGeom>
        </p:spPr>
      </p:pic>
      <p:pic>
        <p:nvPicPr>
          <p:cNvPr id="10" name="Picture 9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8F63B062-B8C4-50C8-91EF-11859B7086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4240" y="1717040"/>
            <a:ext cx="1696720" cy="2519680"/>
          </a:xfrm>
          <a:prstGeom prst="rect">
            <a:avLst/>
          </a:prstGeom>
        </p:spPr>
      </p:pic>
      <p:pic>
        <p:nvPicPr>
          <p:cNvPr id="12" name="Picture 11" descr="A close-up of a logo&#10;&#10;AI-generated content may be incorrect.">
            <a:extLst>
              <a:ext uri="{FF2B5EF4-FFF2-40B4-BE49-F238E27FC236}">
                <a16:creationId xmlns:a16="http://schemas.microsoft.com/office/drawing/2014/main" id="{69C594CA-F8B3-158D-637C-4B85B81CCA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3632" y="6317297"/>
            <a:ext cx="1704975" cy="4108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4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76"/>
    </mc:Choice>
    <mc:Fallback xmlns="">
      <p:transition spd="slow" advTm="41076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94AF9-BFFB-D2B1-C9B5-7F82E4064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A6D064-BAA7-3BE0-8541-493494906675}"/>
              </a:ext>
            </a:extLst>
          </p:cNvPr>
          <p:cNvSpPr txBox="1"/>
          <p:nvPr/>
        </p:nvSpPr>
        <p:spPr>
          <a:xfrm>
            <a:off x="466244" y="1709885"/>
            <a:ext cx="7361973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Frailty screening</a:t>
            </a:r>
            <a:r>
              <a:rPr lang="en-US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 introduced in </a:t>
            </a:r>
            <a:r>
              <a:rPr lang="en-US" sz="2000" dirty="0" err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sSDEC</a:t>
            </a:r>
            <a:r>
              <a:rPr lang="en-US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 = </a:t>
            </a:r>
            <a:r>
              <a:rPr lang="en-US" sz="2000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proactive retrieval</a:t>
            </a:r>
            <a:r>
              <a:rPr lang="en-US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 non-NELA</a:t>
            </a:r>
            <a:endParaRPr lang="en-US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endParaRPr lang="en-US" sz="20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NELA patients as per </a:t>
            </a:r>
            <a:r>
              <a:rPr lang="en-US" sz="20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criteria </a:t>
            </a:r>
            <a:endParaRPr lang="en-US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0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Non-NELA ≥65 and CFS ≥5</a:t>
            </a:r>
          </a:p>
          <a:p>
            <a:pPr marL="342900" indent="-342900">
              <a:buFont typeface="Arial"/>
              <a:buChar char="•"/>
            </a:pPr>
            <a:r>
              <a:rPr lang="en-US" sz="20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Medical concerns</a:t>
            </a:r>
            <a:endParaRPr lang="en-US" sz="20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endParaRPr lang="en-US" sz="20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US" sz="20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Specialties:</a:t>
            </a:r>
            <a:r>
              <a:rPr lang="en-US" sz="20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 UGI / LGI / HPB / Endocrine surgery</a:t>
            </a:r>
            <a:endParaRPr lang="en-US">
              <a:solidFill>
                <a:schemeClr val="tx2"/>
              </a:solidFill>
            </a:endParaRPr>
          </a:p>
          <a:p>
            <a:endParaRPr lang="en-US" sz="20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US" sz="20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Delivery: </a:t>
            </a:r>
          </a:p>
          <a:p>
            <a:pPr marL="342900" indent="-342900">
              <a:buFont typeface="Arial"/>
              <a:buChar char="•"/>
            </a:pPr>
            <a:r>
              <a:rPr lang="en-US" sz="20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AM handover Mon-Fri</a:t>
            </a:r>
          </a:p>
          <a:p>
            <a:pPr marL="342900" indent="-342900">
              <a:buFont typeface="Arial"/>
              <a:buChar char="•"/>
            </a:pPr>
            <a:r>
              <a:rPr lang="en-US" sz="20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Triage CFS +/- screen</a:t>
            </a:r>
            <a:endParaRPr lang="en-US">
              <a:solidFill>
                <a:schemeClr val="tx2"/>
              </a:solidFill>
              <a:latin typeface="Aptos" panose="02110004020202020204"/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0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Bleep Mon-Fri 8-5pm </a:t>
            </a:r>
            <a:endParaRPr lang="en-US">
              <a:solidFill>
                <a:schemeClr val="tx2"/>
              </a:solidFill>
            </a:endParaRPr>
          </a:p>
          <a:p>
            <a:pPr algn="ctr"/>
            <a:endParaRPr lang="en-US" sz="2000" b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endParaRPr lang="en-US" sz="2000" i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0D9BEAB-42BA-CA44-4114-04083735FCC5}"/>
              </a:ext>
            </a:extLst>
          </p:cNvPr>
          <p:cNvSpPr txBox="1">
            <a:spLocks/>
          </p:cNvSpPr>
          <p:nvPr/>
        </p:nvSpPr>
        <p:spPr>
          <a:xfrm>
            <a:off x="462517" y="382933"/>
            <a:ext cx="10972800" cy="11430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6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Service expansion (emergency general surgery)</a:t>
            </a:r>
          </a:p>
        </p:txBody>
      </p:sp>
      <p:pic>
        <p:nvPicPr>
          <p:cNvPr id="11" name="Picture 10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C92DB0E4-BE9E-C620-3E4E-DEB39F8062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pic>
        <p:nvPicPr>
          <p:cNvPr id="6" name="Picture 5" descr="A paper with text on it&#10;&#10;AI-generated content may be incorrect.">
            <a:extLst>
              <a:ext uri="{FF2B5EF4-FFF2-40B4-BE49-F238E27FC236}">
                <a16:creationId xmlns:a16="http://schemas.microsoft.com/office/drawing/2014/main" id="{B5356D4B-A5EF-FDD7-0EE6-7420C479C4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0988" y="1270000"/>
            <a:ext cx="2331063" cy="3251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320F77-6A77-7D3C-CCDA-B60E027D9D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2468" y="2431415"/>
            <a:ext cx="2333625" cy="14668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 descr="A close-up of a document&#10;&#10;AI-generated content may be incorrect.">
            <a:extLst>
              <a:ext uri="{FF2B5EF4-FFF2-40B4-BE49-F238E27FC236}">
                <a16:creationId xmlns:a16="http://schemas.microsoft.com/office/drawing/2014/main" id="{1DE4F390-115A-367D-8F44-B1CC90BD4D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9708" y="4051300"/>
            <a:ext cx="3705225" cy="25146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3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76"/>
    </mc:Choice>
    <mc:Fallback xmlns="">
      <p:transition spd="slow" advTm="410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901697-9F96-EAD2-5461-CE25CFE33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0706" y="4607711"/>
            <a:ext cx="3727735" cy="17075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1BD3FE-156B-4EFC-888D-82BD2A3D0F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6" b="49474"/>
          <a:stretch>
            <a:fillRect/>
          </a:stretch>
        </p:blipFill>
        <p:spPr>
          <a:xfrm>
            <a:off x="9491166" y="1845928"/>
            <a:ext cx="6979857" cy="2591049"/>
          </a:xfrm>
          <a:prstGeom prst="rect">
            <a:avLst/>
          </a:prstGeom>
        </p:spPr>
      </p:pic>
      <p:pic>
        <p:nvPicPr>
          <p:cNvPr id="6" name="Picture 5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B14E1D64-AF71-E5F7-1564-547D7BF706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7C7D7ED-52D5-235F-7FE5-5808EC638050}"/>
              </a:ext>
            </a:extLst>
          </p:cNvPr>
          <p:cNvSpPr txBox="1">
            <a:spLocks/>
          </p:cNvSpPr>
          <p:nvPr/>
        </p:nvSpPr>
        <p:spPr>
          <a:xfrm>
            <a:off x="462517" y="382933"/>
            <a:ext cx="10972800" cy="11430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600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Service expansion (emergency </a:t>
            </a:r>
            <a:r>
              <a:rPr lang="en-US" sz="3600" b="1" dirty="0" err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vascular </a:t>
            </a:r>
            <a:r>
              <a:rPr lang="en-US" sz="3600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surgery)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69DCC4-B424-1DC9-6519-8AD6CA82A259}"/>
              </a:ext>
            </a:extLst>
          </p:cNvPr>
          <p:cNvSpPr txBox="1"/>
          <p:nvPr/>
        </p:nvSpPr>
        <p:spPr>
          <a:xfrm>
            <a:off x="956553" y="1846419"/>
            <a:ext cx="7361513" cy="42780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July 2022</a:t>
            </a:r>
            <a:endParaRPr lang="en-GB" sz="2400" b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endParaRPr lang="en-GB" sz="2400" b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GB" sz="24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Hub: Monday AM, Thursday PM</a:t>
            </a:r>
            <a:endParaRPr lang="en-GB" sz="2400" b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endParaRPr lang="en-GB" sz="2400" b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GB" sz="24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Spoke: inpatient rehab beds</a:t>
            </a:r>
          </a:p>
          <a:p>
            <a:endParaRPr lang="en-GB" dirty="0"/>
          </a:p>
          <a:p>
            <a:endParaRPr lang="en-GB" dirty="0"/>
          </a:p>
          <a:p>
            <a:endParaRPr lang="en-GB" sz="20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GB" sz="20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Future work:</a:t>
            </a:r>
            <a:endParaRPr lang="en-GB" sz="20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Preop input for elective AAA </a:t>
            </a:r>
            <a:r>
              <a:rPr lang="en-GB" sz="20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repairs &amp; complex EVAR (Bristol)</a:t>
            </a:r>
            <a:endParaRPr lang="en-GB" sz="20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Improve EOLC in critical limb </a:t>
            </a:r>
            <a:r>
              <a:rPr lang="en-GB" sz="20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ischaemia</a:t>
            </a:r>
            <a:endParaRPr lang="en-GB" sz="20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022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55"/>
    </mc:Choice>
    <mc:Fallback xmlns="">
      <p:transition spd="slow" advTm="2745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330338D-35F8-2EB1-C076-C7F411B3ACF1}"/>
              </a:ext>
            </a:extLst>
          </p:cNvPr>
          <p:cNvCxnSpPr>
            <a:cxnSpLocks/>
          </p:cNvCxnSpPr>
          <p:nvPr/>
        </p:nvCxnSpPr>
        <p:spPr>
          <a:xfrm>
            <a:off x="2482100" y="3048178"/>
            <a:ext cx="608671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3E79AE87-0ECD-D5AE-9EB6-4A084E29D321}"/>
              </a:ext>
            </a:extLst>
          </p:cNvPr>
          <p:cNvSpPr/>
          <p:nvPr/>
        </p:nvSpPr>
        <p:spPr>
          <a:xfrm>
            <a:off x="863727" y="2446978"/>
            <a:ext cx="1420585" cy="1143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POAC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503D6C-FC4F-B512-8029-CF2E97B4B1DB}"/>
              </a:ext>
            </a:extLst>
          </p:cNvPr>
          <p:cNvSpPr/>
          <p:nvPr/>
        </p:nvSpPr>
        <p:spPr>
          <a:xfrm>
            <a:off x="2788165" y="4371161"/>
            <a:ext cx="1490053" cy="11058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Anaesthetist</a:t>
            </a: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C330C79-2BFF-45B1-9DD7-EDE7F5F376E2}"/>
              </a:ext>
            </a:extLst>
          </p:cNvPr>
          <p:cNvSpPr/>
          <p:nvPr/>
        </p:nvSpPr>
        <p:spPr>
          <a:xfrm>
            <a:off x="8808168" y="2484098"/>
            <a:ext cx="1143000" cy="11058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Surgery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45081-BF67-44EE-AFC2-089454CCCC83}"/>
              </a:ext>
            </a:extLst>
          </p:cNvPr>
          <p:cNvSpPr/>
          <p:nvPr/>
        </p:nvSpPr>
        <p:spPr>
          <a:xfrm>
            <a:off x="5809364" y="4371161"/>
            <a:ext cx="2501837" cy="11058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Single organ specialist(s)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074BA3-2D17-664F-B04C-E7A7647BBDEB}"/>
              </a:ext>
            </a:extLst>
          </p:cNvPr>
          <p:cNvSpPr txBox="1"/>
          <p:nvPr/>
        </p:nvSpPr>
        <p:spPr>
          <a:xfrm rot="8319851">
            <a:off x="1412901" y="3399173"/>
            <a:ext cx="2138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>
                <a:solidFill>
                  <a:srgbClr val="FF0000"/>
                </a:solidFill>
              </a:rPr>
              <a:t>⇡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068C2DF-BF30-B546-9486-921EFCE2A49A}"/>
              </a:ext>
            </a:extLst>
          </p:cNvPr>
          <p:cNvCxnSpPr>
            <a:cxnSpLocks/>
          </p:cNvCxnSpPr>
          <p:nvPr/>
        </p:nvCxnSpPr>
        <p:spPr>
          <a:xfrm flipV="1">
            <a:off x="4444241" y="3412702"/>
            <a:ext cx="4124572" cy="9584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E9A68614-CD36-6148-AC0F-1EAC414A9205}"/>
              </a:ext>
            </a:extLst>
          </p:cNvPr>
          <p:cNvSpPr/>
          <p:nvPr/>
        </p:nvSpPr>
        <p:spPr>
          <a:xfrm>
            <a:off x="254527" y="4529540"/>
            <a:ext cx="1356852" cy="7870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Primary Care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85665ED-216C-CD43-B142-4DA6A51A5F2C}"/>
              </a:ext>
            </a:extLst>
          </p:cNvPr>
          <p:cNvCxnSpPr/>
          <p:nvPr/>
        </p:nvCxnSpPr>
        <p:spPr>
          <a:xfrm>
            <a:off x="4507102" y="4924101"/>
            <a:ext cx="1018354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DB8A3FC-D3F9-494D-AAA4-7A3D717DDB64}"/>
              </a:ext>
            </a:extLst>
          </p:cNvPr>
          <p:cNvCxnSpPr>
            <a:cxnSpLocks/>
          </p:cNvCxnSpPr>
          <p:nvPr/>
        </p:nvCxnSpPr>
        <p:spPr>
          <a:xfrm>
            <a:off x="1698181" y="4949669"/>
            <a:ext cx="870721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CDEF9BC-9D5D-6D41-B398-BA419DAE9DF8}"/>
              </a:ext>
            </a:extLst>
          </p:cNvPr>
          <p:cNvSpPr/>
          <p:nvPr/>
        </p:nvSpPr>
        <p:spPr>
          <a:xfrm>
            <a:off x="8852721" y="3783171"/>
            <a:ext cx="3201904" cy="2279792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✖️ </a:t>
            </a:r>
            <a:r>
              <a:rPr lang="en-US" dirty="0">
                <a:solidFill>
                  <a:srgbClr val="FF0000"/>
                </a:solidFill>
              </a:rPr>
              <a:t>Screen for frailty</a:t>
            </a:r>
          </a:p>
          <a:p>
            <a:r>
              <a:rPr lang="en-US" b="1" dirty="0">
                <a:solidFill>
                  <a:srgbClr val="FF0000"/>
                </a:solidFill>
              </a:rPr>
              <a:t>✖️ </a:t>
            </a:r>
            <a:r>
              <a:rPr lang="en-US" dirty="0">
                <a:solidFill>
                  <a:srgbClr val="FF0000"/>
                </a:solidFill>
              </a:rPr>
              <a:t>CGA</a:t>
            </a:r>
          </a:p>
          <a:p>
            <a:r>
              <a:rPr lang="en-US" b="1" dirty="0">
                <a:solidFill>
                  <a:srgbClr val="FF0000"/>
                </a:solidFill>
              </a:rPr>
              <a:t>✖️ </a:t>
            </a:r>
            <a:r>
              <a:rPr lang="en-US" dirty="0">
                <a:solidFill>
                  <a:srgbClr val="FF0000"/>
                </a:solidFill>
              </a:rPr>
              <a:t>Assess cognition</a:t>
            </a:r>
          </a:p>
          <a:p>
            <a:r>
              <a:rPr lang="en-US" b="1" dirty="0">
                <a:solidFill>
                  <a:srgbClr val="FF0000"/>
                </a:solidFill>
              </a:rPr>
              <a:t>✖️ </a:t>
            </a:r>
            <a:r>
              <a:rPr lang="en-US" dirty="0">
                <a:solidFill>
                  <a:srgbClr val="FF0000"/>
                </a:solidFill>
              </a:rPr>
              <a:t>Staff training</a:t>
            </a:r>
          </a:p>
          <a:p>
            <a:r>
              <a:rPr lang="en-US" b="1" dirty="0">
                <a:solidFill>
                  <a:srgbClr val="FF0000"/>
                </a:solidFill>
              </a:rPr>
              <a:t>✖️ </a:t>
            </a:r>
            <a:r>
              <a:rPr lang="en-US" dirty="0" err="1">
                <a:solidFill>
                  <a:srgbClr val="FF0000"/>
                </a:solidFill>
              </a:rPr>
              <a:t>Standardised</a:t>
            </a:r>
            <a:r>
              <a:rPr lang="en-US" dirty="0">
                <a:solidFill>
                  <a:srgbClr val="FF0000"/>
                </a:solidFill>
              </a:rPr>
              <a:t> SDM (12%)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DDCCF15-BD50-7245-9254-C04CB11E15ED}"/>
              </a:ext>
            </a:extLst>
          </p:cNvPr>
          <p:cNvSpPr txBox="1">
            <a:spLocks/>
          </p:cNvSpPr>
          <p:nvPr/>
        </p:nvSpPr>
        <p:spPr bwMode="auto">
          <a:xfrm>
            <a:off x="609599" y="288445"/>
            <a:ext cx="920347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Elective Surgery </a:t>
            </a:r>
          </a:p>
        </p:txBody>
      </p:sp>
      <p:pic>
        <p:nvPicPr>
          <p:cNvPr id="4" name="Picture 3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B4036279-1E6F-05C5-F53B-30CD0CEBFE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41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DE794-A2C8-DE4C-B650-700BAA464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Geriatrician &amp; </a:t>
            </a:r>
            <a:r>
              <a:rPr lang="en-US" sz="2400" dirty="0" err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Anaesthetic</a:t>
            </a:r>
            <a:r>
              <a:rPr lang="en-US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 co-leads</a:t>
            </a:r>
          </a:p>
          <a:p>
            <a:pPr marL="0" indent="0">
              <a:buNone/>
            </a:pPr>
            <a:endParaRPr lang="en-US" sz="24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Baseline dataset 50 patients – lack of SDM, multiple appointments</a:t>
            </a:r>
          </a:p>
          <a:p>
            <a:pPr marL="0" indent="0">
              <a:buNone/>
            </a:pPr>
            <a:endParaRPr lang="en-US" sz="24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External funding for leadership fellow, CNS, support worker</a:t>
            </a:r>
          </a:p>
          <a:p>
            <a:pPr marL="0" indent="0">
              <a:buNone/>
            </a:pPr>
            <a:endParaRPr lang="en-US" sz="24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August 2022 – 1 year pilot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404F95-BAAF-2944-9227-C2886B655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1581" y="5164346"/>
            <a:ext cx="2449302" cy="1341862"/>
          </a:xfrm>
          <a:prstGeom prst="rect">
            <a:avLst/>
          </a:prstGeom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2A6DC2-BA2C-0B18-29D3-7D8AA84CF7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836" y="2370135"/>
            <a:ext cx="1580835" cy="187943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891007C-9DFE-EF8E-D1E2-701D4D4A3187}"/>
              </a:ext>
            </a:extLst>
          </p:cNvPr>
          <p:cNvSpPr txBox="1">
            <a:spLocks/>
          </p:cNvSpPr>
          <p:nvPr/>
        </p:nvSpPr>
        <p:spPr bwMode="auto">
          <a:xfrm>
            <a:off x="462517" y="382933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6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Elective Surgery Pilot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E73AF0-ED2C-9E90-5334-49789DB7EE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281" y="5763192"/>
            <a:ext cx="2847164" cy="67217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F5E77765-B9FF-088B-0741-43380AA7BB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8608" y="5350714"/>
            <a:ext cx="5953125" cy="1504950"/>
          </a:xfrm>
          <a:prstGeom prst="rect">
            <a:avLst/>
          </a:prstGeom>
        </p:spPr>
      </p:pic>
      <p:pic>
        <p:nvPicPr>
          <p:cNvPr id="12" name="Picture 11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A036A7DA-9B4E-0CAD-B3E1-506EFC4B4D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224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431"/>
    </mc:Choice>
    <mc:Fallback xmlns="">
      <p:transition spd="slow" advTm="604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C3D1C-C23D-7637-25E3-6B0D5246A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6A47C-FA92-D1F0-5808-DB19C2CB1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u="sng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Project Aims: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Establish frailty scoring for all over 65s in POAC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Deliver Comprehensive Geriatric Assessment (CGA) preop if CFS ≥5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Upskill staff in ‘geriatric giants’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Perioperative delirium pathway</a:t>
            </a:r>
          </a:p>
          <a:p>
            <a:pPr marL="0" indent="0">
              <a:buNone/>
            </a:pPr>
            <a:endParaRPr lang="en-US" sz="24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General surgery initially – capacity for more specialties</a:t>
            </a:r>
          </a:p>
          <a:p>
            <a:pPr marL="0" indent="0"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C8DE84-6A91-833A-3B5A-F6E118F47DCE}"/>
              </a:ext>
            </a:extLst>
          </p:cNvPr>
          <p:cNvSpPr txBox="1">
            <a:spLocks/>
          </p:cNvSpPr>
          <p:nvPr/>
        </p:nvSpPr>
        <p:spPr bwMode="auto">
          <a:xfrm>
            <a:off x="462517" y="382933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6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Elective Surgery Pilot</a:t>
            </a:r>
            <a:endParaRPr lang="en-US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409C68EC-CB2B-2811-8E20-9F955A717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636" y="4933307"/>
            <a:ext cx="2363836" cy="1252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phic 11" descr="Table setting with solid fill">
            <a:extLst>
              <a:ext uri="{FF2B5EF4-FFF2-40B4-BE49-F238E27FC236}">
                <a16:creationId xmlns:a16="http://schemas.microsoft.com/office/drawing/2014/main" id="{B5230D19-33F9-197C-D3B1-7B08D2BF4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10717" y="4809032"/>
            <a:ext cx="1676400" cy="1676400"/>
          </a:xfrm>
          <a:prstGeom prst="rect">
            <a:avLst/>
          </a:prstGeom>
        </p:spPr>
      </p:pic>
      <p:pic>
        <p:nvPicPr>
          <p:cNvPr id="14" name="Graphic 13" descr="Users with solid fill">
            <a:extLst>
              <a:ext uri="{FF2B5EF4-FFF2-40B4-BE49-F238E27FC236}">
                <a16:creationId xmlns:a16="http://schemas.microsoft.com/office/drawing/2014/main" id="{9E113BAB-1DEE-4820-FA25-B6E029D677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02216" y="4947679"/>
            <a:ext cx="1540391" cy="1540391"/>
          </a:xfrm>
          <a:prstGeom prst="rect">
            <a:avLst/>
          </a:prstGeom>
        </p:spPr>
      </p:pic>
      <p:pic>
        <p:nvPicPr>
          <p:cNvPr id="4" name="Picture 3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F1CF2657-4268-1F6F-D342-9F67991B2D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77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988"/>
    </mc:Choice>
    <mc:Fallback xmlns="">
      <p:transition spd="slow" advTm="719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1F680CC-9FD0-628D-AC35-249C23970FA2}"/>
              </a:ext>
            </a:extLst>
          </p:cNvPr>
          <p:cNvSpPr/>
          <p:nvPr/>
        </p:nvSpPr>
        <p:spPr>
          <a:xfrm>
            <a:off x="472236" y="1907100"/>
            <a:ext cx="1045029" cy="6895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POAC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876FCB-4AB5-66BE-4666-B87F69F9CEA5}"/>
              </a:ext>
            </a:extLst>
          </p:cNvPr>
          <p:cNvSpPr/>
          <p:nvPr/>
        </p:nvSpPr>
        <p:spPr>
          <a:xfrm>
            <a:off x="472236" y="2801860"/>
            <a:ext cx="1025837" cy="6895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Surgical Consultants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4A2AE50-580E-7445-0B1E-4B71AAEF7137}"/>
              </a:ext>
            </a:extLst>
          </p:cNvPr>
          <p:cNvCxnSpPr/>
          <p:nvPr/>
        </p:nvCxnSpPr>
        <p:spPr>
          <a:xfrm>
            <a:off x="1628309" y="3062669"/>
            <a:ext cx="1045029" cy="2939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51BF1C1-363E-0B36-07A5-23DE31E39FC5}"/>
              </a:ext>
            </a:extLst>
          </p:cNvPr>
          <p:cNvCxnSpPr>
            <a:cxnSpLocks/>
          </p:cNvCxnSpPr>
          <p:nvPr/>
        </p:nvCxnSpPr>
        <p:spPr>
          <a:xfrm flipV="1">
            <a:off x="1615404" y="4359951"/>
            <a:ext cx="1057934" cy="8274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330338D-35F8-2EB1-C076-C7F411B3ACF1}"/>
              </a:ext>
            </a:extLst>
          </p:cNvPr>
          <p:cNvCxnSpPr>
            <a:cxnSpLocks/>
          </p:cNvCxnSpPr>
          <p:nvPr/>
        </p:nvCxnSpPr>
        <p:spPr>
          <a:xfrm flipV="1">
            <a:off x="4474589" y="3491398"/>
            <a:ext cx="989688" cy="2865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3E79AE87-0ECD-D5AE-9EB6-4A084E29D321}"/>
              </a:ext>
            </a:extLst>
          </p:cNvPr>
          <p:cNvSpPr/>
          <p:nvPr/>
        </p:nvSpPr>
        <p:spPr>
          <a:xfrm>
            <a:off x="2903764" y="3197842"/>
            <a:ext cx="1420585" cy="1143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POPS nursing assessment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06907FD-07E5-C81A-1BB7-54F636D9B08B}"/>
              </a:ext>
            </a:extLst>
          </p:cNvPr>
          <p:cNvCxnSpPr>
            <a:cxnSpLocks/>
          </p:cNvCxnSpPr>
          <p:nvPr/>
        </p:nvCxnSpPr>
        <p:spPr>
          <a:xfrm>
            <a:off x="6847356" y="3478976"/>
            <a:ext cx="762812" cy="1786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4503D6C-FC4F-B512-8029-CF2E97B4B1DB}"/>
              </a:ext>
            </a:extLst>
          </p:cNvPr>
          <p:cNvSpPr/>
          <p:nvPr/>
        </p:nvSpPr>
        <p:spPr>
          <a:xfrm>
            <a:off x="5588214" y="2938458"/>
            <a:ext cx="1143000" cy="11058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POPS Doctor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3FC50C-7B25-4F1E-9491-5AD91FCAE6EA}"/>
              </a:ext>
            </a:extLst>
          </p:cNvPr>
          <p:cNvSpPr/>
          <p:nvPr/>
        </p:nvSpPr>
        <p:spPr>
          <a:xfrm>
            <a:off x="481833" y="3795538"/>
            <a:ext cx="1025837" cy="68953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CNS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B78AF54-BD39-433D-A681-993796BCBF90}"/>
              </a:ext>
            </a:extLst>
          </p:cNvPr>
          <p:cNvSpPr/>
          <p:nvPr/>
        </p:nvSpPr>
        <p:spPr>
          <a:xfrm>
            <a:off x="491428" y="4789217"/>
            <a:ext cx="1025837" cy="68953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P2R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3D55A55-C4A4-46BA-AE37-F1A6C7E595AC}"/>
              </a:ext>
            </a:extLst>
          </p:cNvPr>
          <p:cNvCxnSpPr>
            <a:cxnSpLocks/>
          </p:cNvCxnSpPr>
          <p:nvPr/>
        </p:nvCxnSpPr>
        <p:spPr>
          <a:xfrm flipV="1">
            <a:off x="1654627" y="3813550"/>
            <a:ext cx="1018711" cy="3814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E478740-F33E-426D-A82B-4D847845576E}"/>
              </a:ext>
            </a:extLst>
          </p:cNvPr>
          <p:cNvCxnSpPr>
            <a:cxnSpLocks/>
          </p:cNvCxnSpPr>
          <p:nvPr/>
        </p:nvCxnSpPr>
        <p:spPr>
          <a:xfrm>
            <a:off x="1748950" y="2323938"/>
            <a:ext cx="924388" cy="6687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8C330C79-2BFF-45B1-9DD7-EDE7F5F376E2}"/>
              </a:ext>
            </a:extLst>
          </p:cNvPr>
          <p:cNvSpPr/>
          <p:nvPr/>
        </p:nvSpPr>
        <p:spPr>
          <a:xfrm>
            <a:off x="7807653" y="3184095"/>
            <a:ext cx="1143000" cy="11058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POPS MDT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A40B722-E5C6-1B4A-AB15-89654F5A5783}"/>
              </a:ext>
            </a:extLst>
          </p:cNvPr>
          <p:cNvCxnSpPr>
            <a:cxnSpLocks/>
          </p:cNvCxnSpPr>
          <p:nvPr/>
        </p:nvCxnSpPr>
        <p:spPr>
          <a:xfrm>
            <a:off x="4554775" y="4242489"/>
            <a:ext cx="3055393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686E2F12-6C1E-B845-B553-F034CD9FEF0D}"/>
              </a:ext>
            </a:extLst>
          </p:cNvPr>
          <p:cNvSpPr/>
          <p:nvPr/>
        </p:nvSpPr>
        <p:spPr>
          <a:xfrm>
            <a:off x="9502717" y="3094972"/>
            <a:ext cx="2501837" cy="14024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600" b="1" dirty="0">
                <a:latin typeface="Calibri"/>
                <a:ea typeface="Calibri"/>
                <a:cs typeface="Calibri"/>
              </a:rPr>
              <a:t>Feedback outcome: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/>
                <a:ea typeface="Calibri"/>
                <a:cs typeface="Calibri"/>
              </a:rPr>
              <a:t>Referring clinician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/>
                <a:ea typeface="Calibri"/>
                <a:cs typeface="Calibri"/>
              </a:rPr>
              <a:t>POAC nurse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/>
                <a:ea typeface="Calibri"/>
                <a:cs typeface="Calibri"/>
              </a:rPr>
              <a:t>Responsible clinician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/>
                <a:ea typeface="Calibri"/>
                <a:cs typeface="Calibri"/>
              </a:rPr>
              <a:t>P2R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28800D4-71A7-3948-A0F8-29DFE7747E0F}"/>
              </a:ext>
            </a:extLst>
          </p:cNvPr>
          <p:cNvCxnSpPr>
            <a:cxnSpLocks/>
          </p:cNvCxnSpPr>
          <p:nvPr/>
        </p:nvCxnSpPr>
        <p:spPr>
          <a:xfrm>
            <a:off x="9058571" y="3737035"/>
            <a:ext cx="38140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0AE0897B-60F8-47FB-AF8C-8EE5A67B69B8}"/>
              </a:ext>
            </a:extLst>
          </p:cNvPr>
          <p:cNvSpPr/>
          <p:nvPr/>
        </p:nvSpPr>
        <p:spPr>
          <a:xfrm>
            <a:off x="2903764" y="1936048"/>
            <a:ext cx="8963992" cy="662519"/>
          </a:xfrm>
          <a:prstGeom prst="rect">
            <a:avLst/>
          </a:prstGeom>
          <a:solidFill>
            <a:srgbClr val="FF66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2"/>
                </a:solidFill>
              </a:rPr>
              <a:t>Patients age ≥65 with CFS ≥5, awaiting planned general surgery</a:t>
            </a:r>
          </a:p>
          <a:p>
            <a:pPr algn="ctr"/>
            <a:r>
              <a:rPr lang="en-US" i="1">
                <a:solidFill>
                  <a:schemeClr val="tx2"/>
                </a:solidFill>
              </a:rPr>
              <a:t>(Urology / ENT / Maxillofacial surgery)</a:t>
            </a:r>
            <a:endParaRPr lang="en-US" i="1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54EB4EF-8F08-4E66-B9F5-B0A97F4E49BA}"/>
              </a:ext>
            </a:extLst>
          </p:cNvPr>
          <p:cNvSpPr/>
          <p:nvPr/>
        </p:nvSpPr>
        <p:spPr>
          <a:xfrm>
            <a:off x="9208546" y="4993815"/>
            <a:ext cx="2796008" cy="14024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600" b="1" dirty="0">
                <a:latin typeface="Calibri"/>
                <a:ea typeface="Calibri"/>
                <a:cs typeface="Calibri"/>
              </a:rPr>
              <a:t>Attend for surgery: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/>
                <a:ea typeface="Calibri"/>
                <a:cs typeface="Calibri"/>
              </a:rPr>
              <a:t>Flag up to AHPs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/>
                <a:ea typeface="Calibri"/>
                <a:cs typeface="Calibri"/>
              </a:rPr>
              <a:t>Post op 4AT (D1/3/5)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/>
                <a:ea typeface="Calibri"/>
                <a:cs typeface="Calibri"/>
              </a:rPr>
              <a:t>POMS (D3&amp;7)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296927E-3ED9-434C-8192-09B20315978D}"/>
              </a:ext>
            </a:extLst>
          </p:cNvPr>
          <p:cNvCxnSpPr>
            <a:cxnSpLocks/>
          </p:cNvCxnSpPr>
          <p:nvPr/>
        </p:nvCxnSpPr>
        <p:spPr>
          <a:xfrm>
            <a:off x="10606550" y="4577276"/>
            <a:ext cx="0" cy="3815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BA35A267-149D-4C90-8872-551DB8B0213C}"/>
              </a:ext>
            </a:extLst>
          </p:cNvPr>
          <p:cNvSpPr/>
          <p:nvPr/>
        </p:nvSpPr>
        <p:spPr>
          <a:xfrm>
            <a:off x="5405040" y="5006839"/>
            <a:ext cx="2796008" cy="1105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600" b="1" dirty="0">
                <a:latin typeface="Calibri"/>
                <a:ea typeface="Calibri"/>
                <a:cs typeface="Calibri"/>
              </a:rPr>
              <a:t>90-day follow-up: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/>
                <a:ea typeface="Calibri"/>
                <a:cs typeface="Calibri"/>
              </a:rPr>
              <a:t>Decision Regret Scale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/>
                <a:ea typeface="Calibri"/>
                <a:cs typeface="Calibri"/>
              </a:rPr>
              <a:t>EQ-5D-5L repeated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17FEEC9-F6A1-459F-AFF0-3B07836F1683}"/>
              </a:ext>
            </a:extLst>
          </p:cNvPr>
          <p:cNvCxnSpPr>
            <a:cxnSpLocks/>
          </p:cNvCxnSpPr>
          <p:nvPr/>
        </p:nvCxnSpPr>
        <p:spPr>
          <a:xfrm flipH="1">
            <a:off x="8379153" y="5559776"/>
            <a:ext cx="65650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7DA1416C-8659-5B56-01B1-1B4517768650}"/>
              </a:ext>
            </a:extLst>
          </p:cNvPr>
          <p:cNvSpPr txBox="1">
            <a:spLocks/>
          </p:cNvSpPr>
          <p:nvPr/>
        </p:nvSpPr>
        <p:spPr bwMode="auto">
          <a:xfrm>
            <a:off x="462517" y="382933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6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Elective Surgery Pilot</a:t>
            </a:r>
          </a:p>
        </p:txBody>
      </p:sp>
      <p:pic>
        <p:nvPicPr>
          <p:cNvPr id="4" name="Picture 3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C3EFBDB6-010E-6EF7-0D67-E2963CA9BE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585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339"/>
    </mc:Choice>
    <mc:Fallback xmlns="">
      <p:transition spd="slow" advTm="713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0693A-12DF-2649-4E49-7BF798C6B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2766" y="1710606"/>
            <a:ext cx="624552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b="1">
                <a:solidFill>
                  <a:schemeClr val="accent1"/>
                </a:solidFill>
              </a:rPr>
              <a:t>Drivers for change</a:t>
            </a:r>
            <a:endParaRPr lang="en-US" b="1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Who's doing what?</a:t>
            </a:r>
          </a:p>
          <a:p>
            <a:pPr marL="0" indent="0">
              <a:buNone/>
            </a:pPr>
            <a:endParaRPr lang="en-GB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GB" b="1">
                <a:solidFill>
                  <a:schemeClr val="accent1"/>
                </a:solidFill>
              </a:rPr>
              <a:t>The value of interdisciplinary working</a:t>
            </a:r>
            <a:endParaRPr lang="en-GB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A53AA0CB-C141-A1FD-310A-E6E1E9D77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80" y="1831711"/>
            <a:ext cx="4774004" cy="233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73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B4F0A19-69CD-3D4C-666F-84C276AE708D}"/>
              </a:ext>
            </a:extLst>
          </p:cNvPr>
          <p:cNvSpPr txBox="1">
            <a:spLocks/>
          </p:cNvSpPr>
          <p:nvPr/>
        </p:nvSpPr>
        <p:spPr bwMode="auto">
          <a:xfrm>
            <a:off x="462517" y="382933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6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Elective Surgery Pilot</a:t>
            </a:r>
            <a:endParaRPr lang="en-US" sz="3600" b="1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BA493842-E5A4-46F1-6043-06A6760FC7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053F669A-2974-C933-58D0-00B267768A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0251718"/>
              </p:ext>
            </p:extLst>
          </p:nvPr>
        </p:nvGraphicFramePr>
        <p:xfrm>
          <a:off x="43765" y="-560717"/>
          <a:ext cx="11803179" cy="6985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8" name="TextBox 57">
            <a:extLst>
              <a:ext uri="{FF2B5EF4-FFF2-40B4-BE49-F238E27FC236}">
                <a16:creationId xmlns:a16="http://schemas.microsoft.com/office/drawing/2014/main" id="{FBA895A7-1290-3B64-E7E1-EFE974AD11FA}"/>
              </a:ext>
            </a:extLst>
          </p:cNvPr>
          <p:cNvSpPr txBox="1"/>
          <p:nvPr/>
        </p:nvSpPr>
        <p:spPr>
          <a:xfrm>
            <a:off x="4017400" y="4731680"/>
            <a:ext cx="501953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u="sng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Key </a:t>
            </a:r>
            <a:r>
              <a:rPr lang="en-GB" sz="2400" b="1" u="sng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Outputs</a:t>
            </a:r>
            <a:r>
              <a:rPr lang="en-GB" sz="2400" b="1" u="sng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:</a:t>
            </a:r>
          </a:p>
          <a:p>
            <a:r>
              <a:rPr lang="en-GB" sz="24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SDM</a:t>
            </a:r>
          </a:p>
          <a:p>
            <a:r>
              <a:rPr lang="en-GB" sz="24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Medicines management</a:t>
            </a:r>
          </a:p>
          <a:p>
            <a:r>
              <a:rPr lang="en-GB" sz="24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Case-based learning</a:t>
            </a:r>
            <a:endParaRPr lang="en-GB" sz="24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GB" sz="24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Reduced</a:t>
            </a:r>
            <a:r>
              <a:rPr lang="en-GB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 anaesthetic workload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923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406"/>
    </mc:Choice>
    <mc:Fallback xmlns="">
      <p:transition spd="slow" advTm="584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18800-CEFC-4820-ABC2-45CBF6C49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200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Shared Decision Making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360EE5-4EE0-4AA9-9CDC-4FB197DFE5E2}"/>
              </a:ext>
            </a:extLst>
          </p:cNvPr>
          <p:cNvSpPr txBox="1"/>
          <p:nvPr/>
        </p:nvSpPr>
        <p:spPr>
          <a:xfrm>
            <a:off x="609599" y="1446393"/>
            <a:ext cx="1124194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17% not proceeding – 14% after SDM with POPS </a:t>
            </a:r>
            <a:endParaRPr lang="en-US" dirty="0">
              <a:solidFill>
                <a:schemeClr val="tx2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50A5394-7331-41E0-B35A-BCAC20569F59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2160672"/>
          <a:ext cx="5930516" cy="4333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5442">
                  <a:extLst>
                    <a:ext uri="{9D8B030D-6E8A-4147-A177-3AD203B41FA5}">
                      <a16:colId xmlns:a16="http://schemas.microsoft.com/office/drawing/2014/main" val="2162251563"/>
                    </a:ext>
                  </a:extLst>
                </a:gridCol>
                <a:gridCol w="1255074">
                  <a:extLst>
                    <a:ext uri="{9D8B030D-6E8A-4147-A177-3AD203B41FA5}">
                      <a16:colId xmlns:a16="http://schemas.microsoft.com/office/drawing/2014/main" val="947690877"/>
                    </a:ext>
                  </a:extLst>
                </a:gridCol>
              </a:tblGrid>
              <a:tr h="336362">
                <a:tc>
                  <a:txBody>
                    <a:bodyPr/>
                    <a:lstStyle/>
                    <a:p>
                      <a:r>
                        <a:rPr lang="en-GB" dirty="0"/>
                        <a:t>Procedure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523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Repair rectal prolapse (x2 patients)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£9460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60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Incisional hernia repair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£3031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1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Right robotic partial nephrectomy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£7713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12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err="1"/>
                        <a:t>Defunctioning</a:t>
                      </a:r>
                      <a:r>
                        <a:rPr lang="en-GB"/>
                        <a:t> colostomy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£6750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4933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ERCP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£3752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695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err="1"/>
                        <a:t>Hepatojejunostomy</a:t>
                      </a:r>
                      <a:r>
                        <a:rPr lang="en-GB"/>
                        <a:t> &amp; Roux-en-Y reconstruction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£17,254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7353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Laparoscopic cholecystectomy (x2 patients)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£10,470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826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err="1"/>
                        <a:t>Oesophagoscopy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£608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1548478"/>
                  </a:ext>
                </a:extLst>
              </a:tr>
              <a:tr h="311248">
                <a:tc>
                  <a:txBody>
                    <a:bodyPr/>
                    <a:lstStyle/>
                    <a:p>
                      <a:r>
                        <a:rPr lang="en-GB"/>
                        <a:t>Anterior Resection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£14,286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396725"/>
                  </a:ext>
                </a:extLst>
              </a:tr>
              <a:tr h="311248">
                <a:tc>
                  <a:txBody>
                    <a:bodyPr/>
                    <a:lstStyle/>
                    <a:p>
                      <a:r>
                        <a:rPr lang="en-GB"/>
                        <a:t>Suprapubic catheter insertion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300547"/>
                  </a:ext>
                </a:extLst>
              </a:tr>
            </a:tbl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75757187-DDD5-4181-85FF-6CD9842AE28D}"/>
              </a:ext>
            </a:extLst>
          </p:cNvPr>
          <p:cNvSpPr/>
          <p:nvPr/>
        </p:nvSpPr>
        <p:spPr>
          <a:xfrm>
            <a:off x="833459" y="3276874"/>
            <a:ext cx="4922089" cy="1600163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800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Opportunity cost £10K / month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3849B47-C972-876A-8376-16761ACF77BB}"/>
              </a:ext>
            </a:extLst>
          </p:cNvPr>
          <p:cNvSpPr txBox="1">
            <a:spLocks/>
          </p:cNvSpPr>
          <p:nvPr/>
        </p:nvSpPr>
        <p:spPr>
          <a:xfrm>
            <a:off x="7072222" y="8338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Medicines management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C788B86-D146-C7F7-A0EA-A4E6488344FE}"/>
              </a:ext>
            </a:extLst>
          </p:cNvPr>
          <p:cNvSpPr/>
          <p:nvPr/>
        </p:nvSpPr>
        <p:spPr>
          <a:xfrm>
            <a:off x="7067909" y="2037884"/>
            <a:ext cx="4500114" cy="267765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To align with latest evidence-based practice</a:t>
            </a:r>
            <a:endParaRPr lang="en-GB" sz="240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endParaRPr lang="en-GB" sz="24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GB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 Reduce anticholinergic burden</a:t>
            </a:r>
            <a:endParaRPr lang="en-GB" sz="240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endParaRPr lang="en-GB" sz="24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GB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Saving  </a:t>
            </a:r>
            <a:r>
              <a:rPr lang="en-GB" sz="2400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£41/patient/year </a:t>
            </a:r>
            <a:r>
              <a:rPr lang="en-GB" sz="24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= £6273 </a:t>
            </a:r>
          </a:p>
          <a:p>
            <a:endParaRPr lang="en-GB" sz="24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2" name="Graphic 11" descr="Medicine with solid fill">
            <a:extLst>
              <a:ext uri="{FF2B5EF4-FFF2-40B4-BE49-F238E27FC236}">
                <a16:creationId xmlns:a16="http://schemas.microsoft.com/office/drawing/2014/main" id="{339D148E-E29B-C9B4-3C0B-C1A9F591DF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6462" y="4539545"/>
            <a:ext cx="1976274" cy="1976274"/>
          </a:xfrm>
          <a:prstGeom prst="rect">
            <a:avLst/>
          </a:prstGeom>
        </p:spPr>
      </p:pic>
      <p:pic>
        <p:nvPicPr>
          <p:cNvPr id="14" name="Picture 13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134D504A-D072-5369-1E54-CBAFBBC58D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59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81"/>
    </mc:Choice>
    <mc:Fallback xmlns="">
      <p:transition spd="slow" advTm="236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1B492-CD16-EAB4-BD16-2A58D1BAA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77F40-1EC9-9F65-D720-8FA5DAE95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000" u="sng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Funding August 2023:</a:t>
            </a:r>
          </a:p>
          <a:p>
            <a:r>
              <a:rPr lang="en-US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Band 6 CNS (1 WTE)</a:t>
            </a:r>
          </a:p>
          <a:p>
            <a:r>
              <a:rPr lang="en-US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Band 3 admin support (0.4 WTE)</a:t>
            </a:r>
          </a:p>
          <a:p>
            <a:r>
              <a:rPr lang="en-US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Consultant Geriatrician (0.6 WTE)</a:t>
            </a:r>
          </a:p>
          <a:p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u="sng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Delivery (weekly):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Clinics: 4 CNS, 3 Consultant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MDT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Post-op ward reviews</a:t>
            </a:r>
          </a:p>
          <a:p>
            <a:pPr marL="0" indent="0">
              <a:buNone/>
            </a:pP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Gynaecology</a:t>
            </a:r>
            <a:r>
              <a:rPr lang="en-US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 added February 2025</a:t>
            </a:r>
          </a:p>
          <a:p>
            <a:pPr marL="0" indent="0">
              <a:buNone/>
            </a:pP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0082527-76DF-0595-1820-B465F8F6C2A6}"/>
              </a:ext>
            </a:extLst>
          </p:cNvPr>
          <p:cNvSpPr txBox="1">
            <a:spLocks/>
          </p:cNvSpPr>
          <p:nvPr/>
        </p:nvSpPr>
        <p:spPr bwMode="auto">
          <a:xfrm>
            <a:off x="462517" y="382933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6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Elective Surgery – Substantive Service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D66E25-3B60-5077-3444-DDB04FEF75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7"/>
          <a:stretch/>
        </p:blipFill>
        <p:spPr>
          <a:xfrm>
            <a:off x="7600998" y="1248830"/>
            <a:ext cx="1551873" cy="19030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9C9044-5684-CC13-271F-83CADDE080B8}"/>
              </a:ext>
            </a:extLst>
          </p:cNvPr>
          <p:cNvSpPr txBox="1"/>
          <p:nvPr/>
        </p:nvSpPr>
        <p:spPr>
          <a:xfrm>
            <a:off x="9380887" y="1505236"/>
            <a:ext cx="1973497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CNS</a:t>
            </a:r>
          </a:p>
          <a:p>
            <a:pPr algn="ctr"/>
            <a:endParaRPr lang="en-US" b="1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December 2023</a:t>
            </a:r>
          </a:p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F1396C-23C1-6F98-C370-132BE6EEF57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0748" r="19367"/>
          <a:stretch/>
        </p:blipFill>
        <p:spPr>
          <a:xfrm>
            <a:off x="9651877" y="3388134"/>
            <a:ext cx="1930523" cy="22107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1138DA-FAB4-739B-6002-46F15BE5C4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02"/>
          <a:stretch/>
        </p:blipFill>
        <p:spPr>
          <a:xfrm>
            <a:off x="5734931" y="3413075"/>
            <a:ext cx="1623104" cy="221073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66E05ED-4738-B591-DA5E-C64C7E4C07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3" t="13900" r="17617" b="10404"/>
          <a:stretch/>
        </p:blipFill>
        <p:spPr>
          <a:xfrm rot="5400000">
            <a:off x="7427831" y="3512424"/>
            <a:ext cx="2154250" cy="19621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D71F285-BF5D-D7DE-E012-91484261D99A}"/>
              </a:ext>
            </a:extLst>
          </p:cNvPr>
          <p:cNvSpPr txBox="1"/>
          <p:nvPr/>
        </p:nvSpPr>
        <p:spPr>
          <a:xfrm>
            <a:off x="5033933" y="5819768"/>
            <a:ext cx="6401384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Consultant Geriatricians 0.2 WTE / job plan</a:t>
            </a:r>
          </a:p>
          <a:p>
            <a:pPr algn="ctr"/>
            <a:r>
              <a:rPr lang="en-US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May 2024</a:t>
            </a:r>
          </a:p>
          <a:p>
            <a:pPr algn="ctr"/>
            <a:endParaRPr lang="en-US" dirty="0"/>
          </a:p>
        </p:txBody>
      </p:sp>
      <p:pic>
        <p:nvPicPr>
          <p:cNvPr id="6" name="Picture 5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01403546-2F1F-E087-D172-2074ABE45A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109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561"/>
    </mc:Choice>
    <mc:Fallback xmlns="">
      <p:transition spd="slow" advTm="555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2109E1E-E6BC-4091-9E06-819CE88FC39C}"/>
              </a:ext>
            </a:extLst>
          </p:cNvPr>
          <p:cNvSpPr/>
          <p:nvPr/>
        </p:nvSpPr>
        <p:spPr>
          <a:xfrm>
            <a:off x="530773" y="1558417"/>
            <a:ext cx="8963992" cy="662519"/>
          </a:xfrm>
          <a:prstGeom prst="rect">
            <a:avLst/>
          </a:prstGeom>
          <a:solidFill>
            <a:srgbClr val="FF66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Patients ≥65 with CFS ≥5 considering planned surgery</a:t>
            </a:r>
          </a:p>
          <a:p>
            <a:pPr algn="ctr"/>
            <a:r>
              <a:rPr lang="en-US" i="1" dirty="0">
                <a:solidFill>
                  <a:schemeClr val="tx2"/>
                </a:solidFill>
              </a:rPr>
              <a:t>General Surgery, Urology / ENT / Maxillofacial surgery / </a:t>
            </a:r>
            <a:r>
              <a:rPr lang="en-US" i="1" dirty="0" err="1">
                <a:solidFill>
                  <a:schemeClr val="tx2"/>
                </a:solidFill>
              </a:rPr>
              <a:t>Gynaecology</a:t>
            </a:r>
            <a:endParaRPr lang="en-US" i="1" dirty="0">
              <a:solidFill>
                <a:schemeClr val="tx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13C249-9ED4-4FE0-941D-5F63C46C528F}"/>
              </a:ext>
            </a:extLst>
          </p:cNvPr>
          <p:cNvSpPr/>
          <p:nvPr/>
        </p:nvSpPr>
        <p:spPr>
          <a:xfrm>
            <a:off x="313899" y="2474232"/>
            <a:ext cx="1465417" cy="23178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b="1" dirty="0">
              <a:solidFill>
                <a:srgbClr val="0070C0"/>
              </a:solidFill>
            </a:endParaRPr>
          </a:p>
          <a:p>
            <a:pPr algn="ctr"/>
            <a:r>
              <a:rPr lang="en-US" b="1">
                <a:solidFill>
                  <a:srgbClr val="0070C0"/>
                </a:solidFill>
              </a:rPr>
              <a:t>POAC</a:t>
            </a:r>
            <a:endParaRPr lang="en-US"/>
          </a:p>
          <a:p>
            <a:pPr algn="ctr"/>
            <a:endParaRPr lang="en-US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Frailty screening over-65s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Electronic referral to POPS CNS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62EF68-90F4-412E-BE09-F8EE58B81D77}"/>
              </a:ext>
            </a:extLst>
          </p:cNvPr>
          <p:cNvSpPr/>
          <p:nvPr/>
        </p:nvSpPr>
        <p:spPr>
          <a:xfrm>
            <a:off x="2131021" y="2472131"/>
            <a:ext cx="1784994" cy="23226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POPS NURSE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endParaRPr lang="en-US" dirty="0">
              <a:solidFill>
                <a:schemeClr val="accent6">
                  <a:lumMod val="50000"/>
                </a:schemeClr>
              </a:solidFill>
              <a:ea typeface="Calibri"/>
              <a:cs typeface="Calibri"/>
            </a:endParaRPr>
          </a:p>
          <a:p>
            <a:endParaRPr lang="en-US" i="1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Nutrition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Cognition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Signposting to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prehabilitation</a:t>
            </a:r>
            <a:endParaRPr lang="en-US" sz="16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Home adaptations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F0E782-3252-4532-BB4E-B85E8D5B67F8}"/>
              </a:ext>
            </a:extLst>
          </p:cNvPr>
          <p:cNvSpPr/>
          <p:nvPr/>
        </p:nvSpPr>
        <p:spPr>
          <a:xfrm>
            <a:off x="4424256" y="2439800"/>
            <a:ext cx="2506804" cy="28579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b="1" dirty="0">
              <a:solidFill>
                <a:srgbClr val="0070C0"/>
              </a:solidFill>
              <a:ea typeface="Calibri"/>
              <a:cs typeface="Calibri"/>
            </a:endParaRPr>
          </a:p>
          <a:p>
            <a:pPr algn="ctr"/>
            <a:endParaRPr lang="en-US" b="1" dirty="0">
              <a:solidFill>
                <a:srgbClr val="0070C0"/>
              </a:solidFill>
              <a:ea typeface="Calibri"/>
              <a:cs typeface="Calibri"/>
            </a:endParaRPr>
          </a:p>
          <a:p>
            <a:pPr algn="ctr"/>
            <a:r>
              <a:rPr lang="en-US" b="1">
                <a:solidFill>
                  <a:srgbClr val="0070C0"/>
                </a:solidFill>
                <a:ea typeface="Calibri"/>
                <a:cs typeface="Calibri"/>
              </a:rPr>
              <a:t>POPS DOCTOR </a:t>
            </a:r>
            <a:endParaRPr lang="en-US"/>
          </a:p>
          <a:p>
            <a:endParaRPr lang="en-US" i="1" dirty="0">
              <a:solidFill>
                <a:srgbClr val="FF0000"/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C00000"/>
                </a:solidFill>
                <a:ea typeface="Calibri"/>
                <a:cs typeface="Calibri"/>
              </a:rPr>
              <a:t>Optimise</a:t>
            </a:r>
            <a:r>
              <a:rPr lang="en-US" sz="1600" dirty="0">
                <a:solidFill>
                  <a:srgbClr val="C00000"/>
                </a:solidFill>
                <a:ea typeface="Calibri"/>
                <a:cs typeface="Calibri"/>
              </a:rPr>
              <a:t> comorbidities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00000"/>
                </a:solidFill>
                <a:ea typeface="Calibri"/>
                <a:cs typeface="Calibri"/>
              </a:rPr>
              <a:t>New diagnoses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00000"/>
                </a:solidFill>
                <a:ea typeface="Calibri"/>
                <a:cs typeface="Calibri"/>
              </a:rPr>
              <a:t>Medication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00000"/>
                </a:solidFill>
                <a:ea typeface="Calibri"/>
                <a:cs typeface="Calibri"/>
              </a:rPr>
              <a:t>Shared Decision Making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00000"/>
                </a:solidFill>
                <a:ea typeface="Calibri"/>
                <a:cs typeface="Calibri"/>
              </a:rPr>
              <a:t>Treatment Escalation 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C00000"/>
                </a:solidFill>
                <a:ea typeface="Calibri"/>
                <a:cs typeface="Calibri"/>
              </a:rPr>
              <a:t>Anaesthesia</a:t>
            </a:r>
            <a:r>
              <a:rPr lang="en-US" sz="1600" dirty="0">
                <a:solidFill>
                  <a:srgbClr val="C00000"/>
                </a:solidFill>
                <a:ea typeface="Calibri"/>
                <a:cs typeface="Calibri"/>
              </a:rPr>
              <a:t> liaison</a:t>
            </a:r>
            <a:r>
              <a:rPr lang="en-US" dirty="0">
                <a:solidFill>
                  <a:srgbClr val="C00000"/>
                </a:solidFill>
                <a:ea typeface="Calibri"/>
                <a:cs typeface="Calibri"/>
              </a:rPr>
              <a:t> 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C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0B7F65-9C38-460A-B373-5D1860F0B6BA}"/>
              </a:ext>
            </a:extLst>
          </p:cNvPr>
          <p:cNvSpPr/>
          <p:nvPr/>
        </p:nvSpPr>
        <p:spPr>
          <a:xfrm>
            <a:off x="7297360" y="2431835"/>
            <a:ext cx="1719016" cy="2403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70C0"/>
              </a:solidFill>
            </a:endParaRPr>
          </a:p>
          <a:p>
            <a:pPr algn="ctr"/>
            <a:r>
              <a:rPr lang="en-US" b="1" dirty="0">
                <a:solidFill>
                  <a:srgbClr val="0070C0"/>
                </a:solidFill>
              </a:rPr>
              <a:t>POPS MDT</a:t>
            </a:r>
          </a:p>
          <a:p>
            <a:pPr algn="ctr"/>
            <a:endParaRPr lang="en-US" b="1" dirty="0">
              <a:solidFill>
                <a:srgbClr val="0070C0"/>
              </a:solidFill>
            </a:endParaRPr>
          </a:p>
          <a:p>
            <a:r>
              <a:rPr lang="en-US" sz="1600" dirty="0">
                <a:solidFill>
                  <a:srgbClr val="7030A0"/>
                </a:solidFill>
              </a:rPr>
              <a:t>Feedback 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7030A0"/>
                </a:solidFill>
              </a:rPr>
              <a:t>Surgeon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7030A0"/>
                </a:solidFill>
              </a:rPr>
              <a:t>POAC nurse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7030A0"/>
                </a:solidFill>
              </a:rPr>
              <a:t>GP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7030A0"/>
                </a:solidFill>
              </a:rPr>
              <a:t>CNS / Prehab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7030A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7030A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61A76A-6DD7-475D-A589-44F7A39093BF}"/>
              </a:ext>
            </a:extLst>
          </p:cNvPr>
          <p:cNvSpPr/>
          <p:nvPr/>
        </p:nvSpPr>
        <p:spPr>
          <a:xfrm>
            <a:off x="9382676" y="2438395"/>
            <a:ext cx="2554388" cy="28089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ADMISSION FOR SURGERY</a:t>
            </a:r>
          </a:p>
          <a:p>
            <a:pPr algn="ctr"/>
            <a:endParaRPr lang="en-US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Screen for delirium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Monitor for medical complications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Link in with therapies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Support early discharge planning</a:t>
            </a:r>
          </a:p>
        </p:txBody>
      </p:sp>
      <p:pic>
        <p:nvPicPr>
          <p:cNvPr id="17" name="Picture 2" descr="logo">
            <a:extLst>
              <a:ext uri="{FF2B5EF4-FFF2-40B4-BE49-F238E27FC236}">
                <a16:creationId xmlns:a16="http://schemas.microsoft.com/office/drawing/2014/main" id="{72CBAE93-E3C9-4862-B53D-DAE33CAA5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272" y="4905139"/>
            <a:ext cx="1534492" cy="81453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F1A4018D-1571-4AFC-83DA-F1D515527F41}"/>
              </a:ext>
            </a:extLst>
          </p:cNvPr>
          <p:cNvSpPr txBox="1">
            <a:spLocks/>
          </p:cNvSpPr>
          <p:nvPr/>
        </p:nvSpPr>
        <p:spPr>
          <a:xfrm>
            <a:off x="545206" y="576170"/>
            <a:ext cx="10972800" cy="11430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GB" sz="36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Elective Surgery - New Pathway</a:t>
            </a:r>
          </a:p>
        </p:txBody>
      </p:sp>
      <p:pic>
        <p:nvPicPr>
          <p:cNvPr id="3" name="Picture 2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E4A0E7BA-CA46-2969-1948-9772D567F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36921B-2246-2356-4D6F-6CB8FFBCF5BB}"/>
              </a:ext>
            </a:extLst>
          </p:cNvPr>
          <p:cNvSpPr txBox="1"/>
          <p:nvPr/>
        </p:nvSpPr>
        <p:spPr>
          <a:xfrm>
            <a:off x="8655496" y="1361601"/>
            <a:ext cx="147204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4000">
                <a:solidFill>
                  <a:schemeClr val="tx2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</a:rPr>
              <a:t>Next?</a:t>
            </a:r>
            <a:endParaRPr lang="en-US" sz="4000">
              <a:solidFill>
                <a:schemeClr val="tx2"/>
              </a:solidFill>
              <a:highlight>
                <a:srgbClr val="FFFF00"/>
              </a:highlight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502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7CA4F6B-9603-BF11-414E-D606888B3E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146398"/>
              </p:ext>
            </p:extLst>
          </p:nvPr>
        </p:nvGraphicFramePr>
        <p:xfrm>
          <a:off x="1675770" y="1378609"/>
          <a:ext cx="8790830" cy="518967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065318">
                  <a:extLst>
                    <a:ext uri="{9D8B030D-6E8A-4147-A177-3AD203B41FA5}">
                      <a16:colId xmlns:a16="http://schemas.microsoft.com/office/drawing/2014/main" val="4102608345"/>
                    </a:ext>
                  </a:extLst>
                </a:gridCol>
                <a:gridCol w="5725512">
                  <a:extLst>
                    <a:ext uri="{9D8B030D-6E8A-4147-A177-3AD203B41FA5}">
                      <a16:colId xmlns:a16="http://schemas.microsoft.com/office/drawing/2014/main" val="3758363379"/>
                    </a:ext>
                  </a:extLst>
                </a:gridCol>
              </a:tblGrid>
              <a:tr h="402326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>
                          <a:solidFill>
                            <a:srgbClr val="163E64"/>
                          </a:solidFill>
                          <a:effectLst/>
                        </a:rPr>
                        <a:t>Workforce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 b="0">
                          <a:solidFill>
                            <a:srgbClr val="163E64"/>
                          </a:solidFill>
                          <a:effectLst/>
                        </a:rPr>
                        <a:t>Consultant, CNS, Admin</a:t>
                      </a:r>
                      <a:endParaRPr lang="en-US" b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150738"/>
                  </a:ext>
                </a:extLst>
              </a:tr>
              <a:tr h="386852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Service type</a:t>
                      </a:r>
                      <a:endParaRPr lang="en-US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Expansion</a:t>
                      </a:r>
                      <a:endParaRPr lang="en-GB" sz="1600" dirty="0">
                        <a:solidFill>
                          <a:srgbClr val="163E64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482647"/>
                  </a:ext>
                </a:extLst>
              </a:tr>
              <a:tr h="603491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Specialties</a:t>
                      </a:r>
                      <a:endParaRPr lang="en-US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Orthopaedics (Cons)</a:t>
                      </a:r>
                    </a:p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Existing specialties (CNS)</a:t>
                      </a:r>
                      <a:endParaRPr lang="en-GB" sz="1600" dirty="0">
                        <a:solidFill>
                          <a:srgbClr val="163E64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311656"/>
                  </a:ext>
                </a:extLst>
              </a:tr>
              <a:tr h="603491">
                <a:tc>
                  <a:txBody>
                    <a:bodyPr/>
                    <a:lstStyle/>
                    <a:p>
                      <a:pPr lvl="0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Referral route</a:t>
                      </a:r>
                      <a:endParaRPr lang="en-GB" sz="1800" b="1" dirty="0">
                        <a:solidFill>
                          <a:srgbClr val="163E64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Proactive waiting list screening</a:t>
                      </a:r>
                    </a:p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 dirty="0">
                          <a:solidFill>
                            <a:srgbClr val="163E64"/>
                          </a:solidFill>
                          <a:effectLst/>
                        </a:rPr>
                        <a:t>Reactive from POAC, anaesthetists, surgeon, </a:t>
                      </a: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Waiting</a:t>
                      </a:r>
                      <a:r>
                        <a:rPr lang="en-GB" sz="1600" dirty="0">
                          <a:solidFill>
                            <a:srgbClr val="163E64"/>
                          </a:solidFill>
                          <a:effectLst/>
                        </a:rPr>
                        <a:t> Well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582591"/>
                  </a:ext>
                </a:extLst>
              </a:tr>
              <a:tr h="789179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Patients seen</a:t>
                      </a:r>
                      <a:endParaRPr lang="en-US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36 Ortho (Cons)</a:t>
                      </a:r>
                      <a:endParaRPr lang="en-US"/>
                    </a:p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12 Non-ortho (Cons)</a:t>
                      </a:r>
                    </a:p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65 Non-ortho (CNS)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788634"/>
                  </a:ext>
                </a:extLst>
              </a:tr>
              <a:tr h="386852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Not proceeding</a:t>
                      </a:r>
                      <a:endParaRPr lang="en-US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17% (arthroplasty)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977630"/>
                  </a:ext>
                </a:extLst>
              </a:tr>
              <a:tr h="789179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Non-clinical outcomes</a:t>
                      </a:r>
                      <a:endParaRPr lang="en-US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104-week arthroplasty waiting list triage</a:t>
                      </a:r>
                      <a:endParaRPr lang="en-US"/>
                    </a:p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Waiting list validation - over 80s hernia surgery</a:t>
                      </a:r>
                    </a:p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Delirium training for ward staff</a:t>
                      </a:r>
                      <a:endParaRPr lang="en-GB" sz="1600" dirty="0">
                        <a:solidFill>
                          <a:srgbClr val="163E64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3493232"/>
                  </a:ext>
                </a:extLst>
              </a:tr>
              <a:tr h="1114136">
                <a:tc>
                  <a:txBody>
                    <a:bodyPr/>
                    <a:lstStyle/>
                    <a:p>
                      <a:pPr lvl="0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Challenges</a:t>
                      </a:r>
                      <a:endParaRPr lang="en-GB" sz="1800" b="1" dirty="0">
                        <a:solidFill>
                          <a:srgbClr val="163E64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 dirty="0">
                          <a:solidFill>
                            <a:srgbClr val="163E64"/>
                          </a:solidFill>
                          <a:effectLst/>
                        </a:rPr>
                        <a:t>Late in </a:t>
                      </a: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pathway</a:t>
                      </a:r>
                      <a:endParaRPr lang="en-US"/>
                    </a:p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 dirty="0">
                          <a:solidFill>
                            <a:srgbClr val="163E64"/>
                          </a:solidFill>
                          <a:effectLst/>
                        </a:rPr>
                        <a:t>Arthroplasty guidance – BMI / HbA1c </a:t>
                      </a: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thresholds</a:t>
                      </a:r>
                    </a:p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Competing</a:t>
                      </a:r>
                      <a:r>
                        <a:rPr lang="en-GB" sz="1600" dirty="0">
                          <a:solidFill>
                            <a:srgbClr val="163E64"/>
                          </a:solidFill>
                          <a:effectLst/>
                        </a:rPr>
                        <a:t> USC demand in non-arthroplasty group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1553331"/>
                  </a:ext>
                </a:extLst>
              </a:tr>
            </a:tbl>
          </a:graphicData>
        </a:graphic>
      </p:graphicFrame>
      <p:pic>
        <p:nvPicPr>
          <p:cNvPr id="6" name="Picture 5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79F58D38-4B61-3C7F-0D88-3036B5A5DE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pic>
        <p:nvPicPr>
          <p:cNvPr id="8" name="Picture 7" descr="Adopt, Spread &amp; Embed Programme - Bevan Commission">
            <a:extLst>
              <a:ext uri="{FF2B5EF4-FFF2-40B4-BE49-F238E27FC236}">
                <a16:creationId xmlns:a16="http://schemas.microsoft.com/office/drawing/2014/main" id="{7B8812D0-D5B1-8A7C-D88D-BC6B60E8A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4005" y="41334"/>
            <a:ext cx="1786389" cy="167137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B2B4112-26BB-984C-6BA1-92196E08A740}"/>
              </a:ext>
            </a:extLst>
          </p:cNvPr>
          <p:cNvSpPr txBox="1">
            <a:spLocks/>
          </p:cNvSpPr>
          <p:nvPr/>
        </p:nvSpPr>
        <p:spPr>
          <a:xfrm>
            <a:off x="545206" y="576170"/>
            <a:ext cx="10972800" cy="11430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sz="36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Elective Surgery - Expansion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151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330338D-35F8-2EB1-C076-C7F411B3ACF1}"/>
              </a:ext>
            </a:extLst>
          </p:cNvPr>
          <p:cNvCxnSpPr>
            <a:cxnSpLocks/>
          </p:cNvCxnSpPr>
          <p:nvPr/>
        </p:nvCxnSpPr>
        <p:spPr>
          <a:xfrm>
            <a:off x="9036745" y="2258389"/>
            <a:ext cx="118581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3E79AE87-0ECD-D5AE-9EB6-4A084E29D321}"/>
              </a:ext>
            </a:extLst>
          </p:cNvPr>
          <p:cNvSpPr/>
          <p:nvPr/>
        </p:nvSpPr>
        <p:spPr>
          <a:xfrm>
            <a:off x="7454598" y="1686889"/>
            <a:ext cx="1420585" cy="1143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POAC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503D6C-FC4F-B512-8029-CF2E97B4B1DB}"/>
              </a:ext>
            </a:extLst>
          </p:cNvPr>
          <p:cNvSpPr/>
          <p:nvPr/>
        </p:nvSpPr>
        <p:spPr>
          <a:xfrm>
            <a:off x="7341998" y="4043039"/>
            <a:ext cx="1691335" cy="11202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Anaesthetist</a:t>
            </a:r>
            <a:endParaRPr lang="en-US" b="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C330C79-2BFF-45B1-9DD7-EDE7F5F376E2}"/>
              </a:ext>
            </a:extLst>
          </p:cNvPr>
          <p:cNvSpPr/>
          <p:nvPr/>
        </p:nvSpPr>
        <p:spPr>
          <a:xfrm>
            <a:off x="10545685" y="1724009"/>
            <a:ext cx="1143000" cy="11058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Surgery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45081-BF67-44EE-AFC2-089454CCCC83}"/>
              </a:ext>
            </a:extLst>
          </p:cNvPr>
          <p:cNvSpPr/>
          <p:nvPr/>
        </p:nvSpPr>
        <p:spPr>
          <a:xfrm>
            <a:off x="9267621" y="5163296"/>
            <a:ext cx="2501837" cy="11058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Single organ specialist(s)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074BA3-2D17-664F-B04C-E7A7647BBDEB}"/>
              </a:ext>
            </a:extLst>
          </p:cNvPr>
          <p:cNvSpPr txBox="1"/>
          <p:nvPr/>
        </p:nvSpPr>
        <p:spPr>
          <a:xfrm rot="10800000">
            <a:off x="7095691" y="2824928"/>
            <a:ext cx="2138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rgbClr val="FF0000"/>
                </a:solidFill>
              </a:rPr>
              <a:t>⇡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068C2DF-BF30-B546-9486-921EFCE2A49A}"/>
              </a:ext>
            </a:extLst>
          </p:cNvPr>
          <p:cNvCxnSpPr>
            <a:cxnSpLocks/>
          </p:cNvCxnSpPr>
          <p:nvPr/>
        </p:nvCxnSpPr>
        <p:spPr>
          <a:xfrm flipV="1">
            <a:off x="9136769" y="3231613"/>
            <a:ext cx="1247354" cy="7176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E9A68614-CD36-6148-AC0F-1EAC414A9205}"/>
              </a:ext>
            </a:extLst>
          </p:cNvPr>
          <p:cNvSpPr/>
          <p:nvPr/>
        </p:nvSpPr>
        <p:spPr>
          <a:xfrm>
            <a:off x="5307813" y="5018300"/>
            <a:ext cx="1356852" cy="7870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Primary Care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85665ED-216C-CD43-B142-4DA6A51A5F2C}"/>
              </a:ext>
            </a:extLst>
          </p:cNvPr>
          <p:cNvCxnSpPr>
            <a:cxnSpLocks/>
          </p:cNvCxnSpPr>
          <p:nvPr/>
        </p:nvCxnSpPr>
        <p:spPr>
          <a:xfrm>
            <a:off x="9120476" y="4646250"/>
            <a:ext cx="509177" cy="37205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DB8A3FC-D3F9-494D-AAA4-7A3D717DDB64}"/>
              </a:ext>
            </a:extLst>
          </p:cNvPr>
          <p:cNvCxnSpPr>
            <a:cxnSpLocks/>
          </p:cNvCxnSpPr>
          <p:nvPr/>
        </p:nvCxnSpPr>
        <p:spPr>
          <a:xfrm flipV="1">
            <a:off x="6531429" y="4610356"/>
            <a:ext cx="771449" cy="313745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CDEF9BC-9D5D-6D41-B398-BA419DAE9DF8}"/>
              </a:ext>
            </a:extLst>
          </p:cNvPr>
          <p:cNvSpPr/>
          <p:nvPr/>
        </p:nvSpPr>
        <p:spPr>
          <a:xfrm>
            <a:off x="821770" y="4345771"/>
            <a:ext cx="2667879" cy="1626399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(</a:t>
            </a:r>
            <a:r>
              <a:rPr lang="en-US" dirty="0">
                <a:solidFill>
                  <a:srgbClr val="FF0000"/>
                </a:solidFill>
              </a:rPr>
              <a:t>Screen for frailty)</a:t>
            </a:r>
          </a:p>
          <a:p>
            <a:r>
              <a:rPr lang="en-US" b="1" dirty="0">
                <a:solidFill>
                  <a:srgbClr val="FF0000"/>
                </a:solidFill>
              </a:rPr>
              <a:t>✖️ </a:t>
            </a:r>
            <a:r>
              <a:rPr lang="en-US" dirty="0">
                <a:solidFill>
                  <a:srgbClr val="FF0000"/>
                </a:solidFill>
              </a:rPr>
              <a:t>CGA</a:t>
            </a:r>
          </a:p>
          <a:p>
            <a:r>
              <a:rPr lang="en-US" b="1" dirty="0">
                <a:solidFill>
                  <a:srgbClr val="FF0000"/>
                </a:solidFill>
              </a:rPr>
              <a:t>✖️ </a:t>
            </a:r>
            <a:r>
              <a:rPr lang="en-US" dirty="0">
                <a:solidFill>
                  <a:srgbClr val="FF0000"/>
                </a:solidFill>
              </a:rPr>
              <a:t>Assess cognition</a:t>
            </a:r>
          </a:p>
          <a:p>
            <a:r>
              <a:rPr lang="en-US" b="1" dirty="0">
                <a:solidFill>
                  <a:srgbClr val="FF0000"/>
                </a:solidFill>
              </a:rPr>
              <a:t>✖️ </a:t>
            </a:r>
            <a:r>
              <a:rPr lang="en-US" dirty="0">
                <a:solidFill>
                  <a:srgbClr val="FF0000"/>
                </a:solidFill>
              </a:rPr>
              <a:t>Staff training</a:t>
            </a:r>
          </a:p>
          <a:p>
            <a:r>
              <a:rPr lang="en-US" b="1" dirty="0">
                <a:solidFill>
                  <a:srgbClr val="FF0000"/>
                </a:solidFill>
              </a:rPr>
              <a:t>✖️ </a:t>
            </a:r>
            <a:r>
              <a:rPr lang="en-US" dirty="0" err="1">
                <a:solidFill>
                  <a:srgbClr val="FF0000"/>
                </a:solidFill>
              </a:rPr>
              <a:t>Standardised</a:t>
            </a:r>
            <a:r>
              <a:rPr lang="en-US" dirty="0">
                <a:solidFill>
                  <a:srgbClr val="FF0000"/>
                </a:solidFill>
              </a:rPr>
              <a:t> SDM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9FF45C-A960-9593-2F39-0C04208B77AB}"/>
              </a:ext>
            </a:extLst>
          </p:cNvPr>
          <p:cNvSpPr/>
          <p:nvPr/>
        </p:nvSpPr>
        <p:spPr>
          <a:xfrm>
            <a:off x="4815163" y="1686889"/>
            <a:ext cx="1420585" cy="1143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Consent clinic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0F1A67-F1DC-E9C6-93CF-7F7E8A24EEF3}"/>
              </a:ext>
            </a:extLst>
          </p:cNvPr>
          <p:cNvSpPr/>
          <p:nvPr/>
        </p:nvSpPr>
        <p:spPr>
          <a:xfrm>
            <a:off x="685982" y="1724009"/>
            <a:ext cx="1420585" cy="1143000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Listed  for THR / TKR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BA2F6B7-5CDF-3EB2-AB33-1197D7DC8584}"/>
              </a:ext>
            </a:extLst>
          </p:cNvPr>
          <p:cNvCxnSpPr>
            <a:cxnSpLocks/>
          </p:cNvCxnSpPr>
          <p:nvPr/>
        </p:nvCxnSpPr>
        <p:spPr>
          <a:xfrm>
            <a:off x="2347375" y="2267975"/>
            <a:ext cx="2159727" cy="89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1654AE6-6AD1-27B0-CB14-3C8F57F4571C}"/>
              </a:ext>
            </a:extLst>
          </p:cNvPr>
          <p:cNvCxnSpPr>
            <a:cxnSpLocks/>
          </p:cNvCxnSpPr>
          <p:nvPr/>
        </p:nvCxnSpPr>
        <p:spPr>
          <a:xfrm>
            <a:off x="6312444" y="2271669"/>
            <a:ext cx="99043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Graphic 27" descr="Window with solid fill">
            <a:extLst>
              <a:ext uri="{FF2B5EF4-FFF2-40B4-BE49-F238E27FC236}">
                <a16:creationId xmlns:a16="http://schemas.microsoft.com/office/drawing/2014/main" id="{919C746A-E178-1443-69FC-A7F08E897B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22788" y="2999115"/>
            <a:ext cx="820276" cy="86340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197EB2A-AFD7-A6D5-80A2-A43545EC81B8}"/>
              </a:ext>
            </a:extLst>
          </p:cNvPr>
          <p:cNvSpPr txBox="1"/>
          <p:nvPr/>
        </p:nvSpPr>
        <p:spPr>
          <a:xfrm>
            <a:off x="2391666" y="1724009"/>
            <a:ext cx="2138398" cy="369332"/>
          </a:xfrm>
          <a:prstGeom prst="rect">
            <a:avLst/>
          </a:prstGeom>
          <a:solidFill>
            <a:schemeClr val="accent6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Prepare Well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F28E06D-E8F3-7E0A-DBC2-E85E30639EE9}"/>
              </a:ext>
            </a:extLst>
          </p:cNvPr>
          <p:cNvSpPr txBox="1"/>
          <p:nvPr/>
        </p:nvSpPr>
        <p:spPr>
          <a:xfrm>
            <a:off x="8407287" y="1225594"/>
            <a:ext cx="2138398" cy="369332"/>
          </a:xfrm>
          <a:prstGeom prst="rect">
            <a:avLst/>
          </a:prstGeom>
          <a:solidFill>
            <a:schemeClr val="accent6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‘</a:t>
            </a:r>
            <a:r>
              <a:rPr lang="en-GB" b="1" dirty="0" err="1"/>
              <a:t>Pread</a:t>
            </a:r>
            <a:r>
              <a:rPr lang="en-GB" b="1" dirty="0"/>
              <a:t> OT’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61F963-7BF3-20C7-9EB6-262F2D984904}"/>
              </a:ext>
            </a:extLst>
          </p:cNvPr>
          <p:cNvSpPr txBox="1"/>
          <p:nvPr/>
        </p:nvSpPr>
        <p:spPr>
          <a:xfrm>
            <a:off x="2391665" y="2457254"/>
            <a:ext cx="2138398" cy="369332"/>
          </a:xfrm>
          <a:prstGeom prst="rect">
            <a:avLst/>
          </a:prstGeom>
          <a:solidFill>
            <a:schemeClr val="accent6"/>
          </a:solidFill>
          <a:ln>
            <a:solidFill>
              <a:schemeClr val="tx2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b="1" dirty="0"/>
              <a:t>Waiting Well</a:t>
            </a:r>
          </a:p>
        </p:txBody>
      </p:sp>
      <p:pic>
        <p:nvPicPr>
          <p:cNvPr id="12" name="Graphic 11" descr="Window with solid fill">
            <a:extLst>
              <a:ext uri="{FF2B5EF4-FFF2-40B4-BE49-F238E27FC236}">
                <a16:creationId xmlns:a16="http://schemas.microsoft.com/office/drawing/2014/main" id="{76962325-5BCF-EA4B-BD68-86AD06E1FA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61565" y="5279364"/>
            <a:ext cx="820276" cy="863408"/>
          </a:xfrm>
          <a:prstGeom prst="rect">
            <a:avLst/>
          </a:prstGeom>
        </p:spPr>
      </p:pic>
      <p:pic>
        <p:nvPicPr>
          <p:cNvPr id="19" name="Graphic 18" descr="Window with solid fill">
            <a:extLst>
              <a:ext uri="{FF2B5EF4-FFF2-40B4-BE49-F238E27FC236}">
                <a16:creationId xmlns:a16="http://schemas.microsoft.com/office/drawing/2014/main" id="{11E1278F-D890-2C4E-0A96-6ED1FEC295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889" y="730368"/>
            <a:ext cx="820276" cy="863408"/>
          </a:xfrm>
          <a:prstGeom prst="rect">
            <a:avLst/>
          </a:prstGeom>
        </p:spPr>
      </p:pic>
      <p:pic>
        <p:nvPicPr>
          <p:cNvPr id="13" name="Picture 12" descr="Adopt, Spread &amp; Embed Programme - Bevan Commission">
            <a:extLst>
              <a:ext uri="{FF2B5EF4-FFF2-40B4-BE49-F238E27FC236}">
                <a16:creationId xmlns:a16="http://schemas.microsoft.com/office/drawing/2014/main" id="{DCABDF2D-EBA2-0808-0E22-ABF58124AA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806" y="41334"/>
            <a:ext cx="1786389" cy="1671370"/>
          </a:xfrm>
          <a:prstGeom prst="rect">
            <a:avLst/>
          </a:prstGeom>
        </p:spPr>
      </p:pic>
      <p:pic>
        <p:nvPicPr>
          <p:cNvPr id="22" name="Picture 21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B04675A8-FF6B-1DE1-3882-8CFD3417B6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263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0BFF392A-71D6-0395-B04C-E504C332A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pic>
        <p:nvPicPr>
          <p:cNvPr id="7" name="Picture 6" descr="Adopt, Spread &amp; Embed Programme - Bevan Commission">
            <a:extLst>
              <a:ext uri="{FF2B5EF4-FFF2-40B4-BE49-F238E27FC236}">
                <a16:creationId xmlns:a16="http://schemas.microsoft.com/office/drawing/2014/main" id="{F7F9CFB6-EE07-1790-1E0C-D6B6CC5A41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06" y="41334"/>
            <a:ext cx="1786389" cy="1671370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27A6BA8D-B88C-27EE-E609-6C52B3C907D1}"/>
              </a:ext>
            </a:extLst>
          </p:cNvPr>
          <p:cNvSpPr txBox="1">
            <a:spLocks/>
          </p:cNvSpPr>
          <p:nvPr/>
        </p:nvSpPr>
        <p:spPr>
          <a:xfrm>
            <a:off x="604808" y="2060277"/>
            <a:ext cx="7296988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Pilot Oct 25 – Mar 26</a:t>
            </a:r>
            <a:endParaRPr lang="en-US" b="1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42 patients seen - </a:t>
            </a:r>
            <a:r>
              <a:rPr lang="en-GB" sz="24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proactive</a:t>
            </a:r>
            <a:r>
              <a:rPr lang="en-GB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 &amp; reactive selection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4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Female: Male = 2:1</a:t>
            </a:r>
            <a:endParaRPr lang="en-GB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40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Median age 78 (range 65-94)</a:t>
            </a:r>
            <a:endParaRPr lang="en-GB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96F5D42-3D87-ED10-BDBE-EA0833FA1B2F}"/>
              </a:ext>
              <a:ext uri="{147F2762-F138-4A5C-976F-8EAC2B608ADB}">
                <a16:predDERef xmlns:a16="http://schemas.microsoft.com/office/drawing/2014/main" pred="{99206E4A-1BC2-1A37-2AF0-F18003FBF71F}"/>
              </a:ext>
            </a:extLst>
          </p:cNvPr>
          <p:cNvGraphicFramePr>
            <a:graphicFrameLocks/>
          </p:cNvGraphicFramePr>
          <p:nvPr/>
        </p:nvGraphicFramePr>
        <p:xfrm>
          <a:off x="5497003" y="1717195"/>
          <a:ext cx="5434642" cy="3361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195862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29B1A-A778-9C53-DAA2-083F62966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C8529AA2-9A75-BFE1-14B5-AF5A587CC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pic>
        <p:nvPicPr>
          <p:cNvPr id="7" name="Picture 6" descr="Adopt, Spread &amp; Embed Programme - Bevan Commission">
            <a:extLst>
              <a:ext uri="{FF2B5EF4-FFF2-40B4-BE49-F238E27FC236}">
                <a16:creationId xmlns:a16="http://schemas.microsoft.com/office/drawing/2014/main" id="{4D2AC4D1-2B26-4BFE-66FE-E80279273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06" y="41334"/>
            <a:ext cx="1786389" cy="1671370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097E526-F6C3-B4BE-FA06-4D74890EE732}"/>
              </a:ext>
              <a:ext uri="{147F2762-F138-4A5C-976F-8EAC2B608ADB}">
                <a16:predDERef xmlns:a16="http://schemas.microsoft.com/office/drawing/2014/main" pred="{4EE8F4C1-20CC-4C31-9EA8-08C5BE39BEC6}"/>
              </a:ext>
            </a:extLst>
          </p:cNvPr>
          <p:cNvGraphicFramePr>
            <a:graphicFrameLocks/>
          </p:cNvGraphicFramePr>
          <p:nvPr/>
        </p:nvGraphicFramePr>
        <p:xfrm>
          <a:off x="766852" y="204787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DDDFF62-5742-AC1D-32E4-AA1F7EFEB406}"/>
              </a:ext>
              <a:ext uri="{147F2762-F138-4A5C-976F-8EAC2B608ADB}">
                <a16:predDERef xmlns:a16="http://schemas.microsoft.com/office/drawing/2014/main" pred="{02385962-759D-95E0-3681-956258FD562E}"/>
              </a:ext>
            </a:extLst>
          </p:cNvPr>
          <p:cNvGraphicFramePr>
            <a:graphicFrameLocks/>
          </p:cNvGraphicFramePr>
          <p:nvPr/>
        </p:nvGraphicFramePr>
        <p:xfrm>
          <a:off x="6230248" y="91206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52EA2DD-ACCF-4020-685C-9BEA48CC5FF7}"/>
              </a:ext>
            </a:extLst>
          </p:cNvPr>
          <p:cNvSpPr txBox="1"/>
          <p:nvPr/>
        </p:nvSpPr>
        <p:spPr>
          <a:xfrm>
            <a:off x="6598596" y="4150468"/>
            <a:ext cx="4823935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dirty="0">
              <a:solidFill>
                <a:srgbClr val="FF0000"/>
              </a:solidFill>
              <a:ea typeface="Calibri"/>
              <a:cs typeface="Calibri"/>
            </a:endParaRPr>
          </a:p>
          <a:p>
            <a:pPr algn="ctr"/>
            <a:r>
              <a:rPr lang="en-GB" b="1" dirty="0">
                <a:solidFill>
                  <a:srgbClr val="FF0000"/>
                </a:solidFill>
                <a:ea typeface="Calibri"/>
                <a:cs typeface="Calibri"/>
              </a:rPr>
              <a:t>7 patients did not proceed (5 TKR, 2 THR)</a:t>
            </a:r>
          </a:p>
          <a:p>
            <a:pPr algn="ctr"/>
            <a:endParaRPr lang="en-GB" b="1" dirty="0">
              <a:solidFill>
                <a:srgbClr val="FF0000"/>
              </a:solidFill>
              <a:ea typeface="Calibri"/>
              <a:cs typeface="Calibri"/>
            </a:endParaRPr>
          </a:p>
          <a:p>
            <a:pPr algn="ctr"/>
            <a:r>
              <a:rPr lang="en-GB" b="1" dirty="0">
                <a:solidFill>
                  <a:srgbClr val="FF0000"/>
                </a:solidFill>
                <a:ea typeface="Calibri"/>
                <a:cs typeface="Calibri"/>
              </a:rPr>
              <a:t>All as a result of shared decision-making discussion with POPS</a:t>
            </a:r>
          </a:p>
          <a:p>
            <a:pPr algn="ctr"/>
            <a:endParaRPr lang="en-GB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854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646E15-5A75-DAF1-9444-536423D11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E1FD9D5-6B05-2306-0828-81347D819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45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927D5E-D4DB-E4DF-E06B-F13BB3CA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Swansea Bay University Health Board Logo.jpg - HEIW">
            <a:extLst>
              <a:ext uri="{FF2B5EF4-FFF2-40B4-BE49-F238E27FC236}">
                <a16:creationId xmlns:a16="http://schemas.microsoft.com/office/drawing/2014/main" id="{22636B8A-CA94-0006-81BC-3FA9A8A7F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237" y="2320686"/>
            <a:ext cx="6649527" cy="220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561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2115199A-FA0C-DF63-800B-F7E37B3337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pic>
        <p:nvPicPr>
          <p:cNvPr id="2" name="Picture 1" descr="A screenshot of a news page&#10;&#10;AI-generated content may be incorrect.">
            <a:extLst>
              <a:ext uri="{FF2B5EF4-FFF2-40B4-BE49-F238E27FC236}">
                <a16:creationId xmlns:a16="http://schemas.microsoft.com/office/drawing/2014/main" id="{81E4FB6E-DD42-C316-D847-76E81F252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155" y="1624263"/>
            <a:ext cx="4914900" cy="381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7E2C28-510F-7A48-3EE0-4BD26BA0EBC1}"/>
              </a:ext>
            </a:extLst>
          </p:cNvPr>
          <p:cNvSpPr txBox="1"/>
          <p:nvPr/>
        </p:nvSpPr>
        <p:spPr>
          <a:xfrm>
            <a:off x="438741" y="513954"/>
            <a:ext cx="869961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b="1"/>
              <a:t>Where we were - 2021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C258DA-DF0D-B0C0-52D6-A2D76A4A22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1365" y="2813835"/>
            <a:ext cx="2228850" cy="3943350"/>
          </a:xfrm>
          <a:prstGeom prst="rect">
            <a:avLst/>
          </a:prstGeom>
        </p:spPr>
      </p:pic>
      <p:pic>
        <p:nvPicPr>
          <p:cNvPr id="7" name="Picture 6" descr="A red silhouette of a person on a crutch&#10;&#10;AI-generated content may be incorrect.">
            <a:extLst>
              <a:ext uri="{FF2B5EF4-FFF2-40B4-BE49-F238E27FC236}">
                <a16:creationId xmlns:a16="http://schemas.microsoft.com/office/drawing/2014/main" id="{B2A745CA-7258-55BF-D25D-32E4EB6A97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1993" y="3798335"/>
            <a:ext cx="3927752" cy="24197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5F3BCA-6111-ED05-1F95-36D0C071AFB0}"/>
              </a:ext>
            </a:extLst>
          </p:cNvPr>
          <p:cNvSpPr txBox="1"/>
          <p:nvPr/>
        </p:nvSpPr>
        <p:spPr>
          <a:xfrm>
            <a:off x="6997219" y="1479346"/>
            <a:ext cx="4499198" cy="923330"/>
          </a:xfrm>
          <a:prstGeom prst="rect">
            <a:avLst/>
          </a:prstGeom>
          <a:noFill/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/>
              <a:t>1/3 Patients living with frailty in MH under surgical specialities</a:t>
            </a:r>
          </a:p>
          <a:p>
            <a:pPr marL="285750" indent="-285750">
              <a:buFont typeface="Arial"/>
              <a:buChar char="•"/>
            </a:pPr>
            <a:r>
              <a:rPr lang="en-GB"/>
              <a:t>Difficulty funding inpatient sessions</a:t>
            </a:r>
          </a:p>
        </p:txBody>
      </p:sp>
    </p:spTree>
    <p:extLst>
      <p:ext uri="{BB962C8B-B14F-4D97-AF65-F5344CB8AC3E}">
        <p14:creationId xmlns:p14="http://schemas.microsoft.com/office/powerpoint/2010/main" val="2163343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red sign with white text&#10;&#10;AI-generated content may be incorrect.">
            <a:extLst>
              <a:ext uri="{FF2B5EF4-FFF2-40B4-BE49-F238E27FC236}">
                <a16:creationId xmlns:a16="http://schemas.microsoft.com/office/drawing/2014/main" id="{7D82B65C-C258-CA07-9B2A-E1B9BEA51F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2988" y="2624931"/>
            <a:ext cx="2949156" cy="295400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FCE933A-3C75-9369-7EF7-E3D2E027A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b="1">
                <a:solidFill>
                  <a:schemeClr val="tx2">
                    <a:lumMod val="90000"/>
                    <a:lumOff val="10000"/>
                  </a:schemeClr>
                </a:solidFill>
              </a:rPr>
              <a:t>DRIVERS FOR CHANGE</a:t>
            </a:r>
            <a:endParaRPr lang="en-GB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8" name="Picture 7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279EB9EF-8911-D2FC-30C9-BF9FE84427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pic>
        <p:nvPicPr>
          <p:cNvPr id="12" name="Content Placeholder 3" descr="A blue and white logo&#10;&#10;AI-generated content may be incorrect.">
            <a:extLst>
              <a:ext uri="{FF2B5EF4-FFF2-40B4-BE49-F238E27FC236}">
                <a16:creationId xmlns:a16="http://schemas.microsoft.com/office/drawing/2014/main" id="{F5AA78E6-FCCF-FFEB-E638-091E437E9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9625" y="2625561"/>
            <a:ext cx="2952750" cy="2952750"/>
          </a:xfrm>
          <a:prstGeom prst="rect">
            <a:avLst/>
          </a:prstGeom>
        </p:spPr>
      </p:pic>
      <p:pic>
        <p:nvPicPr>
          <p:cNvPr id="14" name="Picture 13" descr="A cover of a blue cover with text&#10;&#10;AI-generated content may be incorrect.">
            <a:extLst>
              <a:ext uri="{FF2B5EF4-FFF2-40B4-BE49-F238E27FC236}">
                <a16:creationId xmlns:a16="http://schemas.microsoft.com/office/drawing/2014/main" id="{EBC481B3-C72D-5992-B67E-ED91932735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2007" y="2296130"/>
            <a:ext cx="2704916" cy="3602832"/>
          </a:xfrm>
          <a:prstGeom prst="rect">
            <a:avLst/>
          </a:prstGeom>
        </p:spPr>
      </p:pic>
      <p:pic>
        <p:nvPicPr>
          <p:cNvPr id="16" name="Picture 15" descr="A close-up of a text&#10;&#10;AI-generated content may be incorrect.">
            <a:extLst>
              <a:ext uri="{FF2B5EF4-FFF2-40B4-BE49-F238E27FC236}">
                <a16:creationId xmlns:a16="http://schemas.microsoft.com/office/drawing/2014/main" id="{2571ADB5-1EB3-FAD7-CFB7-43050B2CF0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51" y="1520880"/>
            <a:ext cx="7163420" cy="515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09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78191-3A9E-1373-5234-66C826C01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67B593C9-8691-036C-AA58-90348C4B30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634" y="512937"/>
            <a:ext cx="1409702" cy="6799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D50FC3-D83F-37FE-F6A2-11924A49818C}"/>
              </a:ext>
            </a:extLst>
          </p:cNvPr>
          <p:cNvSpPr txBox="1"/>
          <p:nvPr/>
        </p:nvSpPr>
        <p:spPr>
          <a:xfrm>
            <a:off x="438741" y="513954"/>
            <a:ext cx="869961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b="1"/>
              <a:t>Health Board Priorities/Funding</a:t>
            </a:r>
          </a:p>
        </p:txBody>
      </p:sp>
      <p:pic>
        <p:nvPicPr>
          <p:cNvPr id="5" name="Picture 4" descr="A yellow and white rectangles with text&#10;&#10;AI-generated content may be incorrect.">
            <a:extLst>
              <a:ext uri="{FF2B5EF4-FFF2-40B4-BE49-F238E27FC236}">
                <a16:creationId xmlns:a16="http://schemas.microsoft.com/office/drawing/2014/main" id="{5E1D190F-41C4-E78F-D1BC-E08324B932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968" y="1376619"/>
            <a:ext cx="10840065" cy="3096955"/>
          </a:xfrm>
          <a:prstGeom prst="rect">
            <a:avLst/>
          </a:prstGeo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id="{C8091B71-3CD2-B226-835F-92C0EA439668}"/>
              </a:ext>
            </a:extLst>
          </p:cNvPr>
          <p:cNvSpPr/>
          <p:nvPr/>
        </p:nvSpPr>
        <p:spPr>
          <a:xfrm rot="10800000">
            <a:off x="3270775" y="1596210"/>
            <a:ext cx="3046468" cy="550169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E711F2-C872-FF14-86C9-087BA2A7D1D2}"/>
              </a:ext>
            </a:extLst>
          </p:cNvPr>
          <p:cNvSpPr txBox="1"/>
          <p:nvPr/>
        </p:nvSpPr>
        <p:spPr>
          <a:xfrm>
            <a:off x="329099" y="3467853"/>
            <a:ext cx="6166337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All Lap Chole list &gt;65</a:t>
            </a:r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Contacted to screen for frailty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MDT +/– Clinical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Patient Feedback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Data/Cost savings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1" i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i="1"/>
              <a:t>51 DNP - £178,500</a:t>
            </a:r>
          </a:p>
        </p:txBody>
      </p:sp>
      <p:pic>
        <p:nvPicPr>
          <p:cNvPr id="11" name="Picture 10" descr="Words in pink and blue&#10;&#10;AI-generated content may be incorrect.">
            <a:extLst>
              <a:ext uri="{FF2B5EF4-FFF2-40B4-BE49-F238E27FC236}">
                <a16:creationId xmlns:a16="http://schemas.microsoft.com/office/drawing/2014/main" id="{0E981DAE-30C0-6255-A0D2-9362CD0FB2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5456" y="3448971"/>
            <a:ext cx="4515465" cy="3081492"/>
          </a:xfrm>
          <a:prstGeom prst="rect">
            <a:avLst/>
          </a:prstGeom>
        </p:spPr>
      </p:pic>
      <p:pic>
        <p:nvPicPr>
          <p:cNvPr id="12" name="Picture 11" descr="Words in pink and blue&#10;&#10;AI-generated content may be incorrect.">
            <a:extLst>
              <a:ext uri="{FF2B5EF4-FFF2-40B4-BE49-F238E27FC236}">
                <a16:creationId xmlns:a16="http://schemas.microsoft.com/office/drawing/2014/main" id="{B582423A-C20E-2040-84A2-208AFD263F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0848" y="3444362"/>
            <a:ext cx="4650658" cy="308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704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862B7-F9A4-A7EF-891B-C2FA1E346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E8F6AE94-CF9A-323E-70BF-25DB6F70D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F12058-5655-E3C0-C593-75EB956A8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30677" y="330205"/>
            <a:ext cx="12192000" cy="11831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491527-114B-1A14-3B70-2D4FBD1D05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7956"/>
          <a:stretch>
            <a:fillRect/>
          </a:stretch>
        </p:blipFill>
        <p:spPr>
          <a:xfrm>
            <a:off x="589935" y="1509814"/>
            <a:ext cx="10274710" cy="665115"/>
          </a:xfrm>
          <a:prstGeom prst="rect">
            <a:avLst/>
          </a:prstGeom>
        </p:spPr>
      </p:pic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EEBD6DF-9DD6-9684-D552-65E6C11547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933" y="2359589"/>
            <a:ext cx="3019425" cy="4105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FA0526-951F-F0D2-7DA0-5FEADB6CD3A6}"/>
              </a:ext>
            </a:extLst>
          </p:cNvPr>
          <p:cNvSpPr txBox="1"/>
          <p:nvPr/>
        </p:nvSpPr>
        <p:spPr>
          <a:xfrm>
            <a:off x="4346751" y="2997090"/>
            <a:ext cx="6648058" cy="3170099"/>
          </a:xfrm>
          <a:prstGeom prst="rect">
            <a:avLst/>
          </a:prstGeom>
          <a:noFill/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2000">
                <a:solidFill>
                  <a:srgbClr val="FF0000"/>
                </a:solidFill>
              </a:rPr>
              <a:t>Bevan Funding Complete</a:t>
            </a:r>
          </a:p>
          <a:p>
            <a:pPr marL="285750" indent="-285750">
              <a:buFont typeface="Arial"/>
              <a:buChar char="•"/>
            </a:pPr>
            <a:r>
              <a:rPr lang="en-GB" sz="2000">
                <a:solidFill>
                  <a:srgbClr val="FF0000"/>
                </a:solidFill>
              </a:rPr>
              <a:t>No CFS/screening</a:t>
            </a:r>
          </a:p>
          <a:p>
            <a:pPr marL="285750" indent="-285750">
              <a:buFont typeface="Arial"/>
              <a:buChar char="•"/>
            </a:pPr>
            <a:r>
              <a:rPr lang="en-GB" sz="2000">
                <a:solidFill>
                  <a:srgbClr val="FF0000"/>
                </a:solidFill>
              </a:rPr>
              <a:t>1 OP Clinic/special interest session</a:t>
            </a:r>
          </a:p>
          <a:p>
            <a:pPr marL="285750" indent="-285750">
              <a:buFont typeface="Arial"/>
              <a:buChar char="•"/>
            </a:pPr>
            <a:endParaRPr lang="en-GB" sz="2000"/>
          </a:p>
          <a:p>
            <a:pPr marL="285750" indent="-285750">
              <a:buFont typeface="Arial"/>
              <a:buChar char="•"/>
            </a:pPr>
            <a:endParaRPr lang="en-GB" sz="2000"/>
          </a:p>
          <a:p>
            <a:pPr marL="285750" indent="-285750">
              <a:buFont typeface="Arial"/>
              <a:buChar char="•"/>
            </a:pPr>
            <a:r>
              <a:rPr lang="en-GB" sz="2000" err="1"/>
              <a:t>Bayways</a:t>
            </a:r>
            <a:r>
              <a:rPr lang="en-GB" sz="2000"/>
              <a:t> – VBHC, Digital, Transformation, Execs</a:t>
            </a:r>
          </a:p>
          <a:p>
            <a:pPr marL="285750" indent="-285750">
              <a:buFont typeface="Arial"/>
              <a:buChar char="•"/>
            </a:pPr>
            <a:endParaRPr lang="en-GB" sz="2000"/>
          </a:p>
          <a:p>
            <a:pPr marL="285750" indent="-285750">
              <a:buFont typeface="Arial"/>
              <a:buChar char="•"/>
            </a:pPr>
            <a:r>
              <a:rPr lang="en-GB" sz="2000"/>
              <a:t>Digital solutions?</a:t>
            </a:r>
          </a:p>
          <a:p>
            <a:pPr marL="285750" indent="-285750">
              <a:buFont typeface="Arial"/>
              <a:buChar char="•"/>
            </a:pPr>
            <a:endParaRPr lang="en-GB" sz="2000"/>
          </a:p>
          <a:p>
            <a:pPr marL="285750" indent="-285750">
              <a:buFont typeface="Arial"/>
              <a:buChar char="•"/>
            </a:pPr>
            <a:r>
              <a:rPr lang="en-GB" sz="2000"/>
              <a:t>'If you can prove there may be money'</a:t>
            </a:r>
          </a:p>
        </p:txBody>
      </p:sp>
    </p:spTree>
    <p:extLst>
      <p:ext uri="{BB962C8B-B14F-4D97-AF65-F5344CB8AC3E}">
        <p14:creationId xmlns:p14="http://schemas.microsoft.com/office/powerpoint/2010/main" val="2433530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5411E-DFB3-D2DD-C0E0-0253DA791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82A873B3-F21C-8F91-7AA7-F80F34089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13" y="6397584"/>
            <a:ext cx="1488271" cy="46041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E552D724-6593-066C-921E-C2F98D055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2374" y="6325307"/>
            <a:ext cx="2089792" cy="53269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A39C25-1C49-5D49-F58A-CD47768778C0}"/>
              </a:ext>
            </a:extLst>
          </p:cNvPr>
          <p:cNvSpPr/>
          <p:nvPr/>
        </p:nvSpPr>
        <p:spPr>
          <a:xfrm>
            <a:off x="0" y="0"/>
            <a:ext cx="12192000" cy="5217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sz="3600" b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  <a:p>
            <a:pPr algn="ctr">
              <a:defRPr/>
            </a:pPr>
            <a:r>
              <a:rPr lang="en-GB" sz="36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Digital Frailty Screening </a:t>
            </a:r>
          </a:p>
          <a:p>
            <a:pPr algn="ctr"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6AB9E36-4B4C-4F92-BC79-954BD2252E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652" t="21088" r="25624" b="7767"/>
          <a:stretch/>
        </p:blipFill>
        <p:spPr>
          <a:xfrm>
            <a:off x="217398" y="521740"/>
            <a:ext cx="5346441" cy="5655223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FB2D04A-257B-473C-B68F-8AD8F147BC13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5880570" y="1602848"/>
            <a:ext cx="5696146" cy="317260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r>
              <a:rPr lang="en-GB" sz="1600" b="1" u="sng"/>
              <a:t>Bespoke questionnaire – uses following tools</a:t>
            </a:r>
          </a:p>
          <a:p>
            <a:endParaRPr lang="en-GB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/>
              <a:t>Modified Clinical Frailty Scale (CFS) – modified so patients can self-assess the severity of their frailty </a:t>
            </a:r>
            <a:r>
              <a:rPr lang="en-GB" sz="1600"/>
              <a:t>(</a:t>
            </a:r>
            <a:r>
              <a:rPr lang="en-GB" sz="1600" i="1"/>
              <a:t>©2005-2020 Rockwood. Version 2.0).  Validation ongoing.</a:t>
            </a:r>
          </a:p>
          <a:p>
            <a:endParaRPr lang="en-GB" sz="16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/>
              <a:t>CRANE  - Provides a comprehensive evaluation of patient risk factors  </a:t>
            </a:r>
            <a:r>
              <a:rPr lang="en-GB" sz="1600"/>
              <a:t>(</a:t>
            </a:r>
            <a:r>
              <a:rPr lang="en-GB" sz="1600" i="1"/>
              <a:t>The Comprehensive Risk Assessment and Needs Evaluation (CRANE) has been developed by Guy’s and St Thomas NHS Trust GOLD Team)</a:t>
            </a:r>
            <a:r>
              <a:rPr lang="en-GB" sz="1600" b="1"/>
              <a:t>.	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1600"/>
          </a:p>
        </p:txBody>
      </p:sp>
      <p:pic>
        <p:nvPicPr>
          <p:cNvPr id="5" name="Picture 4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630555E6-CA0A-06EC-4870-491317BE31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002" y="724300"/>
            <a:ext cx="1409702" cy="679974"/>
          </a:xfrm>
          <a:prstGeom prst="rect">
            <a:avLst/>
          </a:prstGeom>
        </p:spPr>
      </p:pic>
      <p:pic>
        <p:nvPicPr>
          <p:cNvPr id="7" name="Picture 6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2FA92E8B-FF34-5226-CE7B-BA82EFD22A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8090" y="4783314"/>
            <a:ext cx="6622933" cy="124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9692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1CD2A-0C93-D9DB-E803-265C656E3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A47F51D3-6013-2073-56DC-774EEE7D1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666" y="512937"/>
            <a:ext cx="1409702" cy="679974"/>
          </a:xfrm>
          <a:prstGeom prst="rect">
            <a:avLst/>
          </a:prstGeom>
        </p:spPr>
      </p:pic>
      <p:pic>
        <p:nvPicPr>
          <p:cNvPr id="2" name="Picture 1" descr="A graph of a number of different colored squares&#10;&#10;AI-generated content may be incorrect.">
            <a:extLst>
              <a:ext uri="{FF2B5EF4-FFF2-40B4-BE49-F238E27FC236}">
                <a16:creationId xmlns:a16="http://schemas.microsoft.com/office/drawing/2014/main" id="{E3369D41-1862-A6B5-0CE5-8FB9F97B7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9718" y="966480"/>
            <a:ext cx="4110499" cy="29094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3D059C-C66F-D580-4D36-29F9B2B5CD4B}"/>
              </a:ext>
            </a:extLst>
          </p:cNvPr>
          <p:cNvSpPr txBox="1"/>
          <p:nvPr/>
        </p:nvSpPr>
        <p:spPr>
          <a:xfrm>
            <a:off x="438741" y="513954"/>
            <a:ext cx="869961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b="1"/>
              <a:t>Providing the Proof!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DCF558-93A7-35E2-E675-AC090EEF8F5A}"/>
              </a:ext>
            </a:extLst>
          </p:cNvPr>
          <p:cNvSpPr txBox="1"/>
          <p:nvPr/>
        </p:nvSpPr>
        <p:spPr>
          <a:xfrm>
            <a:off x="451910" y="1598547"/>
            <a:ext cx="5533102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2000">
                <a:latin typeface="Arial"/>
                <a:cs typeface="Arial"/>
              </a:rPr>
              <a:t>737 patients were contacted - 58.2% responded. </a:t>
            </a:r>
          </a:p>
          <a:p>
            <a:pPr marL="285750" indent="-285750">
              <a:buFont typeface="Arial"/>
              <a:buChar char="•"/>
            </a:pPr>
            <a:r>
              <a:rPr lang="en-GB" sz="2000">
                <a:latin typeface="Arial"/>
                <a:cs typeface="Arial"/>
              </a:rPr>
              <a:t>Mean CFS 3.5</a:t>
            </a:r>
          </a:p>
          <a:p>
            <a:pPr marL="285750" indent="-285750">
              <a:buFont typeface="Arial"/>
              <a:buChar char="•"/>
            </a:pPr>
            <a:r>
              <a:rPr lang="en-GB" sz="2000">
                <a:latin typeface="Arial"/>
                <a:cs typeface="Arial"/>
              </a:rPr>
              <a:t>135 offered appts</a:t>
            </a:r>
          </a:p>
          <a:p>
            <a:pPr marL="285750" indent="-285750">
              <a:buFont typeface="Arial"/>
              <a:buChar char="•"/>
            </a:pPr>
            <a:r>
              <a:rPr lang="en-GB" sz="2000">
                <a:latin typeface="Arial"/>
                <a:cs typeface="Arial"/>
              </a:rPr>
              <a:t>31 did not proceed</a:t>
            </a:r>
          </a:p>
        </p:txBody>
      </p:sp>
      <p:pic>
        <p:nvPicPr>
          <p:cNvPr id="7" name="Picture 6" descr="A blue rectangles with white text&#10;&#10;AI-generated content may be incorrect.">
            <a:extLst>
              <a:ext uri="{FF2B5EF4-FFF2-40B4-BE49-F238E27FC236}">
                <a16:creationId xmlns:a16="http://schemas.microsoft.com/office/drawing/2014/main" id="{BD950167-0EFC-8499-0046-9407BBEE3B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423" y="3952875"/>
            <a:ext cx="10744200" cy="2352675"/>
          </a:xfrm>
          <a:prstGeom prst="rect">
            <a:avLst/>
          </a:prstGeom>
        </p:spPr>
      </p:pic>
      <p:pic>
        <p:nvPicPr>
          <p:cNvPr id="8" name="Picture 7" descr="A blue rectangles with white text&#10;&#10;AI-generated content may be incorrect.">
            <a:extLst>
              <a:ext uri="{FF2B5EF4-FFF2-40B4-BE49-F238E27FC236}">
                <a16:creationId xmlns:a16="http://schemas.microsoft.com/office/drawing/2014/main" id="{964BEC6A-57D1-6695-7822-BEA76CD4F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298" y="4095750"/>
            <a:ext cx="10744200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8092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414E4-8F29-57E2-1202-78D106811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37C4D3F8-82AE-BBBC-3483-9437010A2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C8A82789-0C3F-4E25-B825-151BEECE74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278" r="25716" b="74719"/>
          <a:stretch>
            <a:fillRect/>
          </a:stretch>
        </p:blipFill>
        <p:spPr>
          <a:xfrm>
            <a:off x="5483492" y="3883025"/>
            <a:ext cx="2792812" cy="2771600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80BCF710-7156-4DF6-939C-80C1898D09AE}"/>
              </a:ext>
            </a:extLst>
          </p:cNvPr>
          <p:cNvSpPr/>
          <p:nvPr/>
        </p:nvSpPr>
        <p:spPr>
          <a:xfrm>
            <a:off x="8492815" y="5141049"/>
            <a:ext cx="924426" cy="4455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0AF798-550E-4F48-97B8-AC0816D52E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458" t="102" r="148" b="4523"/>
          <a:stretch>
            <a:fillRect/>
          </a:stretch>
        </p:blipFill>
        <p:spPr>
          <a:xfrm>
            <a:off x="9569320" y="3683446"/>
            <a:ext cx="2199219" cy="2978740"/>
          </a:xfrm>
          <a:prstGeom prst="rect">
            <a:avLst/>
          </a:prstGeom>
        </p:spPr>
      </p:pic>
      <p:graphicFrame>
        <p:nvGraphicFramePr>
          <p:cNvPr id="5" name="TextBox 3">
            <a:extLst>
              <a:ext uri="{FF2B5EF4-FFF2-40B4-BE49-F238E27FC236}">
                <a16:creationId xmlns:a16="http://schemas.microsoft.com/office/drawing/2014/main" id="{172B14B4-9F1C-3BE6-AA91-5F4F12FC29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921880"/>
              </p:ext>
            </p:extLst>
          </p:nvPr>
        </p:nvGraphicFramePr>
        <p:xfrm>
          <a:off x="324640" y="789004"/>
          <a:ext cx="9311149" cy="4374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780434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1A871-D453-03D2-F02D-9DAEE7E62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16E9F533-221E-66C7-D81B-D75FA6FA6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454" y="5951138"/>
            <a:ext cx="1409702" cy="679974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C6A14FCA-B82F-E701-62A6-E40948727B9E}"/>
              </a:ext>
            </a:extLst>
          </p:cNvPr>
          <p:cNvSpPr txBox="1"/>
          <p:nvPr/>
        </p:nvSpPr>
        <p:spPr>
          <a:xfrm>
            <a:off x="438741" y="513954"/>
            <a:ext cx="869961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b="1"/>
              <a:t>Recurrent funding – planned care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93BEF38-752C-0CAE-E51E-2768F40D4A5D}"/>
              </a:ext>
            </a:extLst>
          </p:cNvPr>
          <p:cNvSpPr txBox="1"/>
          <p:nvPr/>
        </p:nvSpPr>
        <p:spPr>
          <a:xfrm>
            <a:off x="676260" y="1697550"/>
            <a:ext cx="5065048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/>
              <a:t>4 Consultant Sessions</a:t>
            </a: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/>
              <a:t>2 WTE JRFs</a:t>
            </a:r>
          </a:p>
          <a:p>
            <a:pPr marL="285750" indent="-285750">
              <a:buFont typeface="Arial"/>
              <a:buChar char="•"/>
            </a:pPr>
            <a:r>
              <a:rPr lang="en-GB" sz="2000"/>
              <a:t>1 WTE Band 3</a:t>
            </a:r>
          </a:p>
          <a:p>
            <a:pPr marL="285750" indent="-285750">
              <a:buFont typeface="Arial"/>
              <a:buChar char="•"/>
            </a:pPr>
            <a:endParaRPr lang="en-GB" sz="2000"/>
          </a:p>
          <a:p>
            <a:pPr marL="285750" indent="-285750">
              <a:buFont typeface="Arial"/>
              <a:buChar char="•"/>
            </a:pPr>
            <a:endParaRPr lang="en-GB" sz="2000"/>
          </a:p>
          <a:p>
            <a:pPr marL="285750" indent="-285750">
              <a:buFont typeface="Arial"/>
              <a:buChar char="•"/>
            </a:pPr>
            <a:endParaRPr lang="en-GB" sz="2000"/>
          </a:p>
          <a:p>
            <a:pPr marL="285750" indent="-285750">
              <a:buFont typeface="Arial"/>
              <a:buChar char="•"/>
            </a:pPr>
            <a:endParaRPr lang="en-GB" sz="2000"/>
          </a:p>
          <a:p>
            <a:pPr marL="285750" indent="-285750">
              <a:buFont typeface="Arial"/>
              <a:buChar char="•"/>
            </a:pPr>
            <a:endParaRPr lang="en-GB" sz="2000"/>
          </a:p>
          <a:p>
            <a:pPr marL="285750" indent="-285750">
              <a:buFont typeface="Arial"/>
              <a:buChar char="•"/>
            </a:pPr>
            <a:endParaRPr lang="en-GB" sz="3200" b="1" i="1"/>
          </a:p>
        </p:txBody>
      </p:sp>
      <p:pic>
        <p:nvPicPr>
          <p:cNvPr id="79" name="Picture 78" descr="A graph of a patient&#10;&#10;AI-generated content may be incorrect.">
            <a:extLst>
              <a:ext uri="{FF2B5EF4-FFF2-40B4-BE49-F238E27FC236}">
                <a16:creationId xmlns:a16="http://schemas.microsoft.com/office/drawing/2014/main" id="{F30DB454-FEC4-8834-29E5-BC46C8991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69" y="3323859"/>
            <a:ext cx="10126871" cy="2838628"/>
          </a:xfrm>
          <a:prstGeom prst="rect">
            <a:avLst/>
          </a:prstGeom>
        </p:spPr>
      </p:pic>
      <p:graphicFrame>
        <p:nvGraphicFramePr>
          <p:cNvPr id="80" name="Diagram 79">
            <a:extLst>
              <a:ext uri="{FF2B5EF4-FFF2-40B4-BE49-F238E27FC236}">
                <a16:creationId xmlns:a16="http://schemas.microsoft.com/office/drawing/2014/main" id="{42B23A8E-3504-9AD4-45FD-AF3BFEB633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584923"/>
              </p:ext>
            </p:extLst>
          </p:nvPr>
        </p:nvGraphicFramePr>
        <p:xfrm>
          <a:off x="8048489" y="132244"/>
          <a:ext cx="4283488" cy="2822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250315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FCFF9-76D5-7428-F558-404B4E0E0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E55C8112-EAC3-C35C-3C16-0F4EFDEB2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3A81BD28-885C-2DAA-12A0-255F8BEB2063}"/>
              </a:ext>
            </a:extLst>
          </p:cNvPr>
          <p:cNvSpPr txBox="1"/>
          <p:nvPr/>
        </p:nvSpPr>
        <p:spPr>
          <a:xfrm>
            <a:off x="438741" y="513954"/>
            <a:ext cx="869961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b="1"/>
              <a:t>Where are we now?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7F37EEB-0809-AE50-7923-9E2599053316}"/>
              </a:ext>
            </a:extLst>
          </p:cNvPr>
          <p:cNvSpPr txBox="1"/>
          <p:nvPr/>
        </p:nvSpPr>
        <p:spPr>
          <a:xfrm>
            <a:off x="441075" y="1133106"/>
            <a:ext cx="5065048" cy="43396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endParaRPr lang="en-GB" sz="2000"/>
          </a:p>
          <a:p>
            <a:pPr marL="285750" indent="-285750">
              <a:buFont typeface="Arial"/>
              <a:buChar char="•"/>
            </a:pPr>
            <a:r>
              <a:rPr lang="en-GB" sz="2000"/>
              <a:t>Daily NELA Screen/review</a:t>
            </a:r>
          </a:p>
          <a:p>
            <a:pPr marL="285750" indent="-285750">
              <a:buFont typeface="Arial"/>
              <a:buChar char="•"/>
            </a:pPr>
            <a:r>
              <a:rPr lang="en-GB" sz="2000"/>
              <a:t>Virtual and F2F Clinics/MDT</a:t>
            </a:r>
          </a:p>
          <a:p>
            <a:pPr marL="285750" indent="-285750">
              <a:buFont typeface="Arial"/>
              <a:buChar char="•"/>
            </a:pPr>
            <a:r>
              <a:rPr lang="en-GB" sz="2000"/>
              <a:t>Screen ALL GS elective patients yearly</a:t>
            </a:r>
          </a:p>
          <a:p>
            <a:pPr marL="285750" indent="-285750">
              <a:buFont typeface="Arial"/>
              <a:buChar char="•"/>
            </a:pPr>
            <a:r>
              <a:rPr lang="en-GB" sz="2000"/>
              <a:t>Colorectal/Gynae USC pathways</a:t>
            </a:r>
          </a:p>
          <a:p>
            <a:pPr marL="285750" indent="-285750">
              <a:buFont typeface="Arial"/>
              <a:buChar char="•"/>
            </a:pPr>
            <a:r>
              <a:rPr lang="en-GB" sz="2000" err="1"/>
              <a:t>Arthoplasty</a:t>
            </a:r>
            <a:r>
              <a:rPr lang="en-GB" sz="2000"/>
              <a:t> MDT</a:t>
            </a:r>
          </a:p>
          <a:p>
            <a:pPr marL="285750" indent="-285750">
              <a:buFont typeface="Arial"/>
              <a:buChar char="•"/>
            </a:pPr>
            <a:r>
              <a:rPr lang="en-GB" sz="2000"/>
              <a:t>Frailty screen – stage 1, POAC - HSQ</a:t>
            </a:r>
          </a:p>
          <a:p>
            <a:pPr marL="285750" indent="-285750">
              <a:buFont typeface="Arial"/>
              <a:buChar char="•"/>
            </a:pPr>
            <a:endParaRPr lang="en-GB" sz="2000"/>
          </a:p>
          <a:p>
            <a:pPr marL="285750" indent="-285750">
              <a:buFont typeface="Arial"/>
              <a:buChar char="•"/>
            </a:pPr>
            <a:endParaRPr lang="en-GB" sz="2000"/>
          </a:p>
          <a:p>
            <a:pPr marL="285750" indent="-285750">
              <a:buFont typeface="Arial"/>
              <a:buChar char="•"/>
            </a:pPr>
            <a:r>
              <a:rPr lang="en-GB" sz="3200" b="1" i="1"/>
              <a:t>*CULTURE CHANGE*</a:t>
            </a:r>
          </a:p>
          <a:p>
            <a:pPr marL="285750" indent="-285750">
              <a:buFont typeface="Arial"/>
              <a:buChar char="•"/>
            </a:pPr>
            <a:endParaRPr lang="en-GB" sz="3200" b="1" i="1"/>
          </a:p>
          <a:p>
            <a:pPr marL="285750" indent="-285750">
              <a:buFont typeface="Arial"/>
              <a:buChar char="•"/>
            </a:pPr>
            <a:endParaRPr lang="en-GB" sz="3200" b="1" i="1"/>
          </a:p>
        </p:txBody>
      </p:sp>
      <p:pic>
        <p:nvPicPr>
          <p:cNvPr id="77" name="Picture 76" descr="A page of a magazine&#10;&#10;AI-generated content may be incorrect.">
            <a:extLst>
              <a:ext uri="{FF2B5EF4-FFF2-40B4-BE49-F238E27FC236}">
                <a16:creationId xmlns:a16="http://schemas.microsoft.com/office/drawing/2014/main" id="{CC3C6268-8FFA-0566-3A66-1E71269A5B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443" t="17822" r="18876" b="10306"/>
          <a:stretch>
            <a:fillRect/>
          </a:stretch>
        </p:blipFill>
        <p:spPr>
          <a:xfrm>
            <a:off x="6098273" y="217309"/>
            <a:ext cx="3476327" cy="4928962"/>
          </a:xfrm>
          <a:prstGeom prst="rect">
            <a:avLst/>
          </a:prstGeom>
        </p:spPr>
      </p:pic>
      <p:pic>
        <p:nvPicPr>
          <p:cNvPr id="76" name="Picture 75" descr="A screenshot of a website&#10;&#10;AI-generated content may be incorrect.">
            <a:extLst>
              <a:ext uri="{FF2B5EF4-FFF2-40B4-BE49-F238E27FC236}">
                <a16:creationId xmlns:a16="http://schemas.microsoft.com/office/drawing/2014/main" id="{80782EB8-8C72-0E08-678F-966B2F2573A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7" t="3395" r="-17" b="17264"/>
          <a:stretch>
            <a:fillRect/>
          </a:stretch>
        </p:blipFill>
        <p:spPr>
          <a:xfrm>
            <a:off x="437045" y="4476266"/>
            <a:ext cx="4534162" cy="1991932"/>
          </a:xfrm>
          <a:prstGeom prst="rect">
            <a:avLst/>
          </a:prstGeom>
        </p:spPr>
      </p:pic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2239732-85E2-D714-C6E3-5DEA62615DF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3706" t="42451" r="40081" b="41868"/>
          <a:stretch>
            <a:fillRect/>
          </a:stretch>
        </p:blipFill>
        <p:spPr>
          <a:xfrm>
            <a:off x="6109253" y="3308894"/>
            <a:ext cx="5854129" cy="346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994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CC3465-C95D-B21A-65C5-02177091F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4EFB4A-7DD4-89E1-662C-DD5BF043B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45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61C974-98C6-5ADF-8A46-15811A15F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neurin Bevan University Health Board Logo.png - HEIW">
            <a:extLst>
              <a:ext uri="{FF2B5EF4-FFF2-40B4-BE49-F238E27FC236}">
                <a16:creationId xmlns:a16="http://schemas.microsoft.com/office/drawing/2014/main" id="{9A8A249A-D60F-582E-84A2-0E3372721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028" y="2137809"/>
            <a:ext cx="8403565" cy="260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139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2A39D-5D9E-402E-8926-7894EF47B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391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>
                <a:solidFill>
                  <a:schemeClr val="tx2"/>
                </a:solidFill>
              </a:rPr>
              <a:t>ABUHB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E8622-2209-4307-9609-0722C6D8F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3158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 dirty="0">
                <a:solidFill>
                  <a:schemeClr val="tx2"/>
                </a:solidFill>
              </a:rPr>
              <a:t>Sessional in-reach service since November 2021 </a:t>
            </a:r>
          </a:p>
          <a:p>
            <a:r>
              <a:rPr lang="en-GB" sz="2400" dirty="0">
                <a:solidFill>
                  <a:schemeClr val="tx2"/>
                </a:solidFill>
              </a:rPr>
              <a:t>~150 laparotomies 65 and over per year (~50% of NELA workload)</a:t>
            </a:r>
          </a:p>
          <a:p>
            <a:r>
              <a:rPr lang="en-GB" sz="2400" dirty="0">
                <a:solidFill>
                  <a:schemeClr val="tx2"/>
                </a:solidFill>
              </a:rPr>
              <a:t>All 65 and over NELA screened for frailty and delirium </a:t>
            </a:r>
          </a:p>
          <a:p>
            <a:endParaRPr lang="en-GB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chemeClr val="tx2"/>
                </a:solidFill>
              </a:rPr>
              <a:t>Involvement in non-NELA patients makes up majority of workload</a:t>
            </a:r>
          </a:p>
          <a:p>
            <a:pPr lvl="1"/>
            <a:r>
              <a:rPr lang="en-GB" sz="2000" dirty="0">
                <a:solidFill>
                  <a:schemeClr val="tx2"/>
                </a:solidFill>
              </a:rPr>
              <a:t>Elective surgeries </a:t>
            </a:r>
          </a:p>
          <a:p>
            <a:pPr lvl="1"/>
            <a:r>
              <a:rPr lang="en-GB" sz="2000" dirty="0">
                <a:solidFill>
                  <a:schemeClr val="tx2"/>
                </a:solidFill>
              </a:rPr>
              <a:t>Non-NELA emergencies </a:t>
            </a:r>
          </a:p>
          <a:p>
            <a:pPr lvl="1"/>
            <a:r>
              <a:rPr lang="en-GB" sz="2000" dirty="0">
                <a:solidFill>
                  <a:schemeClr val="tx2"/>
                </a:solidFill>
              </a:rPr>
              <a:t>Cholecystitis/pancreatitis with medical comorbidities </a:t>
            </a:r>
          </a:p>
          <a:p>
            <a:pPr lvl="1"/>
            <a:r>
              <a:rPr lang="en-GB" sz="2000" dirty="0">
                <a:solidFill>
                  <a:schemeClr val="tx2"/>
                </a:solidFill>
              </a:rPr>
              <a:t>Falls and frailty assessment</a:t>
            </a:r>
          </a:p>
          <a:p>
            <a:pPr lvl="1"/>
            <a:r>
              <a:rPr lang="en-GB" sz="2000" dirty="0">
                <a:solidFill>
                  <a:schemeClr val="tx2"/>
                </a:solidFill>
              </a:rPr>
              <a:t>“Nothing surgical going on.”</a:t>
            </a:r>
          </a:p>
          <a:p>
            <a:pPr marL="0" indent="0" algn="ctr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5" name="Picture 4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26B43EC9-1CE4-F817-0B3F-E2902C18EC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532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E8622-2209-4307-9609-0722C6D8F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4" y="1325563"/>
            <a:ext cx="5257800" cy="49604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GB" b="1" dirty="0">
                <a:solidFill>
                  <a:schemeClr val="tx2"/>
                </a:solidFill>
              </a:rPr>
              <a:t>Constraints</a:t>
            </a:r>
            <a:r>
              <a:rPr lang="en-GB" sz="2400" b="1" dirty="0">
                <a:solidFill>
                  <a:schemeClr val="tx2"/>
                </a:solidFill>
              </a:rPr>
              <a:t> </a:t>
            </a:r>
          </a:p>
          <a:p>
            <a:pPr marL="0" indent="0" algn="ctr">
              <a:buNone/>
            </a:pPr>
            <a:endParaRPr lang="en-GB" sz="2000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chemeClr val="tx2"/>
                </a:solidFill>
              </a:rPr>
              <a:t>Workforce</a:t>
            </a:r>
          </a:p>
          <a:p>
            <a:pPr marL="457200" lvl="1" indent="0">
              <a:buNone/>
            </a:pPr>
            <a:endParaRPr lang="en-GB" sz="1600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chemeClr val="tx2"/>
                </a:solidFill>
              </a:rPr>
              <a:t>Funding</a:t>
            </a:r>
          </a:p>
          <a:p>
            <a:r>
              <a:rPr lang="en-GB" sz="2400" dirty="0">
                <a:solidFill>
                  <a:schemeClr val="tx2"/>
                </a:solidFill>
              </a:rPr>
              <a:t>Time to tackle the to-do list</a:t>
            </a:r>
          </a:p>
          <a:p>
            <a:endParaRPr lang="en-GB" sz="2400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chemeClr val="tx2"/>
                </a:solidFill>
              </a:rPr>
              <a:t>ABUHB stepdown model</a:t>
            </a:r>
          </a:p>
          <a:p>
            <a:pPr marL="0" indent="0">
              <a:buNone/>
            </a:pPr>
            <a:endParaRPr lang="en-GB" sz="2400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en-GB" sz="2000" dirty="0"/>
          </a:p>
          <a:p>
            <a:pPr marL="0" indent="0" algn="ctr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32F17D8-A300-47C4-B924-B0202E131D86}"/>
              </a:ext>
            </a:extLst>
          </p:cNvPr>
          <p:cNvSpPr txBox="1">
            <a:spLocks/>
          </p:cNvSpPr>
          <p:nvPr/>
        </p:nvSpPr>
        <p:spPr>
          <a:xfrm>
            <a:off x="6299200" y="1325563"/>
            <a:ext cx="5257800" cy="49604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b="1" dirty="0">
                <a:solidFill>
                  <a:schemeClr val="tx2"/>
                </a:solidFill>
              </a:rPr>
              <a:t>Enablers</a:t>
            </a:r>
            <a:r>
              <a:rPr lang="en-GB" sz="2400" dirty="0">
                <a:solidFill>
                  <a:schemeClr val="tx2"/>
                </a:solidFill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sz="2000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chemeClr val="tx2"/>
                </a:solidFill>
              </a:rPr>
              <a:t>Support from colleagues</a:t>
            </a:r>
          </a:p>
          <a:p>
            <a:pPr lvl="1"/>
            <a:r>
              <a:rPr lang="en-GB" sz="2000" dirty="0">
                <a:solidFill>
                  <a:schemeClr val="tx2"/>
                </a:solidFill>
              </a:rPr>
              <a:t>Surgical teams/leads</a:t>
            </a:r>
          </a:p>
          <a:p>
            <a:pPr lvl="1"/>
            <a:r>
              <a:rPr lang="en-GB" sz="2000" dirty="0">
                <a:solidFill>
                  <a:schemeClr val="tx2"/>
                </a:solidFill>
              </a:rPr>
              <a:t>NELA leads</a:t>
            </a:r>
          </a:p>
          <a:p>
            <a:pPr lvl="1"/>
            <a:r>
              <a:rPr lang="en-GB" sz="2000" dirty="0">
                <a:solidFill>
                  <a:schemeClr val="tx2"/>
                </a:solidFill>
              </a:rPr>
              <a:t>Nursing staff</a:t>
            </a:r>
            <a:endParaRPr lang="en-GB" sz="2400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chemeClr val="tx2"/>
                </a:solidFill>
              </a:rPr>
              <a:t>Flexibility</a:t>
            </a:r>
          </a:p>
          <a:p>
            <a:r>
              <a:rPr lang="en-GB" sz="2400" dirty="0">
                <a:solidFill>
                  <a:schemeClr val="tx2"/>
                </a:solidFill>
              </a:rPr>
              <a:t>Interest from deputy COO; pathway redesign </a:t>
            </a:r>
          </a:p>
          <a:p>
            <a:r>
              <a:rPr lang="en-GB" sz="2400" dirty="0">
                <a:solidFill>
                  <a:schemeClr val="tx2"/>
                </a:solidFill>
              </a:rPr>
              <a:t>Interest from acute medicine: hybrid job? </a:t>
            </a:r>
          </a:p>
          <a:p>
            <a:endParaRPr lang="en-GB" sz="2400" dirty="0">
              <a:solidFill>
                <a:schemeClr val="tx2"/>
              </a:solidFill>
            </a:endParaRPr>
          </a:p>
          <a:p>
            <a:endParaRPr lang="en-GB" sz="2400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GB" sz="2000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6" name="Picture 5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8A3C3CA7-7ACC-5612-359A-0DE98EAD9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7A1EB69-9CCE-A3B0-D766-A3F0E850E8B7}"/>
              </a:ext>
            </a:extLst>
          </p:cNvPr>
          <p:cNvSpPr txBox="1">
            <a:spLocks/>
          </p:cNvSpPr>
          <p:nvPr/>
        </p:nvSpPr>
        <p:spPr>
          <a:xfrm>
            <a:off x="838200" y="17039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tx2"/>
                </a:solidFill>
              </a:rPr>
              <a:t>ABUHB</a:t>
            </a:r>
          </a:p>
        </p:txBody>
      </p:sp>
    </p:spTree>
    <p:extLst>
      <p:ext uri="{BB962C8B-B14F-4D97-AF65-F5344CB8AC3E}">
        <p14:creationId xmlns:p14="http://schemas.microsoft.com/office/powerpoint/2010/main" val="471750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ue text&#10;&#10;AI-generated content may be incorrect.">
            <a:extLst>
              <a:ext uri="{FF2B5EF4-FFF2-40B4-BE49-F238E27FC236}">
                <a16:creationId xmlns:a16="http://schemas.microsoft.com/office/drawing/2014/main" id="{7205F9C6-5E45-DDDC-1748-1792AE1E6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00" y="2133348"/>
            <a:ext cx="3342736" cy="3256471"/>
          </a:xfrm>
          <a:prstGeom prst="rect">
            <a:avLst/>
          </a:prstGeom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0B5AB1EA-50DB-42AC-2B4F-99DC30488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0834" y="1914525"/>
            <a:ext cx="5953125" cy="1504950"/>
          </a:xfrm>
          <a:prstGeom prst="rect">
            <a:avLst/>
          </a:prstGeom>
        </p:spPr>
      </p:pic>
      <p:pic>
        <p:nvPicPr>
          <p:cNvPr id="11" name="Picture 10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CCFF0877-1F7B-17E1-FBF6-7B068A4C4D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1C47304B-83E8-A098-EBAF-A9D8E9509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b="1">
                <a:solidFill>
                  <a:schemeClr val="tx2">
                    <a:lumMod val="90000"/>
                    <a:lumOff val="10000"/>
                  </a:schemeClr>
                </a:solidFill>
              </a:rPr>
              <a:t>DRIVERS FOR CHANGE</a:t>
            </a:r>
            <a:endParaRPr lang="en-GB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BAE468-C75B-621A-CA58-53012F4029A0}"/>
              </a:ext>
            </a:extLst>
          </p:cNvPr>
          <p:cNvSpPr txBox="1"/>
          <p:nvPr/>
        </p:nvSpPr>
        <p:spPr>
          <a:xfrm>
            <a:off x="4561216" y="3424752"/>
            <a:ext cx="6102208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solidFill>
                  <a:schemeClr val="accent1"/>
                </a:solidFill>
              </a:rPr>
              <a:t>2022 - Pilot POPS in planned care</a:t>
            </a:r>
            <a:endParaRPr lang="en-US" b="1">
              <a:solidFill>
                <a:schemeClr val="accent1"/>
              </a:solidFill>
            </a:endParaRPr>
          </a:p>
          <a:p>
            <a:endParaRPr lang="en-GB" dirty="0">
              <a:solidFill>
                <a:schemeClr val="accent1"/>
              </a:solidFill>
            </a:endParaRPr>
          </a:p>
          <a:p>
            <a:r>
              <a:rPr lang="en-GB">
                <a:solidFill>
                  <a:schemeClr val="accent1"/>
                </a:solidFill>
              </a:rPr>
              <a:t>CAVUHB &amp; SBUHB</a:t>
            </a:r>
            <a:endParaRPr lang="en-GB" dirty="0">
              <a:solidFill>
                <a:schemeClr val="accent1"/>
              </a:solidFill>
            </a:endParaRPr>
          </a:p>
          <a:p>
            <a:endParaRPr lang="en-GB" dirty="0">
              <a:solidFill>
                <a:schemeClr val="accent1"/>
              </a:solidFill>
            </a:endParaRPr>
          </a:p>
          <a:p>
            <a:r>
              <a:rPr lang="en-GB">
                <a:solidFill>
                  <a:schemeClr val="accent1"/>
                </a:solidFill>
              </a:rPr>
              <a:t>Different patient and staff populations </a:t>
            </a:r>
            <a:endParaRPr lang="en-GB" dirty="0">
              <a:solidFill>
                <a:schemeClr val="accent1"/>
              </a:solidFill>
            </a:endParaRPr>
          </a:p>
          <a:p>
            <a:endParaRPr lang="en-GB" dirty="0">
              <a:solidFill>
                <a:schemeClr val="accent1"/>
              </a:solidFill>
            </a:endParaRPr>
          </a:p>
          <a:p>
            <a:r>
              <a:rPr lang="en-GB">
                <a:solidFill>
                  <a:schemeClr val="accent1"/>
                </a:solidFill>
              </a:rPr>
              <a:t>Same principles – CGA &amp; SDM</a:t>
            </a:r>
            <a:endParaRPr lang="en-GB" dirty="0">
              <a:solidFill>
                <a:schemeClr val="accent1"/>
              </a:solidFill>
            </a:endParaRPr>
          </a:p>
          <a:p>
            <a:endParaRPr lang="en-GB" dirty="0">
              <a:solidFill>
                <a:schemeClr val="accent1"/>
              </a:solidFill>
            </a:endParaRPr>
          </a:p>
          <a:p>
            <a:r>
              <a:rPr lang="en-GB" dirty="0">
                <a:solidFill>
                  <a:schemeClr val="accent1"/>
                </a:solidFill>
              </a:rPr>
              <a:t>Led to </a:t>
            </a:r>
            <a:r>
              <a:rPr lang="en-GB">
                <a:solidFill>
                  <a:schemeClr val="accent1"/>
                </a:solidFill>
              </a:rPr>
              <a:t>substantive funding </a:t>
            </a:r>
            <a:endParaRPr lang="en-GB" dirty="0">
              <a:solidFill>
                <a:schemeClr val="accent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35338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45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Betsi Cadwaladr University Health Board Logo.jpg - HEIW">
            <a:extLst>
              <a:ext uri="{FF2B5EF4-FFF2-40B4-BE49-F238E27FC236}">
                <a16:creationId xmlns:a16="http://schemas.microsoft.com/office/drawing/2014/main" id="{807D2814-242B-11B4-39AB-54462A3D2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467" y="2223816"/>
            <a:ext cx="7857067" cy="241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0200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54B654A-1B12-7B6D-57A5-403281CE8D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122438"/>
              </p:ext>
            </p:extLst>
          </p:nvPr>
        </p:nvGraphicFramePr>
        <p:xfrm>
          <a:off x="1258827" y="1220458"/>
          <a:ext cx="8790830" cy="533802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065318">
                  <a:extLst>
                    <a:ext uri="{9D8B030D-6E8A-4147-A177-3AD203B41FA5}">
                      <a16:colId xmlns:a16="http://schemas.microsoft.com/office/drawing/2014/main" val="4102608345"/>
                    </a:ext>
                  </a:extLst>
                </a:gridCol>
                <a:gridCol w="5725512">
                  <a:extLst>
                    <a:ext uri="{9D8B030D-6E8A-4147-A177-3AD203B41FA5}">
                      <a16:colId xmlns:a16="http://schemas.microsoft.com/office/drawing/2014/main" val="3758363379"/>
                    </a:ext>
                  </a:extLst>
                </a:gridCol>
              </a:tblGrid>
              <a:tr h="623454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>
                          <a:solidFill>
                            <a:srgbClr val="163E64"/>
                          </a:solidFill>
                          <a:effectLst/>
                        </a:rPr>
                        <a:t>Workforce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 b="0">
                          <a:solidFill>
                            <a:srgbClr val="163E64"/>
                          </a:solidFill>
                          <a:effectLst/>
                        </a:rPr>
                        <a:t>Consultant</a:t>
                      </a:r>
                      <a:endParaRPr lang="en-US" b="0">
                        <a:effectLst/>
                      </a:endParaRPr>
                    </a:p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 b="0">
                          <a:solidFill>
                            <a:srgbClr val="163E64"/>
                          </a:solidFill>
                          <a:effectLst/>
                        </a:rPr>
                        <a:t>Admin</a:t>
                      </a:r>
                      <a:endParaRPr lang="en-US" b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150738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Service type</a:t>
                      </a:r>
                      <a:endParaRPr lang="en-US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New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482647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Specialties</a:t>
                      </a:r>
                      <a:endParaRPr lang="en-US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General surgery</a:t>
                      </a:r>
                      <a:endParaRPr lang="en-US" dirty="0">
                        <a:effectLst/>
                      </a:endParaRPr>
                    </a:p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Breast</a:t>
                      </a:r>
                      <a:endParaRPr lang="en-US">
                        <a:effectLst/>
                      </a:endParaRPr>
                    </a:p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Gynaecology</a:t>
                      </a:r>
                      <a:endParaRPr lang="en-US">
                        <a:effectLst/>
                      </a:endParaRPr>
                    </a:p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Orthopaedics 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311656"/>
                  </a:ext>
                </a:extLst>
              </a:tr>
              <a:tr h="638174">
                <a:tc>
                  <a:txBody>
                    <a:bodyPr/>
                    <a:lstStyle/>
                    <a:p>
                      <a:pPr lvl="0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Referral route</a:t>
                      </a:r>
                      <a:endParaRPr lang="en-GB" sz="1800" b="1" dirty="0">
                        <a:solidFill>
                          <a:srgbClr val="163E64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Proactive waiting list screening</a:t>
                      </a:r>
                    </a:p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Reactive</a:t>
                      </a:r>
                      <a:r>
                        <a:rPr lang="en-GB" sz="1600" dirty="0">
                          <a:solidFill>
                            <a:srgbClr val="163E64"/>
                          </a:solidFill>
                          <a:effectLst/>
                        </a:rPr>
                        <a:t> from POAC, surgeons, anaesthetists.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582591"/>
                  </a:ext>
                </a:extLst>
              </a:tr>
              <a:tr h="484909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Patients seen</a:t>
                      </a:r>
                      <a:endParaRPr lang="en-US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60  - Consultant face-to-face appointments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788634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Not proceeding</a:t>
                      </a:r>
                      <a:endParaRPr lang="en-US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12 (20%)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977630"/>
                  </a:ext>
                </a:extLst>
              </a:tr>
              <a:tr h="519545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Non-clinical outcomes</a:t>
                      </a:r>
                      <a:endParaRPr lang="en-US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Waiting list validation - lap chole, hernia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3493232"/>
                  </a:ext>
                </a:extLst>
              </a:tr>
              <a:tr h="1171575">
                <a:tc>
                  <a:txBody>
                    <a:bodyPr/>
                    <a:lstStyle/>
                    <a:p>
                      <a:pPr lvl="0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Challenges</a:t>
                      </a:r>
                      <a:endParaRPr lang="en-GB" sz="1800" b="1" dirty="0">
                        <a:solidFill>
                          <a:srgbClr val="163E64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Lack of admin support</a:t>
                      </a:r>
                    </a:p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Unable to recruit CNS / clinical fellow</a:t>
                      </a:r>
                    </a:p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Apprehension</a:t>
                      </a:r>
                      <a:r>
                        <a:rPr lang="en-GB" sz="1600" dirty="0">
                          <a:solidFill>
                            <a:srgbClr val="163E64"/>
                          </a:solidFill>
                          <a:effectLst/>
                        </a:rPr>
                        <a:t> from surgical colleagues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1553331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BAB5F936-DE5C-072C-8712-EF46F504D391}"/>
              </a:ext>
            </a:extLst>
          </p:cNvPr>
          <p:cNvSpPr txBox="1">
            <a:spLocks/>
          </p:cNvSpPr>
          <p:nvPr/>
        </p:nvSpPr>
        <p:spPr>
          <a:xfrm>
            <a:off x="838200" y="17039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accent1"/>
                </a:solidFill>
              </a:rPr>
              <a:t>BCUHB</a:t>
            </a:r>
          </a:p>
        </p:txBody>
      </p:sp>
      <p:pic>
        <p:nvPicPr>
          <p:cNvPr id="10" name="Picture 9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41A77155-2B06-34C8-A3DE-437269C58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pic>
        <p:nvPicPr>
          <p:cNvPr id="12" name="Picture 11" descr="Adopt, Spread &amp; Embed Programme - Bevan Commission">
            <a:extLst>
              <a:ext uri="{FF2B5EF4-FFF2-40B4-BE49-F238E27FC236}">
                <a16:creationId xmlns:a16="http://schemas.microsoft.com/office/drawing/2014/main" id="{38DD466E-1E43-4E2F-8731-2A48AB438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315" y="5188428"/>
            <a:ext cx="1786389" cy="16713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4C7D0A-8425-14B3-C28E-4AEE0FD1778D}"/>
              </a:ext>
            </a:extLst>
          </p:cNvPr>
          <p:cNvSpPr txBox="1"/>
          <p:nvPr/>
        </p:nvSpPr>
        <p:spPr>
          <a:xfrm>
            <a:off x="3860800" y="172720"/>
            <a:ext cx="4043680" cy="95381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>
                <a:solidFill>
                  <a:schemeClr val="tx2"/>
                </a:solidFill>
              </a:rPr>
              <a:t>Locum Consultant Geriatrician</a:t>
            </a:r>
            <a:endParaRPr lang="en-GB" b="1" dirty="0">
              <a:solidFill>
                <a:schemeClr val="tx2"/>
              </a:solidFill>
            </a:endParaRPr>
          </a:p>
          <a:p>
            <a:pPr algn="ctr"/>
            <a:endParaRPr lang="en-GB" b="1" dirty="0">
              <a:solidFill>
                <a:schemeClr val="tx2"/>
              </a:solidFill>
            </a:endParaRPr>
          </a:p>
          <a:p>
            <a:pPr algn="ctr"/>
            <a:r>
              <a:rPr lang="en-GB" b="1" dirty="0">
                <a:solidFill>
                  <a:schemeClr val="tx2"/>
                </a:solidFill>
              </a:rPr>
              <a:t>Emergency general </a:t>
            </a:r>
            <a:r>
              <a:rPr lang="en-GB" b="1">
                <a:solidFill>
                  <a:schemeClr val="tx2"/>
                </a:solidFill>
              </a:rPr>
              <a:t>surgery sessions</a:t>
            </a:r>
            <a:endParaRPr lang="en-GB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5549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44DEC0-77ED-0C12-1B16-4F46322E0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EAD1AF2-86DF-6F3F-A04E-293643555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45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3E53C3-E35C-881A-7157-01054AB7B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Hywel Dda University Health Board Logo.jpg - HEIW">
            <a:extLst>
              <a:ext uri="{FF2B5EF4-FFF2-40B4-BE49-F238E27FC236}">
                <a16:creationId xmlns:a16="http://schemas.microsoft.com/office/drawing/2014/main" id="{CBC63D50-102B-37ED-96B9-72F0116FD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160" y="2456461"/>
            <a:ext cx="6807679" cy="194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454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24838D02-9147-A144-674B-7674D38B8E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416153D-E636-103D-1F31-AD49826C87AD}"/>
              </a:ext>
            </a:extLst>
          </p:cNvPr>
          <p:cNvSpPr txBox="1">
            <a:spLocks/>
          </p:cNvSpPr>
          <p:nvPr/>
        </p:nvSpPr>
        <p:spPr>
          <a:xfrm>
            <a:off x="838200" y="17039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 err="1">
                <a:solidFill>
                  <a:schemeClr val="accent1"/>
                </a:solidFill>
              </a:rPr>
              <a:t>HDdUHB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A54B785-0AA3-2184-A06B-06BFCFB547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02258"/>
              </p:ext>
            </p:extLst>
          </p:nvPr>
        </p:nvGraphicFramePr>
        <p:xfrm>
          <a:off x="1460110" y="1493628"/>
          <a:ext cx="8790830" cy="4466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065318">
                  <a:extLst>
                    <a:ext uri="{9D8B030D-6E8A-4147-A177-3AD203B41FA5}">
                      <a16:colId xmlns:a16="http://schemas.microsoft.com/office/drawing/2014/main" val="4102608345"/>
                    </a:ext>
                  </a:extLst>
                </a:gridCol>
                <a:gridCol w="5725512">
                  <a:extLst>
                    <a:ext uri="{9D8B030D-6E8A-4147-A177-3AD203B41FA5}">
                      <a16:colId xmlns:a16="http://schemas.microsoft.com/office/drawing/2014/main" val="3758363379"/>
                    </a:ext>
                  </a:extLst>
                </a:gridCol>
              </a:tblGrid>
              <a:tr h="734259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>
                          <a:solidFill>
                            <a:srgbClr val="163E64"/>
                          </a:solidFill>
                          <a:effectLst/>
                        </a:rPr>
                        <a:t>Workforce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 b="0">
                          <a:solidFill>
                            <a:srgbClr val="163E64"/>
                          </a:solidFill>
                          <a:effectLst/>
                        </a:rPr>
                        <a:t>Consultant</a:t>
                      </a:r>
                      <a:endParaRPr lang="en-US" b="0">
                        <a:effectLst/>
                      </a:endParaRPr>
                    </a:p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 b="0">
                          <a:solidFill>
                            <a:srgbClr val="163E64"/>
                          </a:solidFill>
                          <a:effectLst/>
                        </a:rPr>
                        <a:t>Physician Associates</a:t>
                      </a:r>
                      <a:endParaRPr lang="en-GB" sz="1600" b="0" dirty="0">
                        <a:solidFill>
                          <a:srgbClr val="163E64"/>
                        </a:solidFill>
                        <a:effectLst/>
                      </a:endParaRPr>
                    </a:p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 b="0">
                          <a:solidFill>
                            <a:srgbClr val="163E64"/>
                          </a:solidFill>
                          <a:effectLst/>
                        </a:rPr>
                        <a:t>Admin</a:t>
                      </a:r>
                      <a:endParaRPr lang="en-US" b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150738"/>
                  </a:ext>
                </a:extLst>
              </a:tr>
              <a:tr h="351832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Service type</a:t>
                      </a:r>
                      <a:endParaRPr lang="en-US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New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482647"/>
                  </a:ext>
                </a:extLst>
              </a:tr>
              <a:tr h="565991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Patient selection</a:t>
                      </a:r>
                      <a:endParaRPr lang="en-US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Over-80s</a:t>
                      </a:r>
                      <a:r>
                        <a:rPr lang="en-GB" sz="1600" dirty="0">
                          <a:solidFill>
                            <a:srgbClr val="163E64"/>
                          </a:solidFill>
                          <a:effectLst/>
                        </a:rPr>
                        <a:t> </a:t>
                      </a:r>
                      <a:endParaRPr lang="en-US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311656"/>
                  </a:ext>
                </a:extLst>
              </a:tr>
              <a:tr h="397724">
                <a:tc>
                  <a:txBody>
                    <a:bodyPr/>
                    <a:lstStyle/>
                    <a:p>
                      <a:pPr lvl="0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Referral route</a:t>
                      </a:r>
                      <a:endParaRPr lang="en-GB" sz="1800" b="1" dirty="0">
                        <a:solidFill>
                          <a:srgbClr val="163E64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Proactive waiting list screening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582591"/>
                  </a:ext>
                </a:extLst>
              </a:tr>
              <a:tr h="428318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Patients seen</a:t>
                      </a:r>
                      <a:endParaRPr lang="en-US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102 (delivered by Cons &amp; PAs)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788634"/>
                  </a:ext>
                </a:extLst>
              </a:tr>
              <a:tr h="351832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Not proceeding</a:t>
                      </a:r>
                      <a:endParaRPr lang="en-US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4 (4%)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977630"/>
                  </a:ext>
                </a:extLst>
              </a:tr>
              <a:tr h="458912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Non-clinical outcomes</a:t>
                      </a:r>
                      <a:endParaRPr lang="en-US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950"/>
                        </a:lnSpc>
                        <a:buNone/>
                      </a:pPr>
                      <a:r>
                        <a:rPr lang="en-GB" sz="1600">
                          <a:solidFill>
                            <a:srgbClr val="163E64"/>
                          </a:solidFill>
                          <a:effectLst/>
                        </a:rPr>
                        <a:t>Waiting list validation</a:t>
                      </a:r>
                      <a:endParaRPr lang="en-US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3493232"/>
                  </a:ext>
                </a:extLst>
              </a:tr>
              <a:tr h="1040201">
                <a:tc>
                  <a:txBody>
                    <a:bodyPr/>
                    <a:lstStyle/>
                    <a:p>
                      <a:pPr lvl="0">
                        <a:lnSpc>
                          <a:spcPts val="2175"/>
                        </a:lnSpc>
                        <a:buNone/>
                      </a:pPr>
                      <a:r>
                        <a:rPr lang="en-GB" sz="1800" b="1">
                          <a:solidFill>
                            <a:srgbClr val="163E64"/>
                          </a:solidFill>
                          <a:effectLst/>
                        </a:rPr>
                        <a:t>Challenges</a:t>
                      </a:r>
                      <a:endParaRPr lang="en-GB" sz="1800" b="1" dirty="0">
                        <a:solidFill>
                          <a:srgbClr val="163E64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1950"/>
                        </a:lnSpc>
                        <a:buNone/>
                      </a:pPr>
                      <a:r>
                        <a:rPr lang="en-GB" sz="1600" dirty="0">
                          <a:solidFill>
                            <a:srgbClr val="163E64"/>
                          </a:solidFill>
                          <a:effectLst/>
                        </a:rPr>
                        <a:t>Short time to deliver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1553331"/>
                  </a:ext>
                </a:extLst>
              </a:tr>
            </a:tbl>
          </a:graphicData>
        </a:graphic>
      </p:graphicFrame>
      <p:pic>
        <p:nvPicPr>
          <p:cNvPr id="14" name="Picture 13" descr="Adopt, Spread &amp; Embed Programme - Bevan Commission">
            <a:extLst>
              <a:ext uri="{FF2B5EF4-FFF2-40B4-BE49-F238E27FC236}">
                <a16:creationId xmlns:a16="http://schemas.microsoft.com/office/drawing/2014/main" id="{3CB2264F-06A9-4514-8F58-53FF5573C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0221" y="5188429"/>
            <a:ext cx="1786389" cy="167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2647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3A358894-3EC3-37B0-7C04-ECB465510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43" y="667856"/>
            <a:ext cx="11071108" cy="531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064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D187B-BC9E-3B36-0FBD-7DF433D0F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ue text&#10;&#10;AI-generated content may be incorrect.">
            <a:extLst>
              <a:ext uri="{FF2B5EF4-FFF2-40B4-BE49-F238E27FC236}">
                <a16:creationId xmlns:a16="http://schemas.microsoft.com/office/drawing/2014/main" id="{E2628989-5159-33C0-7723-FE1A07155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00" y="2133348"/>
            <a:ext cx="3342736" cy="3256471"/>
          </a:xfrm>
          <a:prstGeom prst="rect">
            <a:avLst/>
          </a:prstGeom>
        </p:spPr>
      </p:pic>
      <p:pic>
        <p:nvPicPr>
          <p:cNvPr id="11" name="Picture 10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BB811C5B-A4F4-DAF3-2A93-04999C8736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B3099A5-8180-DFF8-3EE5-27996F6DE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b="1">
                <a:solidFill>
                  <a:schemeClr val="tx2">
                    <a:lumMod val="90000"/>
                    <a:lumOff val="10000"/>
                  </a:schemeClr>
                </a:solidFill>
              </a:rPr>
              <a:t>DRIVERS FOR CHANGE</a:t>
            </a:r>
            <a:endParaRPr lang="en-GB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" name="Picture 13" descr="Adopt, Spread &amp; Embed Programme - Bevan Commission">
            <a:extLst>
              <a:ext uri="{FF2B5EF4-FFF2-40B4-BE49-F238E27FC236}">
                <a16:creationId xmlns:a16="http://schemas.microsoft.com/office/drawing/2014/main" id="{E9992D4B-2C10-52B8-4FD8-24635F559F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5183" y="1686871"/>
            <a:ext cx="2131445" cy="2088313"/>
          </a:xfrm>
          <a:prstGeom prst="rect">
            <a:avLst/>
          </a:prstGeom>
        </p:spPr>
      </p:pic>
      <p:pic>
        <p:nvPicPr>
          <p:cNvPr id="16" name="Picture 15" descr="A blue and white logo&#10;&#10;AI-generated content may be incorrect.">
            <a:extLst>
              <a:ext uri="{FF2B5EF4-FFF2-40B4-BE49-F238E27FC236}">
                <a16:creationId xmlns:a16="http://schemas.microsoft.com/office/drawing/2014/main" id="{F635E8EB-7E91-C42A-9C15-BF3D2560EA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860" y="2126346"/>
            <a:ext cx="3461523" cy="10615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7A432E-D8ED-23FA-6EAC-D4D90719AE05}"/>
              </a:ext>
            </a:extLst>
          </p:cNvPr>
          <p:cNvSpPr txBox="1"/>
          <p:nvPr/>
        </p:nvSpPr>
        <p:spPr>
          <a:xfrm>
            <a:off x="5803402" y="3519434"/>
            <a:ext cx="4598896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>
                <a:solidFill>
                  <a:schemeClr val="accent1"/>
                </a:solidFill>
              </a:rPr>
              <a:t>Bevan project support Feb 25 – Aug 26</a:t>
            </a:r>
            <a:endParaRPr lang="en-US">
              <a:solidFill>
                <a:schemeClr val="accent1"/>
              </a:solidFill>
            </a:endParaRPr>
          </a:p>
          <a:p>
            <a:endParaRPr lang="en-GB" dirty="0">
              <a:solidFill>
                <a:schemeClr val="accent1"/>
              </a:solidFill>
            </a:endParaRPr>
          </a:p>
          <a:p>
            <a:r>
              <a:rPr lang="en-GB">
                <a:solidFill>
                  <a:schemeClr val="accent1"/>
                </a:solidFill>
              </a:rPr>
              <a:t>P&amp;I support Apr</a:t>
            </a:r>
            <a:r>
              <a:rPr lang="en-GB" dirty="0">
                <a:solidFill>
                  <a:schemeClr val="accent1"/>
                </a:solidFill>
              </a:rPr>
              <a:t> 25 – Mar 26</a:t>
            </a:r>
          </a:p>
          <a:p>
            <a:endParaRPr lang="en-GB" b="1" i="1" dirty="0">
              <a:solidFill>
                <a:schemeClr val="accent1"/>
              </a:solidFill>
            </a:endParaRPr>
          </a:p>
          <a:p>
            <a:r>
              <a:rPr lang="en-GB" b="1" i="1">
                <a:solidFill>
                  <a:schemeClr val="accent1"/>
                </a:solidFill>
              </a:rPr>
              <a:t>Set up or expand POPS in planned care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AEF3B7-852F-552D-2C1C-610F2DDCDFA9}"/>
              </a:ext>
            </a:extLst>
          </p:cNvPr>
          <p:cNvSpPr txBox="1"/>
          <p:nvPr/>
        </p:nvSpPr>
        <p:spPr>
          <a:xfrm>
            <a:off x="5710562" y="5237220"/>
            <a:ext cx="4515123" cy="132343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b="1" i="1" u="sng">
                <a:solidFill>
                  <a:schemeClr val="tx2"/>
                </a:solidFill>
              </a:rPr>
              <a:t>Savings if model scaled in </a:t>
            </a:r>
            <a:r>
              <a:rPr lang="en-GB" sz="2000" b="1" i="1" u="sng" dirty="0">
                <a:solidFill>
                  <a:schemeClr val="tx2"/>
                </a:solidFill>
              </a:rPr>
              <a:t>Wales:</a:t>
            </a:r>
          </a:p>
          <a:p>
            <a:r>
              <a:rPr lang="en-GB" sz="2000" b="1" dirty="0">
                <a:solidFill>
                  <a:schemeClr val="tx2"/>
                </a:solidFill>
              </a:rPr>
              <a:t>£3.3m </a:t>
            </a:r>
            <a:r>
              <a:rPr lang="en-GB" sz="2000" dirty="0">
                <a:solidFill>
                  <a:schemeClr val="tx2"/>
                </a:solidFill>
              </a:rPr>
              <a:t>patients not proceeding (n=884)</a:t>
            </a:r>
          </a:p>
          <a:p>
            <a:r>
              <a:rPr lang="en-GB" sz="2000" b="1" dirty="0">
                <a:solidFill>
                  <a:schemeClr val="tx2"/>
                </a:solidFill>
              </a:rPr>
              <a:t>£1.4m</a:t>
            </a:r>
            <a:r>
              <a:rPr lang="en-GB" sz="2000" dirty="0">
                <a:solidFill>
                  <a:schemeClr val="tx2"/>
                </a:solidFill>
              </a:rPr>
              <a:t> primary/secondary care appts</a:t>
            </a:r>
          </a:p>
          <a:p>
            <a:r>
              <a:rPr lang="en-GB" sz="2000" b="1" dirty="0">
                <a:solidFill>
                  <a:schemeClr val="tx2"/>
                </a:solidFill>
              </a:rPr>
              <a:t>£258,000 </a:t>
            </a:r>
            <a:r>
              <a:rPr lang="en-GB" sz="2000" dirty="0">
                <a:solidFill>
                  <a:schemeClr val="tx2"/>
                </a:solidFill>
              </a:rPr>
              <a:t>medication </a:t>
            </a:r>
            <a:r>
              <a:rPr lang="en-GB" sz="2000">
                <a:solidFill>
                  <a:schemeClr val="tx2"/>
                </a:solidFill>
              </a:rPr>
              <a:t>changes</a:t>
            </a:r>
            <a:endParaRPr lang="en-GB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32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A995B-E39A-E4ED-0367-CDBFEABC4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053" y="1925378"/>
            <a:ext cx="4732713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Case for change</a:t>
            </a:r>
          </a:p>
          <a:p>
            <a:r>
              <a:rPr lang="en-GB" sz="19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&gt;6000 frail patients </a:t>
            </a:r>
            <a:r>
              <a:rPr lang="en-GB" sz="19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a/w</a:t>
            </a:r>
            <a:r>
              <a:rPr lang="en-GB" sz="19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elective surgery</a:t>
            </a:r>
          </a:p>
          <a:p>
            <a:r>
              <a:rPr lang="en-GB" sz="19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£4,958,000 potential savings</a:t>
            </a:r>
          </a:p>
          <a:p>
            <a:pPr marL="0" indent="0">
              <a:buNone/>
            </a:pPr>
            <a:endParaRPr lang="en-GB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0" indent="0">
              <a:buNone/>
            </a:pPr>
            <a:r>
              <a:rPr lang="en-GB" sz="2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Core fidelity</a:t>
            </a:r>
            <a:endParaRPr lang="en-GB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r>
              <a:rPr lang="en-GB" sz="19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Scalable </a:t>
            </a:r>
          </a:p>
          <a:p>
            <a:r>
              <a:rPr lang="en-GB" sz="19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Modifiable</a:t>
            </a:r>
          </a:p>
          <a:p>
            <a:pPr marL="0" indent="0">
              <a:buNone/>
            </a:pPr>
            <a:endParaRPr lang="en-GB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0" indent="0">
              <a:buNone/>
            </a:pPr>
            <a:r>
              <a:rPr lang="en-GB" sz="2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Resources:</a:t>
            </a:r>
          </a:p>
          <a:p>
            <a:r>
              <a:rPr lang="en-GB" sz="19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£102,000 / health board</a:t>
            </a:r>
          </a:p>
          <a:p>
            <a:r>
              <a:rPr lang="en-GB" sz="19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Implementation support</a:t>
            </a:r>
          </a:p>
          <a:p>
            <a:r>
              <a:rPr lang="en-GB" sz="19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Toolkit</a:t>
            </a:r>
          </a:p>
          <a:p>
            <a:pPr marL="0" indent="0">
              <a:buNone/>
            </a:pPr>
            <a:endParaRPr lang="en-GB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endParaRPr lang="en-GB" dirty="0"/>
          </a:p>
          <a:p>
            <a:pPr marL="0" indent="0">
              <a:buNone/>
            </a:pPr>
            <a:endParaRPr lang="en-GB" i="1" dirty="0">
              <a:solidFill>
                <a:srgbClr val="FF0000"/>
              </a:solidFill>
            </a:endParaRPr>
          </a:p>
        </p:txBody>
      </p:sp>
      <p:pic>
        <p:nvPicPr>
          <p:cNvPr id="4" name="Picture 3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2C723FDF-EFBB-7E44-29BE-1E971F24D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1068057-E722-4D57-4A5C-68F160DC8F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3806091"/>
              </p:ext>
            </p:extLst>
          </p:nvPr>
        </p:nvGraphicFramePr>
        <p:xfrm>
          <a:off x="4530206" y="1485734"/>
          <a:ext cx="6988234" cy="5095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E4426E3A-5DFD-EB2B-112E-5AC2DE397D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0934170"/>
              </p:ext>
            </p:extLst>
          </p:nvPr>
        </p:nvGraphicFramePr>
        <p:xfrm>
          <a:off x="4785590" y="1459217"/>
          <a:ext cx="6732850" cy="3913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6CE8B1-39EF-9DFF-BB05-EE3260380661}"/>
              </a:ext>
            </a:extLst>
          </p:cNvPr>
          <p:cNvSpPr/>
          <p:nvPr/>
        </p:nvSpPr>
        <p:spPr>
          <a:xfrm>
            <a:off x="5383875" y="5413270"/>
            <a:ext cx="5602778" cy="1047404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Co-morbidity optimisation	        Continence	</a:t>
            </a:r>
          </a:p>
          <a:p>
            <a:pPr algn="ctr"/>
            <a:r>
              <a:rPr lang="en-GB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Bone health	 Future care planning </a:t>
            </a:r>
          </a:p>
          <a:p>
            <a:pPr algn="ctr"/>
            <a:r>
              <a:rPr lang="en-GB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Face-to-face delivery 	Workforce members</a:t>
            </a:r>
          </a:p>
        </p:txBody>
      </p:sp>
      <p:pic>
        <p:nvPicPr>
          <p:cNvPr id="65" name="Picture 64" descr="Adopt, Spread &amp; Embed Programme - Bevan Commission">
            <a:extLst>
              <a:ext uri="{FF2B5EF4-FFF2-40B4-BE49-F238E27FC236}">
                <a16:creationId xmlns:a16="http://schemas.microsoft.com/office/drawing/2014/main" id="{5C87F04A-148B-7252-98BA-B591B58280C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9806" y="41334"/>
            <a:ext cx="1786389" cy="167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46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3DF4AD33-E4B1-8590-6EEE-6E22AE1316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pic>
        <p:nvPicPr>
          <p:cNvPr id="5" name="Picture 2" descr="Organisation Structure of NHS Wales - NHS Wales Shared Services Partnership">
            <a:extLst>
              <a:ext uri="{FF2B5EF4-FFF2-40B4-BE49-F238E27FC236}">
                <a16:creationId xmlns:a16="http://schemas.microsoft.com/office/drawing/2014/main" id="{EE92F478-8C5E-1FD7-F941-318E973AE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361" y="1530136"/>
            <a:ext cx="4231639" cy="503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0A3674-5930-1D06-DB6A-7EF010F10487}"/>
              </a:ext>
            </a:extLst>
          </p:cNvPr>
          <p:cNvSpPr txBox="1"/>
          <p:nvPr/>
        </p:nvSpPr>
        <p:spPr>
          <a:xfrm>
            <a:off x="754625" y="1911460"/>
            <a:ext cx="7205735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All 6 sites engaged 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in opening discussions</a:t>
            </a:r>
          </a:p>
          <a:p>
            <a:endParaRPr lang="en-GB" sz="20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r>
              <a:rPr lang="en-GB" sz="2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 non-adopting sites 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limited by workforce capacity</a:t>
            </a:r>
          </a:p>
          <a:p>
            <a:endParaRPr lang="en-GB" sz="20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r>
              <a:rPr lang="en-GB" sz="2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4/6 sites adopted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 new services, 2 expansions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Staggered start dates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</a:rPr>
              <a:t>Funding only part-utilised by 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endParaRPr lang="en-GB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endParaRPr lang="en-GB" dirty="0"/>
          </a:p>
        </p:txBody>
      </p:sp>
      <p:pic>
        <p:nvPicPr>
          <p:cNvPr id="17" name="Graphic 16" descr="Badge 1 with solid fill">
            <a:extLst>
              <a:ext uri="{FF2B5EF4-FFF2-40B4-BE49-F238E27FC236}">
                <a16:creationId xmlns:a16="http://schemas.microsoft.com/office/drawing/2014/main" id="{4E8E7022-53E0-B849-99FF-72B9DAE4E0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78220" y="2696372"/>
            <a:ext cx="512655" cy="512655"/>
          </a:xfrm>
          <a:prstGeom prst="rect">
            <a:avLst/>
          </a:prstGeom>
        </p:spPr>
      </p:pic>
      <p:pic>
        <p:nvPicPr>
          <p:cNvPr id="19" name="Graphic 18" descr="Badge with solid fill">
            <a:extLst>
              <a:ext uri="{FF2B5EF4-FFF2-40B4-BE49-F238E27FC236}">
                <a16:creationId xmlns:a16="http://schemas.microsoft.com/office/drawing/2014/main" id="{031570D9-3751-BA25-2FA5-93F2CC5E03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1892" y="4214711"/>
            <a:ext cx="512656" cy="512656"/>
          </a:xfrm>
          <a:prstGeom prst="rect">
            <a:avLst/>
          </a:prstGeom>
        </p:spPr>
      </p:pic>
      <p:pic>
        <p:nvPicPr>
          <p:cNvPr id="21" name="Graphic 20" descr="Badge 3 with solid fill">
            <a:extLst>
              <a:ext uri="{FF2B5EF4-FFF2-40B4-BE49-F238E27FC236}">
                <a16:creationId xmlns:a16="http://schemas.microsoft.com/office/drawing/2014/main" id="{8046643F-B2A4-DC6E-A97A-498A579E1A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06822" y="5071536"/>
            <a:ext cx="512656" cy="512656"/>
          </a:xfrm>
          <a:prstGeom prst="rect">
            <a:avLst/>
          </a:prstGeom>
        </p:spPr>
      </p:pic>
      <p:pic>
        <p:nvPicPr>
          <p:cNvPr id="23" name="Graphic 22" descr="Badge 4 with solid fill">
            <a:extLst>
              <a:ext uri="{FF2B5EF4-FFF2-40B4-BE49-F238E27FC236}">
                <a16:creationId xmlns:a16="http://schemas.microsoft.com/office/drawing/2014/main" id="{D9E035F1-CD4D-3D10-D2BF-00393C3DDF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11673" y="5589678"/>
            <a:ext cx="512656" cy="512656"/>
          </a:xfrm>
          <a:prstGeom prst="rect">
            <a:avLst/>
          </a:prstGeom>
        </p:spPr>
      </p:pic>
      <p:pic>
        <p:nvPicPr>
          <p:cNvPr id="6" name="Picture 5" descr="Adopt, Spread &amp; Embed Programme - Bevan Commission">
            <a:extLst>
              <a:ext uri="{FF2B5EF4-FFF2-40B4-BE49-F238E27FC236}">
                <a16:creationId xmlns:a16="http://schemas.microsoft.com/office/drawing/2014/main" id="{E873EFFB-FAA3-1306-D0F1-F9BC4F0747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9806" y="41334"/>
            <a:ext cx="1786389" cy="167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4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ed dragon with a black background&#10;&#10;AI-generated content may be incorrect.">
            <a:extLst>
              <a:ext uri="{FF2B5EF4-FFF2-40B4-BE49-F238E27FC236}">
                <a16:creationId xmlns:a16="http://schemas.microsoft.com/office/drawing/2014/main" id="{EDCC3949-7F7D-A677-904D-1B5B702CBF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51485"/>
            <a:ext cx="1409702" cy="67997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4968BAB-8AEA-F797-7B6F-80504514A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9708" y="3110315"/>
            <a:ext cx="5738570" cy="7386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GB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Barrier for one site = enabler for another</a:t>
            </a:r>
          </a:p>
          <a:p>
            <a:endParaRPr lang="en-GB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10" name="Graphic 9" descr="Snail with solid fill">
            <a:extLst>
              <a:ext uri="{FF2B5EF4-FFF2-40B4-BE49-F238E27FC236}">
                <a16:creationId xmlns:a16="http://schemas.microsoft.com/office/drawing/2014/main" id="{2856217C-6C20-0F69-3159-5CC4A60878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76919" y="4084895"/>
            <a:ext cx="1325564" cy="1325564"/>
          </a:xfrm>
          <a:prstGeom prst="rect">
            <a:avLst/>
          </a:prstGeom>
        </p:spPr>
      </p:pic>
      <p:pic>
        <p:nvPicPr>
          <p:cNvPr id="14" name="Graphic 13" descr="Coins with solid fill">
            <a:extLst>
              <a:ext uri="{FF2B5EF4-FFF2-40B4-BE49-F238E27FC236}">
                <a16:creationId xmlns:a16="http://schemas.microsoft.com/office/drawing/2014/main" id="{9EE7299A-D222-7C94-8681-A34920436F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76919" y="1894370"/>
            <a:ext cx="1067981" cy="1067981"/>
          </a:xfrm>
          <a:prstGeom prst="rect">
            <a:avLst/>
          </a:prstGeom>
        </p:spPr>
      </p:pic>
      <p:pic>
        <p:nvPicPr>
          <p:cNvPr id="16" name="Graphic 15" descr="Questions with solid fill">
            <a:extLst>
              <a:ext uri="{FF2B5EF4-FFF2-40B4-BE49-F238E27FC236}">
                <a16:creationId xmlns:a16="http://schemas.microsoft.com/office/drawing/2014/main" id="{B95F5EA5-F3A4-98B7-4F69-4E0DB1E12D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92308" y="1894369"/>
            <a:ext cx="1067981" cy="1067981"/>
          </a:xfrm>
          <a:prstGeom prst="rect">
            <a:avLst/>
          </a:prstGeom>
        </p:spPr>
      </p:pic>
      <p:pic>
        <p:nvPicPr>
          <p:cNvPr id="18" name="Graphic 17" descr="Group brainstorm with solid fill">
            <a:extLst>
              <a:ext uri="{FF2B5EF4-FFF2-40B4-BE49-F238E27FC236}">
                <a16:creationId xmlns:a16="http://schemas.microsoft.com/office/drawing/2014/main" id="{44302570-68CD-4E4D-98DE-1F1218D0AE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18320" y="1857173"/>
            <a:ext cx="1105177" cy="110517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4B5948F-EA95-2C5B-E420-AEFAC76F7E82}"/>
              </a:ext>
            </a:extLst>
          </p:cNvPr>
          <p:cNvSpPr txBox="1"/>
          <p:nvPr/>
        </p:nvSpPr>
        <p:spPr>
          <a:xfrm>
            <a:off x="663162" y="5287085"/>
            <a:ext cx="40954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Slow still = progress!</a:t>
            </a:r>
          </a:p>
          <a:p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23D7FF-0FDB-D5CE-829C-6C526201BBB6}"/>
              </a:ext>
            </a:extLst>
          </p:cNvPr>
          <p:cNvSpPr txBox="1"/>
          <p:nvPr/>
        </p:nvSpPr>
        <p:spPr>
          <a:xfrm>
            <a:off x="23722" y="3040094"/>
            <a:ext cx="53743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Money isn’t always the answer</a:t>
            </a:r>
          </a:p>
          <a:p>
            <a:pPr algn="ctr"/>
            <a:r>
              <a:rPr lang="en-GB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(especially when time-limited)</a:t>
            </a:r>
          </a:p>
        </p:txBody>
      </p:sp>
      <p:pic>
        <p:nvPicPr>
          <p:cNvPr id="23" name="Graphic 22" descr="Puzzle pieces with solid fill">
            <a:extLst>
              <a:ext uri="{FF2B5EF4-FFF2-40B4-BE49-F238E27FC236}">
                <a16:creationId xmlns:a16="http://schemas.microsoft.com/office/drawing/2014/main" id="{6DB0A6DA-D948-3CE6-3959-5AA3FB8D88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40299" y="4058964"/>
            <a:ext cx="1209642" cy="120964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A67843D-AFB0-93A8-3F06-A950AB45B64A}"/>
              </a:ext>
            </a:extLst>
          </p:cNvPr>
          <p:cNvSpPr txBox="1"/>
          <p:nvPr/>
        </p:nvSpPr>
        <p:spPr>
          <a:xfrm>
            <a:off x="6075835" y="5351472"/>
            <a:ext cx="5738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Strategic fit drives early progress</a:t>
            </a:r>
          </a:p>
        </p:txBody>
      </p:sp>
      <p:pic>
        <p:nvPicPr>
          <p:cNvPr id="6" name="Picture 5" descr="Adopt, Spread &amp; Embed Programme - Bevan Commission">
            <a:extLst>
              <a:ext uri="{FF2B5EF4-FFF2-40B4-BE49-F238E27FC236}">
                <a16:creationId xmlns:a16="http://schemas.microsoft.com/office/drawing/2014/main" id="{AD7FBB3D-9253-2BED-735B-DF76455F20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9806" y="41334"/>
            <a:ext cx="1786389" cy="167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100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F6CC6B-5515-62A8-5C94-5C6593D14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0258079-0DCA-DEC5-526C-39B06226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45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CE2AD3-E9F3-360E-F1EF-248557B83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ardiff and Vale University Health Board Logo.jpg - HEIW">
            <a:extLst>
              <a:ext uri="{FF2B5EF4-FFF2-40B4-BE49-F238E27FC236}">
                <a16:creationId xmlns:a16="http://schemas.microsoft.com/office/drawing/2014/main" id="{90DA84C2-AFE7-98EE-9C82-7F6D920EB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047" y="2451879"/>
            <a:ext cx="6663905" cy="196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1912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4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1|1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|10.4|19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6|17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.3|16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595C94DBAA2A4D87C6F8D4AC54E585" ma:contentTypeVersion="20" ma:contentTypeDescription="Create a new document." ma:contentTypeScope="" ma:versionID="7fc862e3385c30613732a2f03c20991c">
  <xsd:schema xmlns:xsd="http://www.w3.org/2001/XMLSchema" xmlns:xs="http://www.w3.org/2001/XMLSchema" xmlns:p="http://schemas.microsoft.com/office/2006/metadata/properties" xmlns:ns1="http://schemas.microsoft.com/sharepoint/v3" xmlns:ns3="5dfbbbaf-bb69-489e-bf69-5cb8a372bb48" xmlns:ns4="bcc71370-e352-4327-aa31-53332a32b684" targetNamespace="http://schemas.microsoft.com/office/2006/metadata/properties" ma:root="true" ma:fieldsID="c5f95c5c791d44260784180dbee0c32e" ns1:_="" ns3:_="" ns4:_="">
    <xsd:import namespace="http://schemas.microsoft.com/sharepoint/v3"/>
    <xsd:import namespace="5dfbbbaf-bb69-489e-bf69-5cb8a372bb48"/>
    <xsd:import namespace="bcc71370-e352-4327-aa31-53332a32b68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bbbaf-bb69-489e-bf69-5cb8a372bb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c71370-e352-4327-aa31-53332a32b68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activity xmlns="5dfbbbaf-bb69-489e-bf69-5cb8a372bb48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E582CEC-82AA-423B-B840-6CBF67480B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dfbbbaf-bb69-489e-bf69-5cb8a372bb48"/>
    <ds:schemaRef ds:uri="bcc71370-e352-4327-aa31-53332a32b6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456C47E-B129-49D8-BFDA-DC5E5113A1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994507-C1E5-46C0-9EF5-5C44D002CA74}">
  <ds:schemaRefs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bcc71370-e352-4327-aa31-53332a32b684"/>
    <ds:schemaRef ds:uri="5dfbbbaf-bb69-489e-bf69-5cb8a372bb48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8611</TotalTime>
  <Words>2353</Words>
  <Application>Microsoft Office PowerPoint</Application>
  <PresentationFormat>Widescreen</PresentationFormat>
  <Paragraphs>609</Paragraphs>
  <Slides>44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Aptos</vt:lpstr>
      <vt:lpstr>Aptos Display</vt:lpstr>
      <vt:lpstr>Arial</vt:lpstr>
      <vt:lpstr>Calibri</vt:lpstr>
      <vt:lpstr>Office Theme</vt:lpstr>
      <vt:lpstr>Perioperative Care for Older People in Wales  </vt:lpstr>
      <vt:lpstr>PowerPoint Presentation</vt:lpstr>
      <vt:lpstr>DRIVERS FOR CHANGE</vt:lpstr>
      <vt:lpstr>DRIVERS FOR CHANGE</vt:lpstr>
      <vt:lpstr>DRIVERS FOR CHANGE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Shared Decision Making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ABUHB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Cardiff and Vale UHB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Nia Angharad Humphry (CAV - Geriatric medicine)</dc:creator>
  <cp:lastModifiedBy>Sarah Owen</cp:lastModifiedBy>
  <cp:revision>989</cp:revision>
  <dcterms:created xsi:type="dcterms:W3CDTF">2026-03-11T17:51:01Z</dcterms:created>
  <dcterms:modified xsi:type="dcterms:W3CDTF">2026-04-30T15:51:23Z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0x01010016595C94DBAA2A4D87C6F8D4AC54E585</vt:lpwstr>
  </property>
</Properties>
</file>