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8" r:id="rId7"/>
    <p:sldId id="269" r:id="rId8"/>
    <p:sldId id="259" r:id="rId9"/>
    <p:sldId id="260" r:id="rId10"/>
    <p:sldId id="273" r:id="rId11"/>
    <p:sldId id="277" r:id="rId12"/>
    <p:sldId id="274" r:id="rId13"/>
    <p:sldId id="276" r:id="rId14"/>
    <p:sldId id="275" r:id="rId15"/>
    <p:sldId id="261" r:id="rId16"/>
    <p:sldId id="262" r:id="rId17"/>
    <p:sldId id="278" r:id="rId18"/>
    <p:sldId id="263" r:id="rId19"/>
    <p:sldId id="266"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5F7F"/>
    <a:srgbClr val="87B3D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73" autoAdjust="0"/>
    <p:restoredTop sz="94660"/>
  </p:normalViewPr>
  <p:slideViewPr>
    <p:cSldViewPr snapToGrid="0">
      <p:cViewPr varScale="1">
        <p:scale>
          <a:sx n="83" d="100"/>
          <a:sy n="83" d="100"/>
        </p:scale>
        <p:origin x="97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Owen" userId="488c7a54-ba1b-41d0-8255-729933d90814" providerId="ADAL" clId="{CFCCE95D-A584-4C90-9E8A-3F434E211AC0}"/>
    <pc:docChg chg="custSel modSld">
      <pc:chgData name="Sarah Owen" userId="488c7a54-ba1b-41d0-8255-729933d90814" providerId="ADAL" clId="{CFCCE95D-A584-4C90-9E8A-3F434E211AC0}" dt="2025-05-12T11:03:05.289" v="14" actId="27636"/>
      <pc:docMkLst>
        <pc:docMk/>
      </pc:docMkLst>
      <pc:sldChg chg="modSp mod">
        <pc:chgData name="Sarah Owen" userId="488c7a54-ba1b-41d0-8255-729933d90814" providerId="ADAL" clId="{CFCCE95D-A584-4C90-9E8A-3F434E211AC0}" dt="2025-05-12T11:03:05.289" v="14" actId="27636"/>
        <pc:sldMkLst>
          <pc:docMk/>
          <pc:sldMk cId="142438621" sldId="261"/>
        </pc:sldMkLst>
        <pc:spChg chg="mod">
          <ac:chgData name="Sarah Owen" userId="488c7a54-ba1b-41d0-8255-729933d90814" providerId="ADAL" clId="{CFCCE95D-A584-4C90-9E8A-3F434E211AC0}" dt="2025-05-12T11:03:05.289" v="14" actId="27636"/>
          <ac:spMkLst>
            <pc:docMk/>
            <pc:sldMk cId="142438621" sldId="261"/>
            <ac:spMk id="11" creationId="{6F427CC5-FE22-B556-B57A-7F070B086CF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E40E-4E72-D51C-20BB-82B0A0E823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5C5056C-6D17-7B5B-2923-3C3C8C1752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7EE92F2-6ADA-6DD0-AEDF-7A479DB161FF}"/>
              </a:ext>
            </a:extLst>
          </p:cNvPr>
          <p:cNvSpPr>
            <a:spLocks noGrp="1"/>
          </p:cNvSpPr>
          <p:nvPr>
            <p:ph type="dt" sz="half" idx="10"/>
          </p:nvPr>
        </p:nvSpPr>
        <p:spPr/>
        <p:txBody>
          <a:bodyPr/>
          <a:lstStyle/>
          <a:p>
            <a:fld id="{A67A68F5-1FE5-4B9C-BE3C-5B83F8C16346}" type="datetimeFigureOut">
              <a:rPr lang="en-GB" smtClean="0"/>
              <a:t>12/05/2025</a:t>
            </a:fld>
            <a:endParaRPr lang="en-GB"/>
          </a:p>
        </p:txBody>
      </p:sp>
      <p:sp>
        <p:nvSpPr>
          <p:cNvPr id="5" name="Footer Placeholder 4">
            <a:extLst>
              <a:ext uri="{FF2B5EF4-FFF2-40B4-BE49-F238E27FC236}">
                <a16:creationId xmlns:a16="http://schemas.microsoft.com/office/drawing/2014/main" id="{07A11E8F-2A77-6C54-323C-3D400A84759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600FF0-1D7F-BEAF-A376-2161F82BAAD8}"/>
              </a:ext>
            </a:extLst>
          </p:cNvPr>
          <p:cNvSpPr>
            <a:spLocks noGrp="1"/>
          </p:cNvSpPr>
          <p:nvPr>
            <p:ph type="sldNum" sz="quarter" idx="12"/>
          </p:nvPr>
        </p:nvSpPr>
        <p:spPr/>
        <p:txBody>
          <a:bodyPr/>
          <a:lstStyle/>
          <a:p>
            <a:fld id="{50878929-004E-47E2-9C43-D8AD27889A0E}" type="slidenum">
              <a:rPr lang="en-GB" smtClean="0"/>
              <a:t>‹#›</a:t>
            </a:fld>
            <a:endParaRPr lang="en-GB"/>
          </a:p>
        </p:txBody>
      </p:sp>
    </p:spTree>
    <p:extLst>
      <p:ext uri="{BB962C8B-B14F-4D97-AF65-F5344CB8AC3E}">
        <p14:creationId xmlns:p14="http://schemas.microsoft.com/office/powerpoint/2010/main" val="528827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70A1E-C350-6E42-A9FB-C885B64C0AF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231CE96-606A-07C0-5A14-99BC7A9B00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15F5CBD-6B40-D94C-96B0-18E0784C071E}"/>
              </a:ext>
            </a:extLst>
          </p:cNvPr>
          <p:cNvSpPr>
            <a:spLocks noGrp="1"/>
          </p:cNvSpPr>
          <p:nvPr>
            <p:ph type="dt" sz="half" idx="10"/>
          </p:nvPr>
        </p:nvSpPr>
        <p:spPr/>
        <p:txBody>
          <a:bodyPr/>
          <a:lstStyle/>
          <a:p>
            <a:fld id="{A67A68F5-1FE5-4B9C-BE3C-5B83F8C16346}" type="datetimeFigureOut">
              <a:rPr lang="en-GB" smtClean="0"/>
              <a:t>12/05/2025</a:t>
            </a:fld>
            <a:endParaRPr lang="en-GB"/>
          </a:p>
        </p:txBody>
      </p:sp>
      <p:sp>
        <p:nvSpPr>
          <p:cNvPr id="5" name="Footer Placeholder 4">
            <a:extLst>
              <a:ext uri="{FF2B5EF4-FFF2-40B4-BE49-F238E27FC236}">
                <a16:creationId xmlns:a16="http://schemas.microsoft.com/office/drawing/2014/main" id="{49332AA9-C7AF-3B8B-93DD-92B5CE16330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6E31569-B376-BB6D-A9DE-24ABE32EEC69}"/>
              </a:ext>
            </a:extLst>
          </p:cNvPr>
          <p:cNvSpPr>
            <a:spLocks noGrp="1"/>
          </p:cNvSpPr>
          <p:nvPr>
            <p:ph type="sldNum" sz="quarter" idx="12"/>
          </p:nvPr>
        </p:nvSpPr>
        <p:spPr/>
        <p:txBody>
          <a:bodyPr/>
          <a:lstStyle/>
          <a:p>
            <a:fld id="{50878929-004E-47E2-9C43-D8AD27889A0E}" type="slidenum">
              <a:rPr lang="en-GB" smtClean="0"/>
              <a:t>‹#›</a:t>
            </a:fld>
            <a:endParaRPr lang="en-GB"/>
          </a:p>
        </p:txBody>
      </p:sp>
    </p:spTree>
    <p:extLst>
      <p:ext uri="{BB962C8B-B14F-4D97-AF65-F5344CB8AC3E}">
        <p14:creationId xmlns:p14="http://schemas.microsoft.com/office/powerpoint/2010/main" val="2401758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5847DE-4A39-8332-D9C0-1F6DF62BDA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DF27BF2-0748-6269-BD6B-E7691420146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E6F940-23EE-7E7A-8820-0DB01A2A0EA5}"/>
              </a:ext>
            </a:extLst>
          </p:cNvPr>
          <p:cNvSpPr>
            <a:spLocks noGrp="1"/>
          </p:cNvSpPr>
          <p:nvPr>
            <p:ph type="dt" sz="half" idx="10"/>
          </p:nvPr>
        </p:nvSpPr>
        <p:spPr/>
        <p:txBody>
          <a:bodyPr/>
          <a:lstStyle/>
          <a:p>
            <a:fld id="{A67A68F5-1FE5-4B9C-BE3C-5B83F8C16346}" type="datetimeFigureOut">
              <a:rPr lang="en-GB" smtClean="0"/>
              <a:t>12/05/2025</a:t>
            </a:fld>
            <a:endParaRPr lang="en-GB"/>
          </a:p>
        </p:txBody>
      </p:sp>
      <p:sp>
        <p:nvSpPr>
          <p:cNvPr id="5" name="Footer Placeholder 4">
            <a:extLst>
              <a:ext uri="{FF2B5EF4-FFF2-40B4-BE49-F238E27FC236}">
                <a16:creationId xmlns:a16="http://schemas.microsoft.com/office/drawing/2014/main" id="{3CC1628A-EDE1-5ED0-13F9-97E525B19B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3E4838F-BA4C-3D61-3DC9-909508D89086}"/>
              </a:ext>
            </a:extLst>
          </p:cNvPr>
          <p:cNvSpPr>
            <a:spLocks noGrp="1"/>
          </p:cNvSpPr>
          <p:nvPr>
            <p:ph type="sldNum" sz="quarter" idx="12"/>
          </p:nvPr>
        </p:nvSpPr>
        <p:spPr/>
        <p:txBody>
          <a:bodyPr/>
          <a:lstStyle/>
          <a:p>
            <a:fld id="{50878929-004E-47E2-9C43-D8AD27889A0E}" type="slidenum">
              <a:rPr lang="en-GB" smtClean="0"/>
              <a:t>‹#›</a:t>
            </a:fld>
            <a:endParaRPr lang="en-GB"/>
          </a:p>
        </p:txBody>
      </p:sp>
    </p:spTree>
    <p:extLst>
      <p:ext uri="{BB962C8B-B14F-4D97-AF65-F5344CB8AC3E}">
        <p14:creationId xmlns:p14="http://schemas.microsoft.com/office/powerpoint/2010/main" val="1670043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7920A-FFC5-89AC-88CD-5E0549B153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8345481-3D36-A80F-958D-141E9C61578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EAAF82-4396-B1EB-BAC7-70B14BAA6039}"/>
              </a:ext>
            </a:extLst>
          </p:cNvPr>
          <p:cNvSpPr>
            <a:spLocks noGrp="1"/>
          </p:cNvSpPr>
          <p:nvPr>
            <p:ph type="dt" sz="half" idx="10"/>
          </p:nvPr>
        </p:nvSpPr>
        <p:spPr/>
        <p:txBody>
          <a:bodyPr/>
          <a:lstStyle/>
          <a:p>
            <a:fld id="{A67A68F5-1FE5-4B9C-BE3C-5B83F8C16346}" type="datetimeFigureOut">
              <a:rPr lang="en-GB" smtClean="0"/>
              <a:t>12/05/2025</a:t>
            </a:fld>
            <a:endParaRPr lang="en-GB"/>
          </a:p>
        </p:txBody>
      </p:sp>
      <p:sp>
        <p:nvSpPr>
          <p:cNvPr id="5" name="Footer Placeholder 4">
            <a:extLst>
              <a:ext uri="{FF2B5EF4-FFF2-40B4-BE49-F238E27FC236}">
                <a16:creationId xmlns:a16="http://schemas.microsoft.com/office/drawing/2014/main" id="{4CBAEA7E-9337-9199-2920-CB2DB3DAEF9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2835695-DAD2-EB6A-AF1E-B311F929002E}"/>
              </a:ext>
            </a:extLst>
          </p:cNvPr>
          <p:cNvSpPr>
            <a:spLocks noGrp="1"/>
          </p:cNvSpPr>
          <p:nvPr>
            <p:ph type="sldNum" sz="quarter" idx="12"/>
          </p:nvPr>
        </p:nvSpPr>
        <p:spPr/>
        <p:txBody>
          <a:bodyPr/>
          <a:lstStyle/>
          <a:p>
            <a:fld id="{50878929-004E-47E2-9C43-D8AD27889A0E}" type="slidenum">
              <a:rPr lang="en-GB" smtClean="0"/>
              <a:t>‹#›</a:t>
            </a:fld>
            <a:endParaRPr lang="en-GB"/>
          </a:p>
        </p:txBody>
      </p:sp>
    </p:spTree>
    <p:extLst>
      <p:ext uri="{BB962C8B-B14F-4D97-AF65-F5344CB8AC3E}">
        <p14:creationId xmlns:p14="http://schemas.microsoft.com/office/powerpoint/2010/main" val="1053661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ECD4C-9987-29C3-932F-8696CB6D0AB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5A901A1-3805-E7A9-CFF6-32A05FC9D4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011025D-66FC-66D7-92C5-6927C98F2617}"/>
              </a:ext>
            </a:extLst>
          </p:cNvPr>
          <p:cNvSpPr>
            <a:spLocks noGrp="1"/>
          </p:cNvSpPr>
          <p:nvPr>
            <p:ph type="dt" sz="half" idx="10"/>
          </p:nvPr>
        </p:nvSpPr>
        <p:spPr/>
        <p:txBody>
          <a:bodyPr/>
          <a:lstStyle/>
          <a:p>
            <a:fld id="{A67A68F5-1FE5-4B9C-BE3C-5B83F8C16346}" type="datetimeFigureOut">
              <a:rPr lang="en-GB" smtClean="0"/>
              <a:t>12/05/2025</a:t>
            </a:fld>
            <a:endParaRPr lang="en-GB"/>
          </a:p>
        </p:txBody>
      </p:sp>
      <p:sp>
        <p:nvSpPr>
          <p:cNvPr id="5" name="Footer Placeholder 4">
            <a:extLst>
              <a:ext uri="{FF2B5EF4-FFF2-40B4-BE49-F238E27FC236}">
                <a16:creationId xmlns:a16="http://schemas.microsoft.com/office/drawing/2014/main" id="{743987ED-D3AA-1FAA-A773-A70F4B2582F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E80C80-7397-60F3-B929-87DC54D1CF39}"/>
              </a:ext>
            </a:extLst>
          </p:cNvPr>
          <p:cNvSpPr>
            <a:spLocks noGrp="1"/>
          </p:cNvSpPr>
          <p:nvPr>
            <p:ph type="sldNum" sz="quarter" idx="12"/>
          </p:nvPr>
        </p:nvSpPr>
        <p:spPr/>
        <p:txBody>
          <a:bodyPr/>
          <a:lstStyle/>
          <a:p>
            <a:fld id="{50878929-004E-47E2-9C43-D8AD27889A0E}" type="slidenum">
              <a:rPr lang="en-GB" smtClean="0"/>
              <a:t>‹#›</a:t>
            </a:fld>
            <a:endParaRPr lang="en-GB"/>
          </a:p>
        </p:txBody>
      </p:sp>
    </p:spTree>
    <p:extLst>
      <p:ext uri="{BB962C8B-B14F-4D97-AF65-F5344CB8AC3E}">
        <p14:creationId xmlns:p14="http://schemas.microsoft.com/office/powerpoint/2010/main" val="1121543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3E687-5F87-E02C-0082-197670E9F2B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CFC8E75-89DB-6896-06EE-96F1BF82A5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13FEFC9-4627-9C59-E272-05CE70D2DD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D3F3903-8A10-5308-71A6-4A3E87F98150}"/>
              </a:ext>
            </a:extLst>
          </p:cNvPr>
          <p:cNvSpPr>
            <a:spLocks noGrp="1"/>
          </p:cNvSpPr>
          <p:nvPr>
            <p:ph type="dt" sz="half" idx="10"/>
          </p:nvPr>
        </p:nvSpPr>
        <p:spPr/>
        <p:txBody>
          <a:bodyPr/>
          <a:lstStyle/>
          <a:p>
            <a:fld id="{A67A68F5-1FE5-4B9C-BE3C-5B83F8C16346}" type="datetimeFigureOut">
              <a:rPr lang="en-GB" smtClean="0"/>
              <a:t>12/05/2025</a:t>
            </a:fld>
            <a:endParaRPr lang="en-GB"/>
          </a:p>
        </p:txBody>
      </p:sp>
      <p:sp>
        <p:nvSpPr>
          <p:cNvPr id="6" name="Footer Placeholder 5">
            <a:extLst>
              <a:ext uri="{FF2B5EF4-FFF2-40B4-BE49-F238E27FC236}">
                <a16:creationId xmlns:a16="http://schemas.microsoft.com/office/drawing/2014/main" id="{D6D1BCE1-1482-6016-6509-3C819A83E3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A7E9226-7FD6-9113-CE82-91B547D28B72}"/>
              </a:ext>
            </a:extLst>
          </p:cNvPr>
          <p:cNvSpPr>
            <a:spLocks noGrp="1"/>
          </p:cNvSpPr>
          <p:nvPr>
            <p:ph type="sldNum" sz="quarter" idx="12"/>
          </p:nvPr>
        </p:nvSpPr>
        <p:spPr/>
        <p:txBody>
          <a:bodyPr/>
          <a:lstStyle/>
          <a:p>
            <a:fld id="{50878929-004E-47E2-9C43-D8AD27889A0E}" type="slidenum">
              <a:rPr lang="en-GB" smtClean="0"/>
              <a:t>‹#›</a:t>
            </a:fld>
            <a:endParaRPr lang="en-GB"/>
          </a:p>
        </p:txBody>
      </p:sp>
    </p:spTree>
    <p:extLst>
      <p:ext uri="{BB962C8B-B14F-4D97-AF65-F5344CB8AC3E}">
        <p14:creationId xmlns:p14="http://schemas.microsoft.com/office/powerpoint/2010/main" val="4166081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4398B-353C-52C2-01AE-148C4760468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D3D8751-9861-9082-C29C-B5B74229D5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7BA87E1-2096-AD75-F754-0F754432A8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54340C6-8823-FD2F-B6E6-A748300BE2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857829-1DDC-6F1F-E68E-F6BD8AE353D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9BA5687-3799-2F33-F9D9-E87D62D68814}"/>
              </a:ext>
            </a:extLst>
          </p:cNvPr>
          <p:cNvSpPr>
            <a:spLocks noGrp="1"/>
          </p:cNvSpPr>
          <p:nvPr>
            <p:ph type="dt" sz="half" idx="10"/>
          </p:nvPr>
        </p:nvSpPr>
        <p:spPr/>
        <p:txBody>
          <a:bodyPr/>
          <a:lstStyle/>
          <a:p>
            <a:fld id="{A67A68F5-1FE5-4B9C-BE3C-5B83F8C16346}" type="datetimeFigureOut">
              <a:rPr lang="en-GB" smtClean="0"/>
              <a:t>12/05/2025</a:t>
            </a:fld>
            <a:endParaRPr lang="en-GB"/>
          </a:p>
        </p:txBody>
      </p:sp>
      <p:sp>
        <p:nvSpPr>
          <p:cNvPr id="8" name="Footer Placeholder 7">
            <a:extLst>
              <a:ext uri="{FF2B5EF4-FFF2-40B4-BE49-F238E27FC236}">
                <a16:creationId xmlns:a16="http://schemas.microsoft.com/office/drawing/2014/main" id="{70634C0B-5C9F-4DEE-7A9A-A2FCE9E7942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ED77272-47FB-00AB-F671-D87C3A81CD46}"/>
              </a:ext>
            </a:extLst>
          </p:cNvPr>
          <p:cNvSpPr>
            <a:spLocks noGrp="1"/>
          </p:cNvSpPr>
          <p:nvPr>
            <p:ph type="sldNum" sz="quarter" idx="12"/>
          </p:nvPr>
        </p:nvSpPr>
        <p:spPr/>
        <p:txBody>
          <a:bodyPr/>
          <a:lstStyle/>
          <a:p>
            <a:fld id="{50878929-004E-47E2-9C43-D8AD27889A0E}" type="slidenum">
              <a:rPr lang="en-GB" smtClean="0"/>
              <a:t>‹#›</a:t>
            </a:fld>
            <a:endParaRPr lang="en-GB"/>
          </a:p>
        </p:txBody>
      </p:sp>
    </p:spTree>
    <p:extLst>
      <p:ext uri="{BB962C8B-B14F-4D97-AF65-F5344CB8AC3E}">
        <p14:creationId xmlns:p14="http://schemas.microsoft.com/office/powerpoint/2010/main" val="1783027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3EE8D-7F49-17E4-A5EB-66F6DCE30BB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962ED20-C2FF-5EE7-16A5-F27AC51F9E5B}"/>
              </a:ext>
            </a:extLst>
          </p:cNvPr>
          <p:cNvSpPr>
            <a:spLocks noGrp="1"/>
          </p:cNvSpPr>
          <p:nvPr>
            <p:ph type="dt" sz="half" idx="10"/>
          </p:nvPr>
        </p:nvSpPr>
        <p:spPr/>
        <p:txBody>
          <a:bodyPr/>
          <a:lstStyle/>
          <a:p>
            <a:fld id="{A67A68F5-1FE5-4B9C-BE3C-5B83F8C16346}" type="datetimeFigureOut">
              <a:rPr lang="en-GB" smtClean="0"/>
              <a:t>12/05/2025</a:t>
            </a:fld>
            <a:endParaRPr lang="en-GB"/>
          </a:p>
        </p:txBody>
      </p:sp>
      <p:sp>
        <p:nvSpPr>
          <p:cNvPr id="4" name="Footer Placeholder 3">
            <a:extLst>
              <a:ext uri="{FF2B5EF4-FFF2-40B4-BE49-F238E27FC236}">
                <a16:creationId xmlns:a16="http://schemas.microsoft.com/office/drawing/2014/main" id="{994153EF-EE6E-47C1-675B-EAB05BCB2C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5BB1285-5E86-F43B-FDB4-EED4C0C4AE28}"/>
              </a:ext>
            </a:extLst>
          </p:cNvPr>
          <p:cNvSpPr>
            <a:spLocks noGrp="1"/>
          </p:cNvSpPr>
          <p:nvPr>
            <p:ph type="sldNum" sz="quarter" idx="12"/>
          </p:nvPr>
        </p:nvSpPr>
        <p:spPr/>
        <p:txBody>
          <a:bodyPr/>
          <a:lstStyle/>
          <a:p>
            <a:fld id="{50878929-004E-47E2-9C43-D8AD27889A0E}" type="slidenum">
              <a:rPr lang="en-GB" smtClean="0"/>
              <a:t>‹#›</a:t>
            </a:fld>
            <a:endParaRPr lang="en-GB"/>
          </a:p>
        </p:txBody>
      </p:sp>
    </p:spTree>
    <p:extLst>
      <p:ext uri="{BB962C8B-B14F-4D97-AF65-F5344CB8AC3E}">
        <p14:creationId xmlns:p14="http://schemas.microsoft.com/office/powerpoint/2010/main" val="1207803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2524CD-46B3-3392-FA64-51B7E4692715}"/>
              </a:ext>
            </a:extLst>
          </p:cNvPr>
          <p:cNvSpPr>
            <a:spLocks noGrp="1"/>
          </p:cNvSpPr>
          <p:nvPr>
            <p:ph type="dt" sz="half" idx="10"/>
          </p:nvPr>
        </p:nvSpPr>
        <p:spPr/>
        <p:txBody>
          <a:bodyPr/>
          <a:lstStyle/>
          <a:p>
            <a:fld id="{A67A68F5-1FE5-4B9C-BE3C-5B83F8C16346}" type="datetimeFigureOut">
              <a:rPr lang="en-GB" smtClean="0"/>
              <a:t>12/05/2025</a:t>
            </a:fld>
            <a:endParaRPr lang="en-GB"/>
          </a:p>
        </p:txBody>
      </p:sp>
      <p:sp>
        <p:nvSpPr>
          <p:cNvPr id="3" name="Footer Placeholder 2">
            <a:extLst>
              <a:ext uri="{FF2B5EF4-FFF2-40B4-BE49-F238E27FC236}">
                <a16:creationId xmlns:a16="http://schemas.microsoft.com/office/drawing/2014/main" id="{6A083AE0-9867-B1F4-9754-CC344A1CD22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DC9BBD9-C54B-2A51-7E53-11C4653C1CF5}"/>
              </a:ext>
            </a:extLst>
          </p:cNvPr>
          <p:cNvSpPr>
            <a:spLocks noGrp="1"/>
          </p:cNvSpPr>
          <p:nvPr>
            <p:ph type="sldNum" sz="quarter" idx="12"/>
          </p:nvPr>
        </p:nvSpPr>
        <p:spPr/>
        <p:txBody>
          <a:bodyPr/>
          <a:lstStyle/>
          <a:p>
            <a:fld id="{50878929-004E-47E2-9C43-D8AD27889A0E}" type="slidenum">
              <a:rPr lang="en-GB" smtClean="0"/>
              <a:t>‹#›</a:t>
            </a:fld>
            <a:endParaRPr lang="en-GB"/>
          </a:p>
        </p:txBody>
      </p:sp>
    </p:spTree>
    <p:extLst>
      <p:ext uri="{BB962C8B-B14F-4D97-AF65-F5344CB8AC3E}">
        <p14:creationId xmlns:p14="http://schemas.microsoft.com/office/powerpoint/2010/main" val="3910602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95ABE-E889-7445-EE79-E403558BF1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9DEFC72-CF8D-E28B-FA0D-F0591F8FAB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3B972D6-05E9-A4DD-E0FA-7675F1BAD8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E66B98-94DD-6D01-F7DD-11A90779EABE}"/>
              </a:ext>
            </a:extLst>
          </p:cNvPr>
          <p:cNvSpPr>
            <a:spLocks noGrp="1"/>
          </p:cNvSpPr>
          <p:nvPr>
            <p:ph type="dt" sz="half" idx="10"/>
          </p:nvPr>
        </p:nvSpPr>
        <p:spPr/>
        <p:txBody>
          <a:bodyPr/>
          <a:lstStyle/>
          <a:p>
            <a:fld id="{A67A68F5-1FE5-4B9C-BE3C-5B83F8C16346}" type="datetimeFigureOut">
              <a:rPr lang="en-GB" smtClean="0"/>
              <a:t>12/05/2025</a:t>
            </a:fld>
            <a:endParaRPr lang="en-GB"/>
          </a:p>
        </p:txBody>
      </p:sp>
      <p:sp>
        <p:nvSpPr>
          <p:cNvPr id="6" name="Footer Placeholder 5">
            <a:extLst>
              <a:ext uri="{FF2B5EF4-FFF2-40B4-BE49-F238E27FC236}">
                <a16:creationId xmlns:a16="http://schemas.microsoft.com/office/drawing/2014/main" id="{987624CA-3906-358C-A808-4E4B1F932EE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B7663AD-D432-316D-4D4D-5D951C9BF90F}"/>
              </a:ext>
            </a:extLst>
          </p:cNvPr>
          <p:cNvSpPr>
            <a:spLocks noGrp="1"/>
          </p:cNvSpPr>
          <p:nvPr>
            <p:ph type="sldNum" sz="quarter" idx="12"/>
          </p:nvPr>
        </p:nvSpPr>
        <p:spPr/>
        <p:txBody>
          <a:bodyPr/>
          <a:lstStyle/>
          <a:p>
            <a:fld id="{50878929-004E-47E2-9C43-D8AD27889A0E}" type="slidenum">
              <a:rPr lang="en-GB" smtClean="0"/>
              <a:t>‹#›</a:t>
            </a:fld>
            <a:endParaRPr lang="en-GB"/>
          </a:p>
        </p:txBody>
      </p:sp>
    </p:spTree>
    <p:extLst>
      <p:ext uri="{BB962C8B-B14F-4D97-AF65-F5344CB8AC3E}">
        <p14:creationId xmlns:p14="http://schemas.microsoft.com/office/powerpoint/2010/main" val="3589180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1087A-E9A0-179D-25AD-9E8E137190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03C4B25-A53D-BFF4-B49D-A32550CE56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669BDA1-751E-6EDA-5E35-B5CCDD9601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41B16E-652D-8B23-2455-EFD55E991776}"/>
              </a:ext>
            </a:extLst>
          </p:cNvPr>
          <p:cNvSpPr>
            <a:spLocks noGrp="1"/>
          </p:cNvSpPr>
          <p:nvPr>
            <p:ph type="dt" sz="half" idx="10"/>
          </p:nvPr>
        </p:nvSpPr>
        <p:spPr/>
        <p:txBody>
          <a:bodyPr/>
          <a:lstStyle/>
          <a:p>
            <a:fld id="{A67A68F5-1FE5-4B9C-BE3C-5B83F8C16346}" type="datetimeFigureOut">
              <a:rPr lang="en-GB" smtClean="0"/>
              <a:t>12/05/2025</a:t>
            </a:fld>
            <a:endParaRPr lang="en-GB"/>
          </a:p>
        </p:txBody>
      </p:sp>
      <p:sp>
        <p:nvSpPr>
          <p:cNvPr id="6" name="Footer Placeholder 5">
            <a:extLst>
              <a:ext uri="{FF2B5EF4-FFF2-40B4-BE49-F238E27FC236}">
                <a16:creationId xmlns:a16="http://schemas.microsoft.com/office/drawing/2014/main" id="{F521C94A-B790-48FE-3E5A-6B2EEE1B42A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078BEA6-A718-E649-3396-2A82DC5E061B}"/>
              </a:ext>
            </a:extLst>
          </p:cNvPr>
          <p:cNvSpPr>
            <a:spLocks noGrp="1"/>
          </p:cNvSpPr>
          <p:nvPr>
            <p:ph type="sldNum" sz="quarter" idx="12"/>
          </p:nvPr>
        </p:nvSpPr>
        <p:spPr/>
        <p:txBody>
          <a:bodyPr/>
          <a:lstStyle/>
          <a:p>
            <a:fld id="{50878929-004E-47E2-9C43-D8AD27889A0E}" type="slidenum">
              <a:rPr lang="en-GB" smtClean="0"/>
              <a:t>‹#›</a:t>
            </a:fld>
            <a:endParaRPr lang="en-GB"/>
          </a:p>
        </p:txBody>
      </p:sp>
    </p:spTree>
    <p:extLst>
      <p:ext uri="{BB962C8B-B14F-4D97-AF65-F5344CB8AC3E}">
        <p14:creationId xmlns:p14="http://schemas.microsoft.com/office/powerpoint/2010/main" val="1458692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1604B7-3366-3187-39FF-555DCCE987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8100F55-04CD-3361-F78D-BB2D124675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6CC32B9-FAD4-5BB2-9567-159089B120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7A68F5-1FE5-4B9C-BE3C-5B83F8C16346}" type="datetimeFigureOut">
              <a:rPr lang="en-GB" smtClean="0"/>
              <a:t>12/05/2025</a:t>
            </a:fld>
            <a:endParaRPr lang="en-GB"/>
          </a:p>
        </p:txBody>
      </p:sp>
      <p:sp>
        <p:nvSpPr>
          <p:cNvPr id="5" name="Footer Placeholder 4">
            <a:extLst>
              <a:ext uri="{FF2B5EF4-FFF2-40B4-BE49-F238E27FC236}">
                <a16:creationId xmlns:a16="http://schemas.microsoft.com/office/drawing/2014/main" id="{3B0A6A49-02E2-CC74-1B9A-A052ACD9DA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F8F4459-ABD8-535B-18F2-E504F4C2FA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878929-004E-47E2-9C43-D8AD27889A0E}" type="slidenum">
              <a:rPr lang="en-GB" smtClean="0"/>
              <a:t>‹#›</a:t>
            </a:fld>
            <a:endParaRPr lang="en-GB"/>
          </a:p>
        </p:txBody>
      </p:sp>
    </p:spTree>
    <p:extLst>
      <p:ext uri="{BB962C8B-B14F-4D97-AF65-F5344CB8AC3E}">
        <p14:creationId xmlns:p14="http://schemas.microsoft.com/office/powerpoint/2010/main" val="832663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B0792D4F-247E-46FE-85FC-881DEFA41D94}"/>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0" y="4572457"/>
            <a:ext cx="12192000" cy="2285543"/>
          </a:xfrm>
          <a:prstGeom prst="rect">
            <a:avLst/>
          </a:prstGeom>
          <a:solidFill>
            <a:srgbClr val="415F7F"/>
          </a:solidFill>
          <a:ln>
            <a:solidFill>
              <a:srgbClr val="415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cxnSp>
        <p:nvCxnSpPr>
          <p:cNvPr id="17" name="Straight Connector 16">
            <a:extLst>
              <a:ext uri="{FF2B5EF4-FFF2-40B4-BE49-F238E27FC236}">
                <a16:creationId xmlns:a16="http://schemas.microsoft.com/office/drawing/2014/main" id="{CE272F12-AF86-441A-BC1B-C014BBBF85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4639665" y="5097939"/>
            <a:ext cx="0" cy="914400"/>
          </a:xfrm>
          <a:prstGeom prst="line">
            <a:avLst/>
          </a:prstGeom>
          <a:ln w="190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65B010A-07BC-40AF-D96A-956D7E1B356B}"/>
              </a:ext>
            </a:extLst>
          </p:cNvPr>
          <p:cNvSpPr txBox="1"/>
          <p:nvPr/>
        </p:nvSpPr>
        <p:spPr>
          <a:xfrm>
            <a:off x="4878784" y="4824249"/>
            <a:ext cx="6673136" cy="1461780"/>
          </a:xfrm>
          <a:prstGeom prst="rect">
            <a:avLst/>
          </a:prstGeom>
        </p:spPr>
        <p:txBody>
          <a:bodyPr vert="horz" lIns="91440" tIns="45720" rIns="91440" bIns="45720" rtlCol="0" anchor="ctr">
            <a:normAutofit fontScale="92500" lnSpcReduction="10000"/>
          </a:bodyPr>
          <a:lstStyle/>
          <a:p>
            <a:pPr indent="-228600">
              <a:lnSpc>
                <a:spcPct val="90000"/>
              </a:lnSpc>
              <a:spcAft>
                <a:spcPts val="600"/>
              </a:spcAft>
              <a:buFont typeface="Arial" panose="020B0604020202020204" pitchFamily="34" charset="0"/>
              <a:buChar char="•"/>
            </a:pPr>
            <a:r>
              <a:rPr lang="en-US" b="1" dirty="0">
                <a:solidFill>
                  <a:schemeClr val="bg1"/>
                </a:solidFill>
              </a:rPr>
              <a:t>Advanced Clinical Practitioner Dietitian Led Gastroenterology</a:t>
            </a:r>
          </a:p>
          <a:p>
            <a:pPr>
              <a:lnSpc>
                <a:spcPct val="90000"/>
              </a:lnSpc>
              <a:spcAft>
                <a:spcPts val="600"/>
              </a:spcAft>
            </a:pPr>
            <a:r>
              <a:rPr lang="en-US" b="1" dirty="0">
                <a:solidFill>
                  <a:schemeClr val="bg1"/>
                </a:solidFill>
              </a:rPr>
              <a:t>    Clinic (June 22-May 23)</a:t>
            </a:r>
          </a:p>
          <a:p>
            <a:pPr indent="-228600">
              <a:lnSpc>
                <a:spcPct val="90000"/>
              </a:lnSpc>
              <a:spcAft>
                <a:spcPts val="600"/>
              </a:spcAft>
              <a:buFont typeface="Arial" panose="020B0604020202020204" pitchFamily="34" charset="0"/>
              <a:buChar char="•"/>
            </a:pPr>
            <a:r>
              <a:rPr lang="en-US" b="1" dirty="0">
                <a:solidFill>
                  <a:schemeClr val="bg1"/>
                </a:solidFill>
              </a:rPr>
              <a:t>Jeanette Starkey, ACP Gastroenterology Dietitian, Clinical Lead</a:t>
            </a:r>
          </a:p>
          <a:p>
            <a:pPr indent="-228600">
              <a:lnSpc>
                <a:spcPct val="90000"/>
              </a:lnSpc>
              <a:spcAft>
                <a:spcPts val="600"/>
              </a:spcAft>
              <a:buFont typeface="Arial" panose="020B0604020202020204" pitchFamily="34" charset="0"/>
              <a:buChar char="•"/>
            </a:pPr>
            <a:r>
              <a:rPr lang="en-US" b="1" dirty="0" err="1">
                <a:solidFill>
                  <a:schemeClr val="bg1"/>
                </a:solidFill>
              </a:rPr>
              <a:t>Dr</a:t>
            </a:r>
            <a:r>
              <a:rPr lang="en-US" b="1" dirty="0">
                <a:solidFill>
                  <a:schemeClr val="bg1"/>
                </a:solidFill>
              </a:rPr>
              <a:t> T Mathialahan, Gastroenterology and </a:t>
            </a:r>
            <a:r>
              <a:rPr lang="en-US" b="1" dirty="0" err="1">
                <a:solidFill>
                  <a:schemeClr val="bg1"/>
                </a:solidFill>
              </a:rPr>
              <a:t>Hepatology</a:t>
            </a:r>
            <a:r>
              <a:rPr lang="en-US" b="1" dirty="0">
                <a:solidFill>
                  <a:schemeClr val="bg1"/>
                </a:solidFill>
              </a:rPr>
              <a:t> Consultant,</a:t>
            </a:r>
          </a:p>
          <a:p>
            <a:pPr>
              <a:lnSpc>
                <a:spcPct val="90000"/>
              </a:lnSpc>
              <a:spcAft>
                <a:spcPts val="600"/>
              </a:spcAft>
            </a:pPr>
            <a:r>
              <a:rPr lang="en-US" b="1">
                <a:solidFill>
                  <a:schemeClr val="bg1"/>
                </a:solidFill>
              </a:rPr>
              <a:t>    Clinical </a:t>
            </a:r>
            <a:r>
              <a:rPr lang="en-US" b="1" dirty="0">
                <a:solidFill>
                  <a:schemeClr val="bg1"/>
                </a:solidFill>
              </a:rPr>
              <a:t>Lead</a:t>
            </a:r>
          </a:p>
        </p:txBody>
      </p:sp>
      <p:grpSp>
        <p:nvGrpSpPr>
          <p:cNvPr id="10" name="Group 9">
            <a:extLst>
              <a:ext uri="{FF2B5EF4-FFF2-40B4-BE49-F238E27FC236}">
                <a16:creationId xmlns:a16="http://schemas.microsoft.com/office/drawing/2014/main" id="{2BD5C110-6E90-1C45-15F6-7DF252FA09CB}"/>
              </a:ext>
            </a:extLst>
          </p:cNvPr>
          <p:cNvGrpSpPr/>
          <p:nvPr/>
        </p:nvGrpSpPr>
        <p:grpSpPr>
          <a:xfrm>
            <a:off x="795142" y="744459"/>
            <a:ext cx="10595910" cy="3080263"/>
            <a:chOff x="2906098" y="1516801"/>
            <a:chExt cx="7470509" cy="2171699"/>
          </a:xfrm>
        </p:grpSpPr>
        <p:pic>
          <p:nvPicPr>
            <p:cNvPr id="5" name="Picture 4" descr="Text&#10;&#10;Description automatically generated">
              <a:extLst>
                <a:ext uri="{FF2B5EF4-FFF2-40B4-BE49-F238E27FC236}">
                  <a16:creationId xmlns:a16="http://schemas.microsoft.com/office/drawing/2014/main" id="{088AEBD3-FBBB-47C7-6243-DDBAAF11B2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6098" y="1653274"/>
              <a:ext cx="3189902" cy="1898751"/>
            </a:xfrm>
            <a:prstGeom prst="rect">
              <a:avLst/>
            </a:prstGeom>
          </p:spPr>
        </p:pic>
        <p:pic>
          <p:nvPicPr>
            <p:cNvPr id="7" name="Picture 6">
              <a:extLst>
                <a:ext uri="{FF2B5EF4-FFF2-40B4-BE49-F238E27FC236}">
                  <a16:creationId xmlns:a16="http://schemas.microsoft.com/office/drawing/2014/main" id="{C8D1A119-DE97-4977-A80F-3024ABA1D9B0}"/>
                </a:ext>
              </a:extLst>
            </p:cNvPr>
            <p:cNvPicPr>
              <a:picLocks noChangeAspect="1"/>
            </p:cNvPicPr>
            <p:nvPr/>
          </p:nvPicPr>
          <p:blipFill rotWithShape="1">
            <a:blip r:embed="rId3" cstate="hqprint">
              <a:extLst>
                <a:ext uri="{28A0092B-C50C-407E-A947-70E740481C1C}">
                  <a14:useLocalDpi xmlns:a14="http://schemas.microsoft.com/office/drawing/2010/main" val="0"/>
                </a:ext>
              </a:extLst>
            </a:blip>
            <a:srcRect l="13519" t="8204" r="13040" b="9716"/>
            <a:stretch/>
          </p:blipFill>
          <p:spPr>
            <a:xfrm>
              <a:off x="6490409" y="1516801"/>
              <a:ext cx="3886198" cy="2171699"/>
            </a:xfrm>
            <a:prstGeom prst="rect">
              <a:avLst/>
            </a:prstGeom>
          </p:spPr>
        </p:pic>
      </p:grpSp>
      <p:pic>
        <p:nvPicPr>
          <p:cNvPr id="2050" name="Picture 2">
            <a:extLst>
              <a:ext uri="{FF2B5EF4-FFF2-40B4-BE49-F238E27FC236}">
                <a16:creationId xmlns:a16="http://schemas.microsoft.com/office/drawing/2014/main" id="{16EA339C-BBAB-0885-D6EC-DA45EB73A7D6}"/>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721" t="2635" r="1593" b="2966"/>
          <a:stretch/>
        </p:blipFill>
        <p:spPr bwMode="auto">
          <a:xfrm>
            <a:off x="606920" y="5021451"/>
            <a:ext cx="3600865" cy="11778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1993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CDA25-E372-8BBE-B2C2-24EE36F38318}"/>
              </a:ext>
            </a:extLst>
          </p:cNvPr>
          <p:cNvSpPr>
            <a:spLocks noGrp="1"/>
          </p:cNvSpPr>
          <p:nvPr>
            <p:ph type="title"/>
          </p:nvPr>
        </p:nvSpPr>
        <p:spPr>
          <a:xfrm>
            <a:off x="3492138" y="247277"/>
            <a:ext cx="5181597" cy="768951"/>
          </a:xfrm>
        </p:spPr>
        <p:txBody>
          <a:bodyPr anchor="b">
            <a:normAutofit/>
          </a:bodyPr>
          <a:lstStyle/>
          <a:p>
            <a:pPr algn="ctr"/>
            <a:r>
              <a:rPr lang="en-GB" sz="3600" b="1" dirty="0">
                <a:solidFill>
                  <a:srgbClr val="415F7F"/>
                </a:solidFill>
              </a:rPr>
              <a:t>Project Outcomes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9565920"/>
              </p:ext>
            </p:extLst>
          </p:nvPr>
        </p:nvGraphicFramePr>
        <p:xfrm>
          <a:off x="757646" y="1159919"/>
          <a:ext cx="10006829" cy="5110252"/>
        </p:xfrm>
        <a:graphic>
          <a:graphicData uri="http://schemas.openxmlformats.org/drawingml/2006/table">
            <a:tbl>
              <a:tblPr>
                <a:tableStyleId>{5C22544A-7EE6-4342-B048-85BDC9FD1C3A}</a:tableStyleId>
              </a:tblPr>
              <a:tblGrid>
                <a:gridCol w="10006829">
                  <a:extLst>
                    <a:ext uri="{9D8B030D-6E8A-4147-A177-3AD203B41FA5}">
                      <a16:colId xmlns:a16="http://schemas.microsoft.com/office/drawing/2014/main" val="2381169280"/>
                    </a:ext>
                  </a:extLst>
                </a:gridCol>
              </a:tblGrid>
              <a:tr h="5110252">
                <a:tc>
                  <a:txBody>
                    <a:bodyPr/>
                    <a:lstStyle/>
                    <a:p>
                      <a:r>
                        <a:rPr lang="en-GB" sz="2000" b="1" u="sng" kern="1200" dirty="0">
                          <a:solidFill>
                            <a:schemeClr val="dk1"/>
                          </a:solidFill>
                          <a:effectLst/>
                          <a:latin typeface="+mn-lt"/>
                          <a:ea typeface="+mn-ea"/>
                          <a:cs typeface="+mn-cs"/>
                        </a:rPr>
                        <a:t>Capacity</a:t>
                      </a:r>
                    </a:p>
                    <a:p>
                      <a:pPr marL="285750" lvl="0" indent="-285750">
                        <a:buFont typeface="Arial" panose="020B0604020202020204" pitchFamily="34" charset="0"/>
                        <a:buChar char="•"/>
                      </a:pPr>
                      <a:r>
                        <a:rPr lang="en-GB" sz="2000" b="1" kern="1200" dirty="0">
                          <a:solidFill>
                            <a:schemeClr val="dk1"/>
                          </a:solidFill>
                          <a:effectLst/>
                          <a:latin typeface="+mn-lt"/>
                          <a:ea typeface="+mn-ea"/>
                          <a:cs typeface="+mn-cs"/>
                        </a:rPr>
                        <a:t>1400 new appointments available in gastro consultant clinics per annum</a:t>
                      </a:r>
                      <a:r>
                        <a:rPr lang="en-GB" sz="2000" b="0" kern="1200" dirty="0">
                          <a:solidFill>
                            <a:schemeClr val="dk1"/>
                          </a:solidFill>
                          <a:effectLst/>
                          <a:latin typeface="+mn-lt"/>
                          <a:ea typeface="+mn-ea"/>
                          <a:cs typeface="+mn-cs"/>
                        </a:rPr>
                        <a:t> /</a:t>
                      </a:r>
                      <a:endParaRPr lang="en-GB" sz="2000" b="0" dirty="0">
                        <a:effectLst/>
                      </a:endParaRPr>
                    </a:p>
                    <a:p>
                      <a:r>
                        <a:rPr lang="en-GB" sz="2000" b="0" kern="1200" dirty="0">
                          <a:solidFill>
                            <a:schemeClr val="dk1"/>
                          </a:solidFill>
                          <a:effectLst/>
                          <a:latin typeface="+mn-lt"/>
                          <a:ea typeface="+mn-ea"/>
                          <a:cs typeface="+mn-cs"/>
                        </a:rPr>
                        <a:t>         250 new slots in dietitian led clinic</a:t>
                      </a:r>
                    </a:p>
                    <a:p>
                      <a:r>
                        <a:rPr lang="en-GB" sz="2000" b="0" kern="1200" dirty="0">
                          <a:solidFill>
                            <a:schemeClr val="dk1"/>
                          </a:solidFill>
                          <a:effectLst/>
                          <a:latin typeface="+mn-lt"/>
                          <a:ea typeface="+mn-ea"/>
                          <a:cs typeface="+mn-cs"/>
                        </a:rPr>
                        <a:t>       </a:t>
                      </a:r>
                      <a:r>
                        <a:rPr lang="en-GB" sz="2000" b="1" kern="1200" dirty="0">
                          <a:solidFill>
                            <a:schemeClr val="dk1"/>
                          </a:solidFill>
                          <a:effectLst/>
                          <a:latin typeface="+mn-lt"/>
                          <a:ea typeface="+mn-ea"/>
                          <a:cs typeface="+mn-cs"/>
                        </a:rPr>
                        <a:t>= 18% increase in gastro consultant clinic capacity a</a:t>
                      </a:r>
                      <a:r>
                        <a:rPr lang="en-GB" sz="2000" b="1" kern="1200" baseline="0" dirty="0">
                          <a:solidFill>
                            <a:schemeClr val="dk1"/>
                          </a:solidFill>
                          <a:effectLst/>
                          <a:latin typeface="+mn-lt"/>
                          <a:ea typeface="+mn-ea"/>
                          <a:cs typeface="+mn-cs"/>
                        </a:rPr>
                        <a:t> year</a:t>
                      </a:r>
                      <a:r>
                        <a:rPr lang="en-GB" sz="2000" b="1" kern="1200" dirty="0">
                          <a:solidFill>
                            <a:schemeClr val="dk1"/>
                          </a:solidFill>
                          <a:effectLst/>
                          <a:latin typeface="+mn-lt"/>
                          <a:ea typeface="+mn-ea"/>
                          <a:cs typeface="+mn-cs"/>
                        </a:rPr>
                        <a:t> if low risk patients are</a:t>
                      </a:r>
                    </a:p>
                    <a:p>
                      <a:r>
                        <a:rPr lang="en-GB" sz="2000" b="1" kern="1200" dirty="0">
                          <a:solidFill>
                            <a:schemeClr val="dk1"/>
                          </a:solidFill>
                          <a:effectLst/>
                          <a:latin typeface="+mn-lt"/>
                          <a:ea typeface="+mn-ea"/>
                          <a:cs typeface="+mn-cs"/>
                        </a:rPr>
                        <a:t>          triaged to Dietitian led clinic</a:t>
                      </a:r>
                    </a:p>
                    <a:p>
                      <a:endParaRPr lang="en-GB" sz="2000" kern="1200" dirty="0">
                        <a:solidFill>
                          <a:schemeClr val="dk1"/>
                        </a:solidFill>
                        <a:effectLst/>
                        <a:latin typeface="+mn-lt"/>
                        <a:ea typeface="+mn-ea"/>
                        <a:cs typeface="+mn-cs"/>
                      </a:endParaRPr>
                    </a:p>
                    <a:p>
                      <a:pPr marL="285750" lvl="0" indent="-285750">
                        <a:buFont typeface="Arial" panose="020B0604020202020204" pitchFamily="34" charset="0"/>
                        <a:buChar char="•"/>
                      </a:pPr>
                      <a:r>
                        <a:rPr lang="en-GB" sz="2000" b="0" kern="1200" dirty="0">
                          <a:solidFill>
                            <a:schemeClr val="dk1"/>
                          </a:solidFill>
                          <a:effectLst/>
                          <a:latin typeface="+mn-lt"/>
                          <a:ea typeface="+mn-ea"/>
                          <a:cs typeface="+mn-cs"/>
                        </a:rPr>
                        <a:t>2064 follow up appointments available in gastro consultant clinics </a:t>
                      </a:r>
                    </a:p>
                    <a:p>
                      <a:pPr lvl="0"/>
                      <a:r>
                        <a:rPr lang="en-GB" sz="2000" b="0" kern="1200" dirty="0">
                          <a:solidFill>
                            <a:schemeClr val="dk1"/>
                          </a:solidFill>
                          <a:effectLst/>
                          <a:latin typeface="+mn-lt"/>
                          <a:ea typeface="+mn-ea"/>
                          <a:cs typeface="+mn-cs"/>
                        </a:rPr>
                        <a:t>         250 follow ups in dietitian led clinic</a:t>
                      </a:r>
                    </a:p>
                    <a:p>
                      <a:r>
                        <a:rPr lang="en-GB" sz="2000" b="1" kern="1200" dirty="0">
                          <a:solidFill>
                            <a:schemeClr val="dk1"/>
                          </a:solidFill>
                          <a:effectLst/>
                          <a:latin typeface="+mn-lt"/>
                          <a:ea typeface="+mn-ea"/>
                          <a:cs typeface="+mn-cs"/>
                        </a:rPr>
                        <a:t>      = 11% increase in gastroenterology consultant capacity a</a:t>
                      </a:r>
                      <a:r>
                        <a:rPr lang="en-GB" sz="2000" b="1" kern="1200" baseline="0" dirty="0">
                          <a:solidFill>
                            <a:schemeClr val="dk1"/>
                          </a:solidFill>
                          <a:effectLst/>
                          <a:latin typeface="+mn-lt"/>
                          <a:ea typeface="+mn-ea"/>
                          <a:cs typeface="+mn-cs"/>
                        </a:rPr>
                        <a:t> year</a:t>
                      </a:r>
                      <a:endParaRPr lang="en-GB" sz="2000" kern="1200" dirty="0">
                        <a:solidFill>
                          <a:schemeClr val="dk1"/>
                        </a:solidFill>
                        <a:effectLst/>
                        <a:latin typeface="+mn-lt"/>
                        <a:ea typeface="+mn-ea"/>
                        <a:cs typeface="+mn-cs"/>
                      </a:endParaRPr>
                    </a:p>
                    <a:p>
                      <a:endParaRPr lang="en-GB" sz="2000" kern="1200" dirty="0">
                        <a:solidFill>
                          <a:schemeClr val="dk1"/>
                        </a:solidFill>
                        <a:effectLst/>
                        <a:latin typeface="+mn-lt"/>
                        <a:ea typeface="+mn-ea"/>
                        <a:cs typeface="+mn-cs"/>
                      </a:endParaRPr>
                    </a:p>
                    <a:p>
                      <a:r>
                        <a:rPr lang="en-GB" sz="2000" b="1" kern="1200" dirty="0">
                          <a:solidFill>
                            <a:schemeClr val="dk1"/>
                          </a:solidFill>
                          <a:effectLst/>
                          <a:latin typeface="+mn-lt"/>
                          <a:ea typeface="+mn-ea"/>
                          <a:cs typeface="+mn-cs"/>
                        </a:rPr>
                        <a:t>      = Total 14% increase in gastro clinic capacity a</a:t>
                      </a:r>
                      <a:r>
                        <a:rPr lang="en-GB" sz="2000" b="1" kern="1200" baseline="0" dirty="0">
                          <a:solidFill>
                            <a:schemeClr val="dk1"/>
                          </a:solidFill>
                          <a:effectLst/>
                          <a:latin typeface="+mn-lt"/>
                          <a:ea typeface="+mn-ea"/>
                          <a:cs typeface="+mn-cs"/>
                        </a:rPr>
                        <a:t> year</a:t>
                      </a:r>
                      <a:r>
                        <a:rPr lang="en-GB" sz="2000" kern="1200" dirty="0">
                          <a:solidFill>
                            <a:schemeClr val="dk1"/>
                          </a:solidFill>
                          <a:effectLst/>
                          <a:latin typeface="+mn-lt"/>
                          <a:ea typeface="+mn-ea"/>
                          <a:cs typeface="+mn-cs"/>
                        </a:rPr>
                        <a:t> </a:t>
                      </a:r>
                    </a:p>
                    <a:p>
                      <a:endParaRPr lang="en-GB" sz="2000" kern="1200" dirty="0">
                        <a:solidFill>
                          <a:schemeClr val="dk1"/>
                        </a:solidFill>
                        <a:effectLst/>
                        <a:latin typeface="+mn-lt"/>
                        <a:ea typeface="+mn-ea"/>
                        <a:cs typeface="+mn-cs"/>
                      </a:endParaRPr>
                    </a:p>
                    <a:p>
                      <a:pPr marL="285750" lvl="0" indent="-285750">
                        <a:buFont typeface="Arial" panose="020B0604020202020204" pitchFamily="34" charset="0"/>
                        <a:buChar char="•"/>
                      </a:pPr>
                      <a:r>
                        <a:rPr lang="en-GB" sz="2000" kern="1200" dirty="0">
                          <a:solidFill>
                            <a:schemeClr val="dk1"/>
                          </a:solidFill>
                          <a:effectLst/>
                          <a:latin typeface="+mn-lt"/>
                          <a:ea typeface="+mn-ea"/>
                          <a:cs typeface="+mn-cs"/>
                        </a:rPr>
                        <a:t>275hrs or 1250% increase in gastroenterology consultant hours (24hrs vs 299hrs) to see more urgent, complex patients</a:t>
                      </a:r>
                    </a:p>
                  </a:txBody>
                  <a:tcPr marL="107208" marR="107208" marT="0" marB="0"/>
                </a:tc>
                <a:extLst>
                  <a:ext uri="{0D108BD9-81ED-4DB2-BD59-A6C34878D82A}">
                    <a16:rowId xmlns:a16="http://schemas.microsoft.com/office/drawing/2014/main" val="3292635221"/>
                  </a:ext>
                </a:extLst>
              </a:tr>
            </a:tbl>
          </a:graphicData>
        </a:graphic>
      </p:graphicFrame>
      <p:pic>
        <p:nvPicPr>
          <p:cNvPr id="7" name="Picture 6" descr="A close-up of a logo&#10;&#10;Description automatically generated">
            <a:extLst>
              <a:ext uri="{FF2B5EF4-FFF2-40B4-BE49-F238E27FC236}">
                <a16:creationId xmlns:a16="http://schemas.microsoft.com/office/drawing/2014/main" id="{6A0F2D18-059E-FF21-F1E1-9F5248AF4167}"/>
              </a:ext>
            </a:extLst>
          </p:cNvPr>
          <p:cNvPicPr>
            <a:picLocks noChangeAspect="1"/>
          </p:cNvPicPr>
          <p:nvPr/>
        </p:nvPicPr>
        <p:blipFill>
          <a:blip r:embed="rId2"/>
          <a:stretch>
            <a:fillRect/>
          </a:stretch>
        </p:blipFill>
        <p:spPr>
          <a:xfrm>
            <a:off x="8228415" y="5894246"/>
            <a:ext cx="3809896" cy="963754"/>
          </a:xfrm>
          <a:prstGeom prst="rect">
            <a:avLst/>
          </a:prstGeom>
        </p:spPr>
      </p:pic>
      <p:pic>
        <p:nvPicPr>
          <p:cNvPr id="9" name="Picture 8" descr="Graphical user interface&#10;&#10;Description automatically generated with medium confidence">
            <a:extLst>
              <a:ext uri="{FF2B5EF4-FFF2-40B4-BE49-F238E27FC236}">
                <a16:creationId xmlns:a16="http://schemas.microsoft.com/office/drawing/2014/main" id="{D17E9EF9-E158-1DA8-4815-B53AD88C1DE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2" y="165938"/>
            <a:ext cx="1113155" cy="761365"/>
          </a:xfrm>
          <a:prstGeom prst="rect">
            <a:avLst/>
          </a:prstGeom>
        </p:spPr>
      </p:pic>
    </p:spTree>
    <p:extLst>
      <p:ext uri="{BB962C8B-B14F-4D97-AF65-F5344CB8AC3E}">
        <p14:creationId xmlns:p14="http://schemas.microsoft.com/office/powerpoint/2010/main" val="1070556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CDA25-E372-8BBE-B2C2-24EE36F38318}"/>
              </a:ext>
            </a:extLst>
          </p:cNvPr>
          <p:cNvSpPr>
            <a:spLocks noGrp="1"/>
          </p:cNvSpPr>
          <p:nvPr>
            <p:ph type="title"/>
          </p:nvPr>
        </p:nvSpPr>
        <p:spPr>
          <a:xfrm>
            <a:off x="3505201" y="445156"/>
            <a:ext cx="5181597" cy="768951"/>
          </a:xfrm>
        </p:spPr>
        <p:txBody>
          <a:bodyPr anchor="b">
            <a:normAutofit/>
          </a:bodyPr>
          <a:lstStyle/>
          <a:p>
            <a:pPr algn="ctr"/>
            <a:r>
              <a:rPr lang="en-GB" sz="4000" b="1" dirty="0">
                <a:solidFill>
                  <a:srgbClr val="415F7F"/>
                </a:solidFill>
              </a:rPr>
              <a:t>Project Outcomes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33828808"/>
              </p:ext>
            </p:extLst>
          </p:nvPr>
        </p:nvGraphicFramePr>
        <p:xfrm>
          <a:off x="770709" y="1564542"/>
          <a:ext cx="10006829" cy="2548654"/>
        </p:xfrm>
        <a:graphic>
          <a:graphicData uri="http://schemas.openxmlformats.org/drawingml/2006/table">
            <a:tbl>
              <a:tblPr>
                <a:tableStyleId>{5C22544A-7EE6-4342-B048-85BDC9FD1C3A}</a:tableStyleId>
              </a:tblPr>
              <a:tblGrid>
                <a:gridCol w="10006829">
                  <a:extLst>
                    <a:ext uri="{9D8B030D-6E8A-4147-A177-3AD203B41FA5}">
                      <a16:colId xmlns:a16="http://schemas.microsoft.com/office/drawing/2014/main" val="2381169280"/>
                    </a:ext>
                  </a:extLst>
                </a:gridCol>
              </a:tblGrid>
              <a:tr h="2548654">
                <a:tc>
                  <a:txBody>
                    <a:bodyPr/>
                    <a:lstStyle/>
                    <a:p>
                      <a:pPr algn="just">
                        <a:lnSpc>
                          <a:spcPct val="107000"/>
                        </a:lnSpc>
                        <a:spcAft>
                          <a:spcPts val="800"/>
                        </a:spcAft>
                      </a:pPr>
                      <a:r>
                        <a:rPr lang="en-GB" sz="2400" b="1" u="sng" dirty="0">
                          <a:effectLst/>
                          <a:latin typeface="+mn-lt"/>
                          <a:ea typeface="Calibri" panose="020F0502020204030204" pitchFamily="34" charset="0"/>
                          <a:cs typeface="Times New Roman" panose="02020603050405020304" pitchFamily="18" charset="0"/>
                        </a:rPr>
                        <a:t>Cost Effectiveness</a:t>
                      </a:r>
                    </a:p>
                    <a:p>
                      <a:pPr marL="285750" lvl="0" indent="-285750">
                        <a:buFontTx/>
                        <a:buChar char="-"/>
                      </a:pPr>
                      <a:r>
                        <a:rPr lang="en-GB" sz="2400" b="0" kern="1200" dirty="0">
                          <a:solidFill>
                            <a:schemeClr val="dk1"/>
                          </a:solidFill>
                          <a:effectLst/>
                          <a:latin typeface="+mn-lt"/>
                          <a:ea typeface="+mn-ea"/>
                          <a:cs typeface="+mn-cs"/>
                        </a:rPr>
                        <a:t>225 new appointments @ £320 per appt = £72,000</a:t>
                      </a:r>
                    </a:p>
                    <a:p>
                      <a:pPr marL="0" lvl="0" indent="0">
                        <a:buFontTx/>
                        <a:buNone/>
                      </a:pPr>
                      <a:endParaRPr lang="en-GB" sz="2400" b="0" dirty="0">
                        <a:effectLst/>
                        <a:latin typeface="+mn-lt"/>
                      </a:endParaRPr>
                    </a:p>
                    <a:p>
                      <a:pPr marL="285750" lvl="0" indent="-285750">
                        <a:buFontTx/>
                        <a:buChar char="-"/>
                      </a:pPr>
                      <a:r>
                        <a:rPr lang="en-GB" sz="2400" b="0" kern="1200" dirty="0">
                          <a:solidFill>
                            <a:schemeClr val="dk1"/>
                          </a:solidFill>
                          <a:effectLst/>
                          <a:latin typeface="+mn-lt"/>
                          <a:ea typeface="+mn-ea"/>
                          <a:cs typeface="+mn-cs"/>
                        </a:rPr>
                        <a:t>225 f/u appointments @160 per appt = £36,000</a:t>
                      </a:r>
                    </a:p>
                    <a:p>
                      <a:pPr marL="0" lvl="0" indent="0">
                        <a:buFontTx/>
                        <a:buNone/>
                      </a:pPr>
                      <a:endParaRPr lang="en-GB" sz="2400" b="0" dirty="0">
                        <a:effectLst/>
                        <a:latin typeface="+mn-lt"/>
                      </a:endParaRPr>
                    </a:p>
                    <a:p>
                      <a:pPr lvl="0"/>
                      <a:r>
                        <a:rPr lang="en-GB" sz="2400" b="0" kern="1200" dirty="0">
                          <a:solidFill>
                            <a:schemeClr val="dk1"/>
                          </a:solidFill>
                          <a:effectLst/>
                          <a:latin typeface="+mn-lt"/>
                          <a:ea typeface="+mn-ea"/>
                          <a:cs typeface="+mn-cs"/>
                        </a:rPr>
                        <a:t>    </a:t>
                      </a:r>
                      <a:r>
                        <a:rPr lang="en-GB" sz="2400" b="1" kern="1200" dirty="0">
                          <a:solidFill>
                            <a:schemeClr val="dk1"/>
                          </a:solidFill>
                          <a:effectLst/>
                          <a:latin typeface="+mn-lt"/>
                          <a:ea typeface="+mn-ea"/>
                          <a:cs typeface="+mn-cs"/>
                        </a:rPr>
                        <a:t> = £108,000  minimum cost saving in consultant time</a:t>
                      </a:r>
                      <a:endParaRPr lang="en-GB" sz="2400" b="1" dirty="0">
                        <a:effectLst/>
                        <a:latin typeface="+mn-lt"/>
                      </a:endParaRPr>
                    </a:p>
                  </a:txBody>
                  <a:tcPr marL="114300" marR="114300" marT="0" marB="0"/>
                </a:tc>
                <a:extLst>
                  <a:ext uri="{0D108BD9-81ED-4DB2-BD59-A6C34878D82A}">
                    <a16:rowId xmlns:a16="http://schemas.microsoft.com/office/drawing/2014/main" val="3292635221"/>
                  </a:ext>
                </a:extLst>
              </a:tr>
            </a:tbl>
          </a:graphicData>
        </a:graphic>
      </p:graphicFrame>
      <p:pic>
        <p:nvPicPr>
          <p:cNvPr id="4" name="Picture 3">
            <a:extLst>
              <a:ext uri="{FF2B5EF4-FFF2-40B4-BE49-F238E27FC236}">
                <a16:creationId xmlns:a16="http://schemas.microsoft.com/office/drawing/2014/main" id="{992FED26-F01C-CEDD-5C91-73EA7419D4DF}"/>
              </a:ext>
            </a:extLst>
          </p:cNvPr>
          <p:cNvPicPr>
            <a:picLocks noChangeAspect="1"/>
          </p:cNvPicPr>
          <p:nvPr/>
        </p:nvPicPr>
        <p:blipFill>
          <a:blip r:embed="rId2"/>
          <a:stretch>
            <a:fillRect/>
          </a:stretch>
        </p:blipFill>
        <p:spPr>
          <a:xfrm>
            <a:off x="8293729" y="5844152"/>
            <a:ext cx="3809896" cy="963754"/>
          </a:xfrm>
          <a:prstGeom prst="rect">
            <a:avLst/>
          </a:prstGeom>
        </p:spPr>
      </p:pic>
      <p:pic>
        <p:nvPicPr>
          <p:cNvPr id="9" name="Picture 8" descr="Graphical user interface&#10;&#10;Description automatically generated with medium confidence">
            <a:extLst>
              <a:ext uri="{FF2B5EF4-FFF2-40B4-BE49-F238E27FC236}">
                <a16:creationId xmlns:a16="http://schemas.microsoft.com/office/drawing/2014/main" id="{46DEDE49-901C-6869-0C3B-2904DA04D3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2" y="156531"/>
            <a:ext cx="1113155" cy="761365"/>
          </a:xfrm>
          <a:prstGeom prst="rect">
            <a:avLst/>
          </a:prstGeom>
        </p:spPr>
      </p:pic>
    </p:spTree>
    <p:extLst>
      <p:ext uri="{BB962C8B-B14F-4D97-AF65-F5344CB8AC3E}">
        <p14:creationId xmlns:p14="http://schemas.microsoft.com/office/powerpoint/2010/main" val="952600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2596F992-698C-48C0-9D89-70DA4CE927EF}"/>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4CDA25-E372-8BBE-B2C2-24EE36F38318}"/>
              </a:ext>
            </a:extLst>
          </p:cNvPr>
          <p:cNvSpPr>
            <a:spLocks noGrp="1"/>
          </p:cNvSpPr>
          <p:nvPr>
            <p:ph type="title"/>
          </p:nvPr>
        </p:nvSpPr>
        <p:spPr>
          <a:xfrm>
            <a:off x="3505201" y="445156"/>
            <a:ext cx="5181597" cy="768951"/>
          </a:xfrm>
        </p:spPr>
        <p:txBody>
          <a:bodyPr anchor="b">
            <a:normAutofit/>
          </a:bodyPr>
          <a:lstStyle/>
          <a:p>
            <a:pPr algn="ctr"/>
            <a:r>
              <a:rPr lang="en-GB" sz="4000" b="1" dirty="0">
                <a:solidFill>
                  <a:srgbClr val="415F7F"/>
                </a:solidFill>
              </a:rPr>
              <a:t>Did it Work?</a:t>
            </a:r>
          </a:p>
        </p:txBody>
      </p:sp>
      <p:sp>
        <p:nvSpPr>
          <p:cNvPr id="11" name="Content Placeholder 10">
            <a:extLst>
              <a:ext uri="{FF2B5EF4-FFF2-40B4-BE49-F238E27FC236}">
                <a16:creationId xmlns:a16="http://schemas.microsoft.com/office/drawing/2014/main" id="{6F427CC5-FE22-B556-B57A-7F070B086CF5}"/>
              </a:ext>
            </a:extLst>
          </p:cNvPr>
          <p:cNvSpPr>
            <a:spLocks noGrp="1"/>
          </p:cNvSpPr>
          <p:nvPr>
            <p:ph idx="1"/>
          </p:nvPr>
        </p:nvSpPr>
        <p:spPr>
          <a:xfrm>
            <a:off x="914402" y="1724051"/>
            <a:ext cx="9862349" cy="3409898"/>
          </a:xfrm>
        </p:spPr>
        <p:txBody>
          <a:bodyPr anchor="t">
            <a:normAutofit fontScale="92500" lnSpcReduction="10000"/>
          </a:bodyPr>
          <a:lstStyle/>
          <a:p>
            <a:pPr marL="0" indent="0">
              <a:buNone/>
            </a:pPr>
            <a:endParaRPr lang="en-GB" sz="2400" dirty="0"/>
          </a:p>
          <a:p>
            <a:r>
              <a:rPr lang="en-GB" sz="2400" dirty="0"/>
              <a:t>YES!!!</a:t>
            </a:r>
          </a:p>
          <a:p>
            <a:endParaRPr lang="en-GB" sz="2400" dirty="0"/>
          </a:p>
          <a:p>
            <a:r>
              <a:rPr lang="en-GB" sz="2400" dirty="0"/>
              <a:t>Established good communications and shared care with gastroenterology consultants, GPs and patients</a:t>
            </a:r>
          </a:p>
          <a:p>
            <a:pPr marL="0" indent="0">
              <a:buNone/>
            </a:pPr>
            <a:endParaRPr lang="en-GB" sz="2400" dirty="0"/>
          </a:p>
          <a:p>
            <a:r>
              <a:rPr lang="en-GB" sz="2400" dirty="0"/>
              <a:t>Evidenced that patients can be assessed, investigated, diagnosed and managed by ACP Dietitian</a:t>
            </a:r>
          </a:p>
          <a:p>
            <a:pPr marL="0" indent="0">
              <a:buNone/>
            </a:pPr>
            <a:r>
              <a:rPr lang="en-GB" sz="2000" dirty="0"/>
              <a:t>  </a:t>
            </a:r>
          </a:p>
        </p:txBody>
      </p:sp>
      <p:sp>
        <p:nvSpPr>
          <p:cNvPr id="25" name="Rectangle 24">
            <a:extLst>
              <a:ext uri="{FF2B5EF4-FFF2-40B4-BE49-F238E27FC236}">
                <a16:creationId xmlns:a16="http://schemas.microsoft.com/office/drawing/2014/main" id="{A344AAA5-41F4-4862-97EF-688D31DC7567}"/>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solidFill>
            <a:srgbClr val="87B3DB"/>
          </a:solidFill>
          <a:ln>
            <a:solidFill>
              <a:srgbClr val="87B3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69E1A62C-2AAF-4B3E-8CDB-65E2370809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solidFill>
            <a:srgbClr val="415F7F"/>
          </a:solidFill>
          <a:ln>
            <a:solidFill>
              <a:srgbClr val="415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CE15CE10-FA69-F066-9E46-F4C02CD0361A}"/>
              </a:ext>
            </a:extLst>
          </p:cNvPr>
          <p:cNvPicPr>
            <a:picLocks noChangeAspect="1"/>
          </p:cNvPicPr>
          <p:nvPr/>
        </p:nvPicPr>
        <p:blipFill>
          <a:blip r:embed="rId2"/>
          <a:stretch>
            <a:fillRect/>
          </a:stretch>
        </p:blipFill>
        <p:spPr>
          <a:xfrm>
            <a:off x="8293729" y="5411941"/>
            <a:ext cx="3809896" cy="963754"/>
          </a:xfrm>
          <a:prstGeom prst="rect">
            <a:avLst/>
          </a:prstGeom>
        </p:spPr>
      </p:pic>
      <p:pic>
        <p:nvPicPr>
          <p:cNvPr id="6" name="Picture 5" descr="Graphical user interface&#10;&#10;Description automatically generated with medium confidence">
            <a:extLst>
              <a:ext uri="{FF2B5EF4-FFF2-40B4-BE49-F238E27FC236}">
                <a16:creationId xmlns:a16="http://schemas.microsoft.com/office/drawing/2014/main" id="{133A0371-EDBB-65D3-911A-AC68434F94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2" y="156531"/>
            <a:ext cx="1113155" cy="761365"/>
          </a:xfrm>
          <a:prstGeom prst="rect">
            <a:avLst/>
          </a:prstGeom>
        </p:spPr>
      </p:pic>
    </p:spTree>
    <p:extLst>
      <p:ext uri="{BB962C8B-B14F-4D97-AF65-F5344CB8AC3E}">
        <p14:creationId xmlns:p14="http://schemas.microsoft.com/office/powerpoint/2010/main" val="142438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2596F992-698C-48C0-9D89-70DA4CE927EF}"/>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4CDA25-E372-8BBE-B2C2-24EE36F38318}"/>
              </a:ext>
            </a:extLst>
          </p:cNvPr>
          <p:cNvSpPr>
            <a:spLocks noGrp="1"/>
          </p:cNvSpPr>
          <p:nvPr>
            <p:ph type="title"/>
          </p:nvPr>
        </p:nvSpPr>
        <p:spPr>
          <a:xfrm>
            <a:off x="3505201" y="207023"/>
            <a:ext cx="5181597" cy="768951"/>
          </a:xfrm>
        </p:spPr>
        <p:txBody>
          <a:bodyPr anchor="b">
            <a:normAutofit/>
          </a:bodyPr>
          <a:lstStyle/>
          <a:p>
            <a:pPr algn="ctr"/>
            <a:r>
              <a:rPr lang="en-GB" sz="4000" b="1" dirty="0">
                <a:solidFill>
                  <a:srgbClr val="415F7F"/>
                </a:solidFill>
              </a:rPr>
              <a:t>Stakeholder Feedback</a:t>
            </a:r>
          </a:p>
        </p:txBody>
      </p:sp>
      <p:sp>
        <p:nvSpPr>
          <p:cNvPr id="11" name="Content Placeholder 10">
            <a:extLst>
              <a:ext uri="{FF2B5EF4-FFF2-40B4-BE49-F238E27FC236}">
                <a16:creationId xmlns:a16="http://schemas.microsoft.com/office/drawing/2014/main" id="{6F427CC5-FE22-B556-B57A-7F070B086CF5}"/>
              </a:ext>
            </a:extLst>
          </p:cNvPr>
          <p:cNvSpPr>
            <a:spLocks noGrp="1"/>
          </p:cNvSpPr>
          <p:nvPr>
            <p:ph idx="1"/>
          </p:nvPr>
        </p:nvSpPr>
        <p:spPr>
          <a:xfrm>
            <a:off x="914402" y="1001021"/>
            <a:ext cx="9862349" cy="5392192"/>
          </a:xfrm>
        </p:spPr>
        <p:txBody>
          <a:bodyPr anchor="t">
            <a:normAutofit fontScale="77500" lnSpcReduction="20000"/>
          </a:bodyPr>
          <a:lstStyle/>
          <a:p>
            <a:pPr marL="0" indent="0">
              <a:buNone/>
            </a:pPr>
            <a:r>
              <a:rPr lang="en-GB" sz="1800" b="1" u="sng" dirty="0"/>
              <a:t>Patient Feedback</a:t>
            </a:r>
            <a:endParaRPr lang="en-GB" sz="1800" b="1" u="sng" dirty="0">
              <a:cs typeface="Calibri"/>
            </a:endParaRPr>
          </a:p>
          <a:p>
            <a:pPr>
              <a:lnSpc>
                <a:spcPct val="120000"/>
              </a:lnSpc>
            </a:pPr>
            <a:r>
              <a:rPr lang="en-GB" sz="1800" b="1" dirty="0"/>
              <a:t>How did you find the service you received overall</a:t>
            </a:r>
            <a:r>
              <a:rPr lang="en-GB" sz="1800" dirty="0"/>
              <a:t>?</a:t>
            </a:r>
            <a:endParaRPr lang="en-GB" sz="1800" dirty="0">
              <a:cs typeface="Calibri"/>
            </a:endParaRPr>
          </a:p>
          <a:p>
            <a:pPr lvl="1">
              <a:lnSpc>
                <a:spcPct val="120000"/>
              </a:lnSpc>
              <a:spcBef>
                <a:spcPts val="0"/>
              </a:spcBef>
            </a:pPr>
            <a:r>
              <a:rPr lang="en-GB" sz="1800" b="1" dirty="0"/>
              <a:t>Excellent 90%</a:t>
            </a:r>
            <a:endParaRPr lang="en-GB" sz="1800" b="1" dirty="0">
              <a:cs typeface="Calibri"/>
            </a:endParaRPr>
          </a:p>
          <a:p>
            <a:pPr lvl="1">
              <a:lnSpc>
                <a:spcPct val="120000"/>
              </a:lnSpc>
              <a:spcBef>
                <a:spcPts val="0"/>
              </a:spcBef>
            </a:pPr>
            <a:r>
              <a:rPr lang="en-GB" sz="1800" dirty="0"/>
              <a:t>Very good 10%</a:t>
            </a:r>
            <a:endParaRPr lang="en-GB" sz="1800" dirty="0">
              <a:cs typeface="Calibri"/>
            </a:endParaRPr>
          </a:p>
          <a:p>
            <a:pPr marL="0" indent="0">
              <a:lnSpc>
                <a:spcPct val="120000"/>
              </a:lnSpc>
              <a:buNone/>
            </a:pPr>
            <a:endParaRPr lang="en-GB" sz="1800" dirty="0">
              <a:cs typeface="Calibri"/>
            </a:endParaRPr>
          </a:p>
          <a:p>
            <a:pPr>
              <a:lnSpc>
                <a:spcPct val="120000"/>
              </a:lnSpc>
            </a:pPr>
            <a:r>
              <a:rPr lang="en-GB" sz="1800" b="1" dirty="0"/>
              <a:t>Did you feel reassured that your concerns had:</a:t>
            </a:r>
            <a:endParaRPr lang="en-GB" sz="1800" b="1" dirty="0">
              <a:cs typeface="Calibri"/>
            </a:endParaRPr>
          </a:p>
          <a:p>
            <a:pPr lvl="1">
              <a:lnSpc>
                <a:spcPct val="120000"/>
              </a:lnSpc>
              <a:spcBef>
                <a:spcPts val="0"/>
              </a:spcBef>
            </a:pPr>
            <a:r>
              <a:rPr lang="en-GB" sz="1800" dirty="0"/>
              <a:t>Been listened to     Yes absolutely</a:t>
            </a:r>
            <a:endParaRPr lang="en-GB" sz="1800" dirty="0">
              <a:cs typeface="Calibri"/>
            </a:endParaRPr>
          </a:p>
          <a:p>
            <a:pPr lvl="1">
              <a:lnSpc>
                <a:spcPct val="120000"/>
              </a:lnSpc>
              <a:spcBef>
                <a:spcPts val="0"/>
              </a:spcBef>
            </a:pPr>
            <a:r>
              <a:rPr lang="en-GB" sz="1800" dirty="0"/>
              <a:t>Been understood   Yes definitely</a:t>
            </a:r>
            <a:endParaRPr lang="en-GB" sz="1800" dirty="0">
              <a:cs typeface="Calibri"/>
            </a:endParaRPr>
          </a:p>
          <a:p>
            <a:pPr>
              <a:lnSpc>
                <a:spcPct val="120000"/>
              </a:lnSpc>
            </a:pPr>
            <a:endParaRPr lang="en-GB" sz="1800" dirty="0">
              <a:cs typeface="Calibri"/>
            </a:endParaRPr>
          </a:p>
          <a:p>
            <a:pPr>
              <a:lnSpc>
                <a:spcPct val="120000"/>
              </a:lnSpc>
            </a:pPr>
            <a:r>
              <a:rPr lang="en-GB" sz="1800" b="1" dirty="0"/>
              <a:t>Did you receive the care you expected in terms of</a:t>
            </a:r>
            <a:r>
              <a:rPr lang="en-GB" sz="1800" dirty="0"/>
              <a:t>:</a:t>
            </a:r>
            <a:endParaRPr lang="en-GB" sz="1800" dirty="0">
              <a:cs typeface="Calibri"/>
            </a:endParaRPr>
          </a:p>
          <a:p>
            <a:pPr lvl="1">
              <a:lnSpc>
                <a:spcPct val="120000"/>
              </a:lnSpc>
              <a:spcBef>
                <a:spcPts val="0"/>
              </a:spcBef>
            </a:pPr>
            <a:r>
              <a:rPr lang="en-GB" sz="1800" dirty="0"/>
              <a:t>Addressing your symptoms      Yes definitely 100%</a:t>
            </a:r>
            <a:endParaRPr lang="en-GB" sz="1800" dirty="0">
              <a:cs typeface="Calibri"/>
            </a:endParaRPr>
          </a:p>
          <a:p>
            <a:pPr lvl="1">
              <a:lnSpc>
                <a:spcPct val="120000"/>
              </a:lnSpc>
              <a:spcBef>
                <a:spcPts val="0"/>
              </a:spcBef>
            </a:pPr>
            <a:r>
              <a:rPr lang="en-GB" sz="1800" dirty="0"/>
              <a:t>Investigating your symptoms    Very effective 100%</a:t>
            </a:r>
            <a:endParaRPr lang="en-GB" sz="1800" dirty="0">
              <a:cs typeface="Calibri"/>
            </a:endParaRPr>
          </a:p>
          <a:p>
            <a:pPr>
              <a:lnSpc>
                <a:spcPct val="120000"/>
              </a:lnSpc>
            </a:pPr>
            <a:endParaRPr lang="en-GB" sz="1800" dirty="0">
              <a:cs typeface="Calibri"/>
            </a:endParaRPr>
          </a:p>
          <a:p>
            <a:pPr>
              <a:lnSpc>
                <a:spcPct val="120000"/>
              </a:lnSpc>
            </a:pPr>
            <a:r>
              <a:rPr lang="en-GB" sz="1800" b="1" dirty="0"/>
              <a:t>Did you feel the right care compared to seeing a gastroenterology consultant</a:t>
            </a:r>
            <a:endParaRPr lang="en-GB" sz="1800" b="1" dirty="0">
              <a:cs typeface="Calibri"/>
            </a:endParaRPr>
          </a:p>
          <a:p>
            <a:pPr lvl="1">
              <a:lnSpc>
                <a:spcPct val="120000"/>
              </a:lnSpc>
            </a:pPr>
            <a:r>
              <a:rPr lang="en-GB" sz="1800" b="1" dirty="0"/>
              <a:t>All said “yes definitely” – </a:t>
            </a:r>
            <a:r>
              <a:rPr lang="en-GB" sz="1800" dirty="0"/>
              <a:t> “to me, she specialises in this and by working in this way it saved me from having to go to a consultant</a:t>
            </a:r>
            <a:endParaRPr lang="en-GB" sz="1800" dirty="0">
              <a:cs typeface="Calibri"/>
            </a:endParaRPr>
          </a:p>
          <a:p>
            <a:pPr lvl="1">
              <a:lnSpc>
                <a:spcPct val="120000"/>
              </a:lnSpc>
            </a:pPr>
            <a:endParaRPr lang="en-GB" sz="1800" dirty="0">
              <a:cs typeface="Calibri"/>
            </a:endParaRPr>
          </a:p>
          <a:p>
            <a:pPr>
              <a:lnSpc>
                <a:spcPct val="120000"/>
              </a:lnSpc>
            </a:pPr>
            <a:r>
              <a:rPr lang="en-GB" sz="1600" b="1" dirty="0"/>
              <a:t>And finally, a quote from one patient  “ I have to say that this is a 5 star team.  They work quietly in the background without any fuss and bother and just worked hard – they deserve an award for this work</a:t>
            </a:r>
            <a:endParaRPr lang="en-GB" sz="1600" b="1" dirty="0">
              <a:cs typeface="Calibri"/>
            </a:endParaRPr>
          </a:p>
          <a:p>
            <a:pPr>
              <a:lnSpc>
                <a:spcPct val="120000"/>
              </a:lnSpc>
            </a:pPr>
            <a:endParaRPr lang="en-GB" sz="2000" dirty="0"/>
          </a:p>
          <a:p>
            <a:pPr marL="0" indent="0">
              <a:buNone/>
            </a:pPr>
            <a:endParaRPr lang="en-GB" sz="2000" dirty="0"/>
          </a:p>
        </p:txBody>
      </p:sp>
      <p:sp>
        <p:nvSpPr>
          <p:cNvPr id="25" name="Rectangle 24">
            <a:extLst>
              <a:ext uri="{FF2B5EF4-FFF2-40B4-BE49-F238E27FC236}">
                <a16:creationId xmlns:a16="http://schemas.microsoft.com/office/drawing/2014/main" id="{A344AAA5-41F4-4862-97EF-688D31DC7567}"/>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solidFill>
            <a:srgbClr val="87B3DB"/>
          </a:solidFill>
          <a:ln>
            <a:solidFill>
              <a:srgbClr val="87B3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69E1A62C-2AAF-4B3E-8CDB-65E2370809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solidFill>
            <a:srgbClr val="415F7F"/>
          </a:solidFill>
          <a:ln>
            <a:solidFill>
              <a:srgbClr val="415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Graphical user interface&#10;&#10;Description automatically generated with medium confidence">
            <a:extLst>
              <a:ext uri="{FF2B5EF4-FFF2-40B4-BE49-F238E27FC236}">
                <a16:creationId xmlns:a16="http://schemas.microsoft.com/office/drawing/2014/main" id="{A134D498-513C-464D-A025-F661A860B8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2" y="207023"/>
            <a:ext cx="1113155" cy="761365"/>
          </a:xfrm>
          <a:prstGeom prst="rect">
            <a:avLst/>
          </a:prstGeom>
        </p:spPr>
      </p:pic>
      <p:pic>
        <p:nvPicPr>
          <p:cNvPr id="4" name="Picture 3">
            <a:extLst>
              <a:ext uri="{FF2B5EF4-FFF2-40B4-BE49-F238E27FC236}">
                <a16:creationId xmlns:a16="http://schemas.microsoft.com/office/drawing/2014/main" id="{60DDC846-30DE-E272-8DD9-A8A7A48B7FE6}"/>
              </a:ext>
            </a:extLst>
          </p:cNvPr>
          <p:cNvPicPr>
            <a:picLocks noChangeAspect="1"/>
          </p:cNvPicPr>
          <p:nvPr/>
        </p:nvPicPr>
        <p:blipFill>
          <a:blip r:embed="rId3"/>
          <a:stretch>
            <a:fillRect/>
          </a:stretch>
        </p:blipFill>
        <p:spPr>
          <a:xfrm>
            <a:off x="8382102" y="5893817"/>
            <a:ext cx="3809896" cy="963754"/>
          </a:xfrm>
          <a:prstGeom prst="rect">
            <a:avLst/>
          </a:prstGeom>
        </p:spPr>
      </p:pic>
    </p:spTree>
    <p:extLst>
      <p:ext uri="{BB962C8B-B14F-4D97-AF65-F5344CB8AC3E}">
        <p14:creationId xmlns:p14="http://schemas.microsoft.com/office/powerpoint/2010/main" val="29478583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2596F992-698C-48C0-9D89-70DA4CE927EF}"/>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4CDA25-E372-8BBE-B2C2-24EE36F38318}"/>
              </a:ext>
            </a:extLst>
          </p:cNvPr>
          <p:cNvSpPr>
            <a:spLocks noGrp="1"/>
          </p:cNvSpPr>
          <p:nvPr>
            <p:ph type="title"/>
          </p:nvPr>
        </p:nvSpPr>
        <p:spPr>
          <a:xfrm>
            <a:off x="3505201" y="207023"/>
            <a:ext cx="5181597" cy="768951"/>
          </a:xfrm>
        </p:spPr>
        <p:txBody>
          <a:bodyPr anchor="b">
            <a:normAutofit/>
          </a:bodyPr>
          <a:lstStyle/>
          <a:p>
            <a:pPr algn="ctr"/>
            <a:r>
              <a:rPr lang="en-GB" sz="4000" b="1" dirty="0">
                <a:solidFill>
                  <a:srgbClr val="415F7F"/>
                </a:solidFill>
              </a:rPr>
              <a:t>Stakeholder Feedback</a:t>
            </a:r>
          </a:p>
        </p:txBody>
      </p:sp>
      <p:sp>
        <p:nvSpPr>
          <p:cNvPr id="11" name="Content Placeholder 10">
            <a:extLst>
              <a:ext uri="{FF2B5EF4-FFF2-40B4-BE49-F238E27FC236}">
                <a16:creationId xmlns:a16="http://schemas.microsoft.com/office/drawing/2014/main" id="{6F427CC5-FE22-B556-B57A-7F070B086CF5}"/>
              </a:ext>
            </a:extLst>
          </p:cNvPr>
          <p:cNvSpPr>
            <a:spLocks noGrp="1"/>
          </p:cNvSpPr>
          <p:nvPr>
            <p:ph idx="1"/>
          </p:nvPr>
        </p:nvSpPr>
        <p:spPr>
          <a:xfrm>
            <a:off x="914402" y="1001021"/>
            <a:ext cx="9862349" cy="4994829"/>
          </a:xfrm>
        </p:spPr>
        <p:txBody>
          <a:bodyPr anchor="t">
            <a:normAutofit fontScale="85000" lnSpcReduction="20000"/>
          </a:bodyPr>
          <a:lstStyle/>
          <a:p>
            <a:pPr marL="0" indent="0">
              <a:buNone/>
            </a:pPr>
            <a:r>
              <a:rPr lang="en-GB" sz="2100" b="1" u="sng" dirty="0"/>
              <a:t>Gastroenterology Consultant Feedback</a:t>
            </a:r>
          </a:p>
          <a:p>
            <a:pPr>
              <a:lnSpc>
                <a:spcPct val="120000"/>
              </a:lnSpc>
            </a:pPr>
            <a:r>
              <a:rPr lang="en-GB" sz="2100" b="1" dirty="0"/>
              <a:t>Dr Mathialahan</a:t>
            </a:r>
          </a:p>
          <a:p>
            <a:pPr marL="457200" lvl="1" indent="0">
              <a:lnSpc>
                <a:spcPct val="120000"/>
              </a:lnSpc>
              <a:buNone/>
            </a:pPr>
            <a:r>
              <a:rPr lang="en-GB" sz="2100" dirty="0"/>
              <a:t>The Dietitian First Clinic has been very helpful in reducing the waiting time for this group of patients and therefore </a:t>
            </a:r>
            <a:r>
              <a:rPr lang="en-GB" sz="2100" b="1" dirty="0"/>
              <a:t>reduced the time experiencing impaired quality of life and poorly controlled/undiagnosed symptom.</a:t>
            </a:r>
            <a:endParaRPr lang="en-GB" sz="2100" b="1" dirty="0">
              <a:cs typeface="Calibri"/>
            </a:endParaRPr>
          </a:p>
          <a:p>
            <a:pPr>
              <a:lnSpc>
                <a:spcPct val="120000"/>
              </a:lnSpc>
            </a:pPr>
            <a:r>
              <a:rPr lang="en-GB" sz="2100" b="1" dirty="0"/>
              <a:t>Dr B. Ahmad</a:t>
            </a:r>
            <a:r>
              <a:rPr lang="en-GB" sz="2100" dirty="0"/>
              <a:t>:</a:t>
            </a:r>
          </a:p>
          <a:p>
            <a:pPr marL="457200" lvl="1" indent="0">
              <a:lnSpc>
                <a:spcPct val="120000"/>
              </a:lnSpc>
              <a:buNone/>
            </a:pPr>
            <a:r>
              <a:rPr lang="en-GB" sz="2100" b="1" dirty="0"/>
              <a:t>Data presented  including  patient feedback both strongly suggest that we should continue this service and even try to recruit more to this service.</a:t>
            </a:r>
            <a:r>
              <a:rPr lang="en-GB" sz="2100" dirty="0"/>
              <a:t>  It has also helped in improving staff skills and have given department an extra reliable support for outpatient work.</a:t>
            </a:r>
          </a:p>
          <a:p>
            <a:pPr>
              <a:lnSpc>
                <a:spcPct val="120000"/>
              </a:lnSpc>
            </a:pPr>
            <a:r>
              <a:rPr lang="en-GB" sz="2100" b="1" dirty="0"/>
              <a:t>Dr P George</a:t>
            </a:r>
            <a:r>
              <a:rPr lang="en-GB" sz="2100" dirty="0"/>
              <a:t>:</a:t>
            </a:r>
          </a:p>
          <a:p>
            <a:pPr marL="457200" lvl="1" indent="0">
              <a:lnSpc>
                <a:spcPct val="120000"/>
              </a:lnSpc>
              <a:buNone/>
            </a:pPr>
            <a:r>
              <a:rPr lang="en-GB" sz="2100" dirty="0"/>
              <a:t>Dietician led services off load the overstretched gastroenterology service with a waiting time of more than three years. These patients do not need consultant input and are best managed by dieticians.  We can triage the right set of patients to this essential service.  </a:t>
            </a:r>
            <a:r>
              <a:rPr lang="en-GB" sz="2100" b="1" dirty="0"/>
              <a:t>It is the most cost effective and efficient way to run the clinical service in Wrexham. Failure to do so will result in complete collapse of GI service at Wrexham.</a:t>
            </a:r>
            <a:endParaRPr lang="en-GB" sz="2100" b="1" dirty="0">
              <a:cs typeface="Calibri"/>
            </a:endParaRPr>
          </a:p>
          <a:p>
            <a:pPr>
              <a:lnSpc>
                <a:spcPct val="120000"/>
              </a:lnSpc>
            </a:pPr>
            <a:endParaRPr lang="en-GB" sz="2000" dirty="0"/>
          </a:p>
          <a:p>
            <a:pPr marL="0" indent="0">
              <a:buNone/>
            </a:pPr>
            <a:endParaRPr lang="en-GB" sz="2000" dirty="0"/>
          </a:p>
        </p:txBody>
      </p:sp>
      <p:sp>
        <p:nvSpPr>
          <p:cNvPr id="25" name="Rectangle 24">
            <a:extLst>
              <a:ext uri="{FF2B5EF4-FFF2-40B4-BE49-F238E27FC236}">
                <a16:creationId xmlns:a16="http://schemas.microsoft.com/office/drawing/2014/main" id="{A344AAA5-41F4-4862-97EF-688D31DC7567}"/>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solidFill>
            <a:srgbClr val="87B3DB"/>
          </a:solidFill>
          <a:ln>
            <a:solidFill>
              <a:srgbClr val="87B3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69E1A62C-2AAF-4B3E-8CDB-65E2370809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solidFill>
            <a:srgbClr val="415F7F"/>
          </a:solidFill>
          <a:ln>
            <a:solidFill>
              <a:srgbClr val="415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Graphical user interface&#10;&#10;Description automatically generated with medium confidence">
            <a:extLst>
              <a:ext uri="{FF2B5EF4-FFF2-40B4-BE49-F238E27FC236}">
                <a16:creationId xmlns:a16="http://schemas.microsoft.com/office/drawing/2014/main" id="{A134D498-513C-464D-A025-F661A860B8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2" y="207023"/>
            <a:ext cx="1113155" cy="761365"/>
          </a:xfrm>
          <a:prstGeom prst="rect">
            <a:avLst/>
          </a:prstGeom>
        </p:spPr>
      </p:pic>
      <p:pic>
        <p:nvPicPr>
          <p:cNvPr id="4" name="Picture 3">
            <a:extLst>
              <a:ext uri="{FF2B5EF4-FFF2-40B4-BE49-F238E27FC236}">
                <a16:creationId xmlns:a16="http://schemas.microsoft.com/office/drawing/2014/main" id="{60DDC846-30DE-E272-8DD9-A8A7A48B7FE6}"/>
              </a:ext>
            </a:extLst>
          </p:cNvPr>
          <p:cNvPicPr>
            <a:picLocks noChangeAspect="1"/>
          </p:cNvPicPr>
          <p:nvPr/>
        </p:nvPicPr>
        <p:blipFill>
          <a:blip r:embed="rId3"/>
          <a:stretch>
            <a:fillRect/>
          </a:stretch>
        </p:blipFill>
        <p:spPr>
          <a:xfrm>
            <a:off x="8297435" y="5442261"/>
            <a:ext cx="3809896" cy="963754"/>
          </a:xfrm>
          <a:prstGeom prst="rect">
            <a:avLst/>
          </a:prstGeom>
        </p:spPr>
      </p:pic>
    </p:spTree>
    <p:extLst>
      <p:ext uri="{BB962C8B-B14F-4D97-AF65-F5344CB8AC3E}">
        <p14:creationId xmlns:p14="http://schemas.microsoft.com/office/powerpoint/2010/main" val="2533991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2596F992-698C-48C0-9D89-70DA4CE927EF}"/>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4CDA25-E372-8BBE-B2C2-24EE36F38318}"/>
              </a:ext>
            </a:extLst>
          </p:cNvPr>
          <p:cNvSpPr>
            <a:spLocks noGrp="1"/>
          </p:cNvSpPr>
          <p:nvPr>
            <p:ph type="title"/>
          </p:nvPr>
        </p:nvSpPr>
        <p:spPr>
          <a:xfrm>
            <a:off x="3505201" y="104154"/>
            <a:ext cx="5181597" cy="768951"/>
          </a:xfrm>
        </p:spPr>
        <p:txBody>
          <a:bodyPr anchor="b">
            <a:normAutofit/>
          </a:bodyPr>
          <a:lstStyle/>
          <a:p>
            <a:pPr algn="ctr"/>
            <a:r>
              <a:rPr lang="en-GB" sz="4000" b="1" dirty="0">
                <a:solidFill>
                  <a:srgbClr val="415F7F"/>
                </a:solidFill>
              </a:rPr>
              <a:t>What Next?</a:t>
            </a:r>
          </a:p>
        </p:txBody>
      </p:sp>
      <p:sp>
        <p:nvSpPr>
          <p:cNvPr id="11" name="Content Placeholder 10">
            <a:extLst>
              <a:ext uri="{FF2B5EF4-FFF2-40B4-BE49-F238E27FC236}">
                <a16:creationId xmlns:a16="http://schemas.microsoft.com/office/drawing/2014/main" id="{6F427CC5-FE22-B556-B57A-7F070B086CF5}"/>
              </a:ext>
            </a:extLst>
          </p:cNvPr>
          <p:cNvSpPr>
            <a:spLocks noGrp="1"/>
          </p:cNvSpPr>
          <p:nvPr>
            <p:ph idx="1"/>
          </p:nvPr>
        </p:nvSpPr>
        <p:spPr>
          <a:xfrm>
            <a:off x="914402" y="1074426"/>
            <a:ext cx="9862349" cy="4382305"/>
          </a:xfrm>
        </p:spPr>
        <p:txBody>
          <a:bodyPr anchor="t">
            <a:normAutofit fontScale="92500" lnSpcReduction="20000"/>
          </a:bodyPr>
          <a:lstStyle/>
          <a:p>
            <a:r>
              <a:rPr lang="en-GB" sz="2400" dirty="0"/>
              <a:t>Aiming to acquire permanent funding for this post</a:t>
            </a:r>
          </a:p>
          <a:p>
            <a:pPr marL="0" indent="0">
              <a:buNone/>
            </a:pPr>
            <a:endParaRPr lang="en-GB" sz="2400" dirty="0"/>
          </a:p>
          <a:p>
            <a:r>
              <a:rPr lang="en-GB" sz="2400" dirty="0"/>
              <a:t>Identified other areas of gastroenterology where pathways can be re-evaluated and improved with joint work between the gastro consultants, nurses and dietitian</a:t>
            </a:r>
          </a:p>
          <a:p>
            <a:pPr marL="0" indent="0">
              <a:buNone/>
            </a:pPr>
            <a:endParaRPr lang="en-GB" sz="2400" dirty="0"/>
          </a:p>
          <a:p>
            <a:r>
              <a:rPr lang="en-GB" sz="2400" dirty="0"/>
              <a:t>With support of Bevan Commission, look to promote adopt and spread of this role/service</a:t>
            </a:r>
          </a:p>
          <a:p>
            <a:pPr marL="0" indent="0">
              <a:buNone/>
            </a:pPr>
            <a:endParaRPr lang="en-GB" sz="2400" dirty="0"/>
          </a:p>
          <a:p>
            <a:r>
              <a:rPr lang="en-GB" sz="2400" dirty="0"/>
              <a:t>Publish work in journals to promote the work and feasibility of adopting and spreading such a service elsewhere</a:t>
            </a:r>
          </a:p>
          <a:p>
            <a:pPr marL="0" indent="0">
              <a:buNone/>
            </a:pPr>
            <a:endParaRPr lang="en-GB" sz="2400" dirty="0"/>
          </a:p>
          <a:p>
            <a:r>
              <a:rPr lang="en-GB" sz="2400" dirty="0"/>
              <a:t>Create ACP gastroenterology dietitian network to standardize competencies and job roles</a:t>
            </a:r>
          </a:p>
        </p:txBody>
      </p:sp>
      <p:sp>
        <p:nvSpPr>
          <p:cNvPr id="25" name="Rectangle 24">
            <a:extLst>
              <a:ext uri="{FF2B5EF4-FFF2-40B4-BE49-F238E27FC236}">
                <a16:creationId xmlns:a16="http://schemas.microsoft.com/office/drawing/2014/main" id="{A344AAA5-41F4-4862-97EF-688D31DC7567}"/>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solidFill>
            <a:srgbClr val="87B3DB"/>
          </a:solidFill>
          <a:ln>
            <a:solidFill>
              <a:srgbClr val="87B3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69E1A62C-2AAF-4B3E-8CDB-65E2370809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solidFill>
            <a:srgbClr val="415F7F"/>
          </a:solidFill>
          <a:ln>
            <a:solidFill>
              <a:srgbClr val="415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Graphical user interface&#10;&#10;Description automatically generated with medium confidence">
            <a:extLst>
              <a:ext uri="{FF2B5EF4-FFF2-40B4-BE49-F238E27FC236}">
                <a16:creationId xmlns:a16="http://schemas.microsoft.com/office/drawing/2014/main" id="{A134D498-513C-464D-A025-F661A860B8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2" y="156531"/>
            <a:ext cx="1113155" cy="761365"/>
          </a:xfrm>
          <a:prstGeom prst="rect">
            <a:avLst/>
          </a:prstGeom>
        </p:spPr>
      </p:pic>
      <p:pic>
        <p:nvPicPr>
          <p:cNvPr id="4" name="Picture 3">
            <a:extLst>
              <a:ext uri="{FF2B5EF4-FFF2-40B4-BE49-F238E27FC236}">
                <a16:creationId xmlns:a16="http://schemas.microsoft.com/office/drawing/2014/main" id="{DAF9FFB9-5833-72EA-839D-68AB7B2A28B6}"/>
              </a:ext>
            </a:extLst>
          </p:cNvPr>
          <p:cNvPicPr>
            <a:picLocks noChangeAspect="1"/>
          </p:cNvPicPr>
          <p:nvPr/>
        </p:nvPicPr>
        <p:blipFill>
          <a:blip r:embed="rId3"/>
          <a:stretch>
            <a:fillRect/>
          </a:stretch>
        </p:blipFill>
        <p:spPr>
          <a:xfrm>
            <a:off x="8293729" y="5411941"/>
            <a:ext cx="3809896" cy="963754"/>
          </a:xfrm>
          <a:prstGeom prst="rect">
            <a:avLst/>
          </a:prstGeom>
        </p:spPr>
      </p:pic>
    </p:spTree>
    <p:extLst>
      <p:ext uri="{BB962C8B-B14F-4D97-AF65-F5344CB8AC3E}">
        <p14:creationId xmlns:p14="http://schemas.microsoft.com/office/powerpoint/2010/main" val="1828823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2596F992-698C-48C0-9D89-70DA4CE927EF}"/>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4CDA25-E372-8BBE-B2C2-24EE36F38318}"/>
              </a:ext>
            </a:extLst>
          </p:cNvPr>
          <p:cNvSpPr>
            <a:spLocks noGrp="1"/>
          </p:cNvSpPr>
          <p:nvPr>
            <p:ph type="title"/>
          </p:nvPr>
        </p:nvSpPr>
        <p:spPr>
          <a:xfrm>
            <a:off x="3505201" y="445156"/>
            <a:ext cx="5181597" cy="768951"/>
          </a:xfrm>
        </p:spPr>
        <p:txBody>
          <a:bodyPr anchor="b">
            <a:normAutofit/>
          </a:bodyPr>
          <a:lstStyle/>
          <a:p>
            <a:pPr algn="ctr"/>
            <a:r>
              <a:rPr lang="en-GB" sz="4000" b="1" dirty="0">
                <a:solidFill>
                  <a:srgbClr val="415F7F"/>
                </a:solidFill>
              </a:rPr>
              <a:t>Conclusion</a:t>
            </a:r>
          </a:p>
        </p:txBody>
      </p:sp>
      <p:sp>
        <p:nvSpPr>
          <p:cNvPr id="11" name="Content Placeholder 10">
            <a:extLst>
              <a:ext uri="{FF2B5EF4-FFF2-40B4-BE49-F238E27FC236}">
                <a16:creationId xmlns:a16="http://schemas.microsoft.com/office/drawing/2014/main" id="{6F427CC5-FE22-B556-B57A-7F070B086CF5}"/>
              </a:ext>
            </a:extLst>
          </p:cNvPr>
          <p:cNvSpPr>
            <a:spLocks noGrp="1"/>
          </p:cNvSpPr>
          <p:nvPr>
            <p:ph idx="1"/>
          </p:nvPr>
        </p:nvSpPr>
        <p:spPr>
          <a:xfrm>
            <a:off x="914402" y="1545377"/>
            <a:ext cx="9862349" cy="3866137"/>
          </a:xfrm>
        </p:spPr>
        <p:txBody>
          <a:bodyPr anchor="t">
            <a:normAutofit/>
          </a:bodyPr>
          <a:lstStyle/>
          <a:p>
            <a:r>
              <a:rPr lang="en-GB" sz="2400" dirty="0"/>
              <a:t>Utilizing skill mix of broader members of a team can provide safe, clinically effective and high-quality levels of care for identified patient groups</a:t>
            </a:r>
          </a:p>
          <a:p>
            <a:pPr lvl="1"/>
            <a:r>
              <a:rPr lang="en-GB" sz="2000" dirty="0"/>
              <a:t>Reduce patient waiting times</a:t>
            </a:r>
          </a:p>
          <a:p>
            <a:pPr lvl="1"/>
            <a:r>
              <a:rPr lang="en-GB" sz="2000" dirty="0"/>
              <a:t>Reduce routine waiting list</a:t>
            </a:r>
          </a:p>
          <a:p>
            <a:pPr lvl="1"/>
            <a:r>
              <a:rPr lang="en-GB" sz="2000" dirty="0"/>
              <a:t>Provide accurate and prompt assessment, diagnosis and treatment for patients</a:t>
            </a:r>
          </a:p>
          <a:p>
            <a:pPr lvl="1"/>
            <a:r>
              <a:rPr lang="en-GB" sz="2000" dirty="0"/>
              <a:t>Increase consultant capacity to see more urgent and complex patients</a:t>
            </a:r>
          </a:p>
          <a:p>
            <a:pPr marL="0" indent="0">
              <a:buNone/>
            </a:pPr>
            <a:endParaRPr lang="en-GB" sz="2400" dirty="0"/>
          </a:p>
          <a:p>
            <a:r>
              <a:rPr lang="en-GB" sz="2400" dirty="0"/>
              <a:t>Shared vision and clear communication are key to improving services</a:t>
            </a:r>
          </a:p>
        </p:txBody>
      </p:sp>
      <p:sp>
        <p:nvSpPr>
          <p:cNvPr id="25" name="Rectangle 24">
            <a:extLst>
              <a:ext uri="{FF2B5EF4-FFF2-40B4-BE49-F238E27FC236}">
                <a16:creationId xmlns:a16="http://schemas.microsoft.com/office/drawing/2014/main" id="{A344AAA5-41F4-4862-97EF-688D31DC7567}"/>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solidFill>
            <a:srgbClr val="87B3DB"/>
          </a:solidFill>
          <a:ln>
            <a:solidFill>
              <a:srgbClr val="87B3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69E1A62C-2AAF-4B3E-8CDB-65E2370809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solidFill>
            <a:srgbClr val="415F7F"/>
          </a:solidFill>
          <a:ln>
            <a:solidFill>
              <a:srgbClr val="415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A43D4C4-536C-1201-FD1A-06CBC457B5EB}"/>
              </a:ext>
            </a:extLst>
          </p:cNvPr>
          <p:cNvPicPr>
            <a:picLocks noChangeAspect="1"/>
          </p:cNvPicPr>
          <p:nvPr/>
        </p:nvPicPr>
        <p:blipFill>
          <a:blip r:embed="rId2"/>
          <a:stretch>
            <a:fillRect/>
          </a:stretch>
        </p:blipFill>
        <p:spPr>
          <a:xfrm>
            <a:off x="8293729" y="5411941"/>
            <a:ext cx="3809896" cy="963754"/>
          </a:xfrm>
          <a:prstGeom prst="rect">
            <a:avLst/>
          </a:prstGeom>
        </p:spPr>
      </p:pic>
      <p:pic>
        <p:nvPicPr>
          <p:cNvPr id="6" name="Picture 5" descr="Graphical user interface&#10;&#10;Description automatically generated with medium confidence">
            <a:extLst>
              <a:ext uri="{FF2B5EF4-FFF2-40B4-BE49-F238E27FC236}">
                <a16:creationId xmlns:a16="http://schemas.microsoft.com/office/drawing/2014/main" id="{5C20A4D5-03C9-C37F-0BDD-35E9930D27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2" y="156531"/>
            <a:ext cx="1113155" cy="761365"/>
          </a:xfrm>
          <a:prstGeom prst="rect">
            <a:avLst/>
          </a:prstGeom>
        </p:spPr>
      </p:pic>
    </p:spTree>
    <p:extLst>
      <p:ext uri="{BB962C8B-B14F-4D97-AF65-F5344CB8AC3E}">
        <p14:creationId xmlns:p14="http://schemas.microsoft.com/office/powerpoint/2010/main" val="873714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2596F992-698C-48C0-9D89-70DA4CE927EF}"/>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4CDA25-E372-8BBE-B2C2-24EE36F38318}"/>
              </a:ext>
            </a:extLst>
          </p:cNvPr>
          <p:cNvSpPr>
            <a:spLocks noGrp="1"/>
          </p:cNvSpPr>
          <p:nvPr>
            <p:ph type="title"/>
          </p:nvPr>
        </p:nvSpPr>
        <p:spPr>
          <a:xfrm>
            <a:off x="3505201" y="138604"/>
            <a:ext cx="5181597" cy="768951"/>
          </a:xfrm>
        </p:spPr>
        <p:txBody>
          <a:bodyPr anchor="b">
            <a:normAutofit/>
          </a:bodyPr>
          <a:lstStyle/>
          <a:p>
            <a:pPr algn="ctr"/>
            <a:r>
              <a:rPr lang="en-GB" sz="3600" b="1" dirty="0">
                <a:solidFill>
                  <a:srgbClr val="415F7F"/>
                </a:solidFill>
              </a:rPr>
              <a:t>Project Background</a:t>
            </a:r>
          </a:p>
        </p:txBody>
      </p:sp>
      <p:sp>
        <p:nvSpPr>
          <p:cNvPr id="11" name="Content Placeholder 10">
            <a:extLst>
              <a:ext uri="{FF2B5EF4-FFF2-40B4-BE49-F238E27FC236}">
                <a16:creationId xmlns:a16="http://schemas.microsoft.com/office/drawing/2014/main" id="{6F427CC5-FE22-B556-B57A-7F070B086CF5}"/>
              </a:ext>
            </a:extLst>
          </p:cNvPr>
          <p:cNvSpPr>
            <a:spLocks noGrp="1"/>
          </p:cNvSpPr>
          <p:nvPr>
            <p:ph idx="1"/>
          </p:nvPr>
        </p:nvSpPr>
        <p:spPr>
          <a:xfrm>
            <a:off x="914402" y="1103787"/>
            <a:ext cx="9862349" cy="4881813"/>
          </a:xfrm>
        </p:spPr>
        <p:txBody>
          <a:bodyPr anchor="t">
            <a:normAutofit/>
          </a:bodyPr>
          <a:lstStyle/>
          <a:p>
            <a:r>
              <a:rPr lang="en-GB" sz="2200" dirty="0"/>
              <a:t>Routine gastroenterology waiting list: 144 weeks (784 patients) </a:t>
            </a:r>
            <a:endParaRPr lang="en-GB" sz="2200" dirty="0">
              <a:cs typeface="Calibri"/>
            </a:endParaRPr>
          </a:p>
          <a:p>
            <a:pPr marL="0" indent="0">
              <a:buNone/>
            </a:pPr>
            <a:endParaRPr lang="en-GB" sz="2200" dirty="0">
              <a:cs typeface="Calibri"/>
            </a:endParaRPr>
          </a:p>
          <a:p>
            <a:r>
              <a:rPr lang="en-GB" sz="2200" dirty="0"/>
              <a:t>Urgent gastroenterology waiting list: 53 weeks (328 patients)</a:t>
            </a:r>
            <a:endParaRPr lang="en-GB" sz="2200" dirty="0">
              <a:cs typeface="Calibri"/>
            </a:endParaRPr>
          </a:p>
          <a:p>
            <a:pPr marL="0" indent="0">
              <a:buNone/>
            </a:pPr>
            <a:endParaRPr lang="en-GB" sz="2200" dirty="0">
              <a:cs typeface="Calibri"/>
            </a:endParaRPr>
          </a:p>
          <a:p>
            <a:r>
              <a:rPr lang="en-GB" sz="2200" b="1" dirty="0"/>
              <a:t>39% increase in referrals to secondary care</a:t>
            </a:r>
            <a:r>
              <a:rPr lang="en-GB" sz="2200" dirty="0"/>
              <a:t> gastro service</a:t>
            </a:r>
            <a:endParaRPr lang="en-GB" sz="2200" dirty="0">
              <a:cs typeface="Calibri"/>
            </a:endParaRPr>
          </a:p>
          <a:p>
            <a:pPr marL="0" indent="0">
              <a:buNone/>
            </a:pPr>
            <a:endParaRPr lang="en-GB" sz="2200" dirty="0">
              <a:cs typeface="Calibri"/>
            </a:endParaRPr>
          </a:p>
          <a:p>
            <a:r>
              <a:rPr lang="en-GB" sz="2200" dirty="0"/>
              <a:t>20% of patients referred to secondary care gastro are diagnosed with functional gut issues</a:t>
            </a:r>
            <a:endParaRPr lang="en-GB" sz="2200" dirty="0">
              <a:cs typeface="Calibri"/>
            </a:endParaRPr>
          </a:p>
          <a:p>
            <a:pPr marL="0" indent="0">
              <a:buNone/>
            </a:pPr>
            <a:endParaRPr lang="en-GB" sz="2200" dirty="0">
              <a:cs typeface="Calibri"/>
            </a:endParaRPr>
          </a:p>
          <a:p>
            <a:r>
              <a:rPr lang="en-GB" sz="2200" dirty="0"/>
              <a:t>Reduced gastro consultant staffing: 2 WTE, 1 part time; </a:t>
            </a:r>
            <a:endParaRPr lang="en-GB" sz="2200" dirty="0">
              <a:cs typeface="Calibri"/>
            </a:endParaRPr>
          </a:p>
          <a:p>
            <a:pPr lvl="1"/>
            <a:r>
              <a:rPr lang="en-GB" sz="2200" dirty="0">
                <a:cs typeface="Calibri"/>
              </a:rPr>
              <a:t>Ideal staffing is 6 WTE per population of 250,000</a:t>
            </a:r>
          </a:p>
          <a:p>
            <a:pPr lvl="1"/>
            <a:r>
              <a:rPr lang="en-GB" sz="2200" b="1" dirty="0">
                <a:cs typeface="Calibri"/>
              </a:rPr>
              <a:t>Inability to recruit over past 4 years</a:t>
            </a:r>
            <a:endParaRPr lang="en-GB" sz="2200" b="1"/>
          </a:p>
          <a:p>
            <a:endParaRPr lang="en-GB" sz="2000" dirty="0"/>
          </a:p>
        </p:txBody>
      </p:sp>
      <p:sp>
        <p:nvSpPr>
          <p:cNvPr id="25" name="Rectangle 24">
            <a:extLst>
              <a:ext uri="{FF2B5EF4-FFF2-40B4-BE49-F238E27FC236}">
                <a16:creationId xmlns:a16="http://schemas.microsoft.com/office/drawing/2014/main" id="{A344AAA5-41F4-4862-97EF-688D31DC7567}"/>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solidFill>
            <a:srgbClr val="87B3DB"/>
          </a:solidFill>
          <a:ln>
            <a:solidFill>
              <a:srgbClr val="87B3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69E1A62C-2AAF-4B3E-8CDB-65E2370809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solidFill>
            <a:srgbClr val="415F7F"/>
          </a:solidFill>
          <a:ln>
            <a:solidFill>
              <a:srgbClr val="415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AAFD2077-10ED-E768-A5D2-759ED9F32C3C}"/>
              </a:ext>
            </a:extLst>
          </p:cNvPr>
          <p:cNvPicPr>
            <a:picLocks noChangeAspect="1"/>
          </p:cNvPicPr>
          <p:nvPr/>
        </p:nvPicPr>
        <p:blipFill>
          <a:blip r:embed="rId2"/>
          <a:stretch>
            <a:fillRect/>
          </a:stretch>
        </p:blipFill>
        <p:spPr>
          <a:xfrm>
            <a:off x="8293729" y="5411941"/>
            <a:ext cx="3809896" cy="963754"/>
          </a:xfrm>
          <a:prstGeom prst="rect">
            <a:avLst/>
          </a:prstGeom>
        </p:spPr>
      </p:pic>
      <p:pic>
        <p:nvPicPr>
          <p:cNvPr id="4" name="Picture 3" descr="Graphical user interface&#10;&#10;Description automatically generated with medium confidence">
            <a:extLst>
              <a:ext uri="{FF2B5EF4-FFF2-40B4-BE49-F238E27FC236}">
                <a16:creationId xmlns:a16="http://schemas.microsoft.com/office/drawing/2014/main" id="{733D7DCC-92FB-6462-C24B-9A2537E0DE5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2" y="63877"/>
            <a:ext cx="1349575" cy="923069"/>
          </a:xfrm>
          <a:prstGeom prst="rect">
            <a:avLst/>
          </a:prstGeom>
        </p:spPr>
      </p:pic>
    </p:spTree>
    <p:extLst>
      <p:ext uri="{BB962C8B-B14F-4D97-AF65-F5344CB8AC3E}">
        <p14:creationId xmlns:p14="http://schemas.microsoft.com/office/powerpoint/2010/main" val="281595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CDA25-E372-8BBE-B2C2-24EE36F38318}"/>
              </a:ext>
            </a:extLst>
          </p:cNvPr>
          <p:cNvSpPr>
            <a:spLocks noGrp="1"/>
          </p:cNvSpPr>
          <p:nvPr>
            <p:ph type="title"/>
          </p:nvPr>
        </p:nvSpPr>
        <p:spPr>
          <a:xfrm>
            <a:off x="3509655" y="139167"/>
            <a:ext cx="5181597" cy="768951"/>
          </a:xfrm>
        </p:spPr>
        <p:txBody>
          <a:bodyPr anchor="b">
            <a:normAutofit/>
          </a:bodyPr>
          <a:lstStyle/>
          <a:p>
            <a:pPr algn="ctr"/>
            <a:r>
              <a:rPr lang="en-GB" sz="3600" b="1" dirty="0">
                <a:solidFill>
                  <a:srgbClr val="415F7F"/>
                </a:solidFill>
              </a:rPr>
              <a:t>Aims</a:t>
            </a:r>
            <a:endParaRPr lang="en-GB" sz="4000" b="1" dirty="0">
              <a:solidFill>
                <a:srgbClr val="415F7F"/>
              </a:solidFill>
              <a:cs typeface="Calibri Light"/>
            </a:endParaRPr>
          </a:p>
        </p:txBody>
      </p:sp>
      <p:sp>
        <p:nvSpPr>
          <p:cNvPr id="11" name="Content Placeholder 10">
            <a:extLst>
              <a:ext uri="{FF2B5EF4-FFF2-40B4-BE49-F238E27FC236}">
                <a16:creationId xmlns:a16="http://schemas.microsoft.com/office/drawing/2014/main" id="{6F427CC5-FE22-B556-B57A-7F070B086CF5}"/>
              </a:ext>
            </a:extLst>
          </p:cNvPr>
          <p:cNvSpPr>
            <a:spLocks noGrp="1"/>
          </p:cNvSpPr>
          <p:nvPr>
            <p:ph idx="1"/>
          </p:nvPr>
        </p:nvSpPr>
        <p:spPr>
          <a:xfrm>
            <a:off x="914402" y="914884"/>
            <a:ext cx="9862349" cy="5450214"/>
          </a:xfrm>
        </p:spPr>
        <p:txBody>
          <a:bodyPr anchor="t">
            <a:normAutofit/>
          </a:bodyPr>
          <a:lstStyle/>
          <a:p>
            <a:r>
              <a:rPr lang="en-GB" sz="2000" dirty="0"/>
              <a:t>Create ACP Dietitian Led Gastroenterology Clinic</a:t>
            </a:r>
            <a:endParaRPr lang="en-GB" sz="2000" dirty="0">
              <a:cs typeface="Calibri"/>
            </a:endParaRPr>
          </a:p>
          <a:p>
            <a:pPr lvl="1"/>
            <a:r>
              <a:rPr lang="en-GB" sz="2000" dirty="0"/>
              <a:t>Band 8A Dietitian;  0.6 WTE Band 3</a:t>
            </a:r>
            <a:endParaRPr lang="en-GB" sz="2000" dirty="0">
              <a:cs typeface="Calibri"/>
            </a:endParaRPr>
          </a:p>
          <a:p>
            <a:pPr marL="0" indent="0">
              <a:buNone/>
            </a:pPr>
            <a:endParaRPr lang="en-GB" sz="2000" u="sng" dirty="0">
              <a:cs typeface="Calibri"/>
            </a:endParaRPr>
          </a:p>
          <a:p>
            <a:pPr lvl="0"/>
            <a:r>
              <a:rPr lang="en-US" sz="2000" dirty="0"/>
              <a:t>Patients referred to secondary care gastroenterology services will be triaged by gastro consultants via Referral Management System;</a:t>
            </a:r>
            <a:endParaRPr lang="en-US" sz="2000" dirty="0">
              <a:cs typeface="Calibri"/>
            </a:endParaRPr>
          </a:p>
          <a:p>
            <a:pPr lvl="1"/>
            <a:r>
              <a:rPr lang="en-US" sz="2000" dirty="0"/>
              <a:t>those identified as likely functional gut issues will be referred directly to dietitian for initial assessment, diagnostics and management</a:t>
            </a:r>
            <a:endParaRPr lang="en-GB" sz="2000" dirty="0">
              <a:cs typeface="Calibri"/>
            </a:endParaRPr>
          </a:p>
          <a:p>
            <a:endParaRPr lang="en-GB" sz="2000" dirty="0">
              <a:cs typeface="Calibri"/>
            </a:endParaRPr>
          </a:p>
          <a:p>
            <a:r>
              <a:rPr lang="en-GB" sz="2000" dirty="0"/>
              <a:t>Reduce current 144 week waiting list of routine gastroenterology patients</a:t>
            </a:r>
            <a:endParaRPr lang="en-GB" sz="2000" dirty="0">
              <a:cs typeface="Calibri"/>
            </a:endParaRPr>
          </a:p>
          <a:p>
            <a:pPr marL="0" lvl="0" indent="0">
              <a:buNone/>
            </a:pPr>
            <a:endParaRPr lang="en-US" sz="2000" dirty="0">
              <a:cs typeface="Calibri"/>
            </a:endParaRPr>
          </a:p>
          <a:p>
            <a:r>
              <a:rPr lang="en-US" sz="2000" dirty="0"/>
              <a:t>Enable consultants to see urgent or more complex patients timely, reducing risk of admission and improving management plans for patient</a:t>
            </a:r>
            <a:endParaRPr lang="en-US" sz="2000" dirty="0">
              <a:cs typeface="Calibri"/>
            </a:endParaRPr>
          </a:p>
          <a:p>
            <a:pPr marL="0" indent="0">
              <a:buNone/>
            </a:pPr>
            <a:endParaRPr lang="en-GB" sz="2000" dirty="0">
              <a:cs typeface="Calibri"/>
            </a:endParaRPr>
          </a:p>
          <a:p>
            <a:r>
              <a:rPr lang="en-US" sz="2000" dirty="0"/>
              <a:t>Provide a more streamlined, safe and effective pathway for the patient</a:t>
            </a:r>
            <a:endParaRPr lang="en-GB" sz="2000">
              <a:cs typeface="Calibri"/>
            </a:endParaRPr>
          </a:p>
          <a:p>
            <a:endParaRPr lang="en-GB" sz="5000" dirty="0"/>
          </a:p>
          <a:p>
            <a:endParaRPr lang="en-GB" sz="2000" dirty="0"/>
          </a:p>
        </p:txBody>
      </p:sp>
      <p:pic>
        <p:nvPicPr>
          <p:cNvPr id="8" name="Picture 7">
            <a:extLst>
              <a:ext uri="{FF2B5EF4-FFF2-40B4-BE49-F238E27FC236}">
                <a16:creationId xmlns:a16="http://schemas.microsoft.com/office/drawing/2014/main" id="{AAFD2077-10ED-E768-A5D2-759ED9F32C3C}"/>
              </a:ext>
            </a:extLst>
          </p:cNvPr>
          <p:cNvPicPr>
            <a:picLocks noChangeAspect="1"/>
          </p:cNvPicPr>
          <p:nvPr/>
        </p:nvPicPr>
        <p:blipFill>
          <a:blip r:embed="rId2"/>
          <a:stretch>
            <a:fillRect/>
          </a:stretch>
        </p:blipFill>
        <p:spPr>
          <a:xfrm>
            <a:off x="8163100" y="5894246"/>
            <a:ext cx="3809896" cy="963754"/>
          </a:xfrm>
          <a:prstGeom prst="rect">
            <a:avLst/>
          </a:prstGeom>
        </p:spPr>
      </p:pic>
      <p:pic>
        <p:nvPicPr>
          <p:cNvPr id="9" name="Picture 8" descr="Graphical user interface&#10;&#10;Description automatically generated with medium confidence">
            <a:extLst>
              <a:ext uri="{FF2B5EF4-FFF2-40B4-BE49-F238E27FC236}">
                <a16:creationId xmlns:a16="http://schemas.microsoft.com/office/drawing/2014/main" id="{A134D498-513C-464D-A025-F661A860B8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2" y="63877"/>
            <a:ext cx="1349575" cy="923069"/>
          </a:xfrm>
          <a:prstGeom prst="rect">
            <a:avLst/>
          </a:prstGeom>
        </p:spPr>
      </p:pic>
    </p:spTree>
    <p:extLst>
      <p:ext uri="{BB962C8B-B14F-4D97-AF65-F5344CB8AC3E}">
        <p14:creationId xmlns:p14="http://schemas.microsoft.com/office/powerpoint/2010/main" val="829271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CDA25-E372-8BBE-B2C2-24EE36F38318}"/>
              </a:ext>
            </a:extLst>
          </p:cNvPr>
          <p:cNvSpPr>
            <a:spLocks noGrp="1"/>
          </p:cNvSpPr>
          <p:nvPr>
            <p:ph type="title"/>
          </p:nvPr>
        </p:nvSpPr>
        <p:spPr>
          <a:xfrm>
            <a:off x="3251201" y="138604"/>
            <a:ext cx="5181597" cy="768951"/>
          </a:xfrm>
        </p:spPr>
        <p:txBody>
          <a:bodyPr anchor="b">
            <a:normAutofit/>
          </a:bodyPr>
          <a:lstStyle/>
          <a:p>
            <a:pPr algn="ctr"/>
            <a:r>
              <a:rPr lang="en-GB" sz="3600" b="1" dirty="0">
                <a:solidFill>
                  <a:srgbClr val="415F7F"/>
                </a:solidFill>
              </a:rPr>
              <a:t>Objective</a:t>
            </a:r>
            <a:r>
              <a:rPr lang="en-GB" sz="4000" b="1" dirty="0">
                <a:solidFill>
                  <a:srgbClr val="415F7F"/>
                </a:solidFill>
              </a:rPr>
              <a:t>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72365469"/>
              </p:ext>
            </p:extLst>
          </p:nvPr>
        </p:nvGraphicFramePr>
        <p:xfrm>
          <a:off x="914400" y="1210313"/>
          <a:ext cx="9863138" cy="4367527"/>
        </p:xfrm>
        <a:graphic>
          <a:graphicData uri="http://schemas.openxmlformats.org/drawingml/2006/table">
            <a:tbl>
              <a:tblPr>
                <a:tableStyleId>{5C22544A-7EE6-4342-B048-85BDC9FD1C3A}</a:tableStyleId>
              </a:tblPr>
              <a:tblGrid>
                <a:gridCol w="9863138">
                  <a:extLst>
                    <a:ext uri="{9D8B030D-6E8A-4147-A177-3AD203B41FA5}">
                      <a16:colId xmlns:a16="http://schemas.microsoft.com/office/drawing/2014/main" val="1826665303"/>
                    </a:ext>
                  </a:extLst>
                </a:gridCol>
              </a:tblGrid>
              <a:tr h="4367527">
                <a:tc>
                  <a:txBody>
                    <a:bodyPr/>
                    <a:lstStyle/>
                    <a:p>
                      <a:pPr marL="342900" lvl="0" indent="-342900" algn="l">
                        <a:buFont typeface="Symbol" panose="05050102010706020507" pitchFamily="18" charset="2"/>
                        <a:buChar char=""/>
                      </a:pPr>
                      <a:r>
                        <a:rPr lang="en-GB" sz="2400" dirty="0">
                          <a:effectLst/>
                        </a:rPr>
                        <a:t>Engagement with stakeholders – patients, GPs, consultants</a:t>
                      </a:r>
                      <a:endParaRPr lang="en-US" dirty="0"/>
                    </a:p>
                    <a:p>
                      <a:pPr marL="0" lvl="0" indent="0" algn="l">
                        <a:buFont typeface="Symbol" panose="05050102010706020507" pitchFamily="18" charset="2"/>
                        <a:buNone/>
                      </a:pPr>
                      <a:endParaRPr lang="en-GB" sz="2400" dirty="0">
                        <a:effectLst/>
                      </a:endParaRPr>
                    </a:p>
                    <a:p>
                      <a:pPr marL="342900" lvl="0" indent="-342900" algn="l">
                        <a:buFont typeface="Symbol" panose="05050102010706020507" pitchFamily="18" charset="2"/>
                        <a:buChar char=""/>
                      </a:pPr>
                      <a:r>
                        <a:rPr lang="en-GB" sz="2400" dirty="0">
                          <a:effectLst/>
                        </a:rPr>
                        <a:t>Clinical governance – develop</a:t>
                      </a:r>
                      <a:r>
                        <a:rPr lang="en-GB" sz="2400" baseline="0" dirty="0">
                          <a:effectLst/>
                        </a:rPr>
                        <a:t> pathways, agreed scope of practice for dietitian</a:t>
                      </a:r>
                    </a:p>
                    <a:p>
                      <a:pPr marL="0" lvl="0" indent="0" algn="l">
                        <a:buFont typeface="Symbol" panose="05050102010706020507" pitchFamily="18" charset="2"/>
                        <a:buNone/>
                      </a:pPr>
                      <a:endParaRPr lang="en-GB" sz="2400" dirty="0">
                        <a:effectLst/>
                      </a:endParaRPr>
                    </a:p>
                    <a:p>
                      <a:pPr marL="342900" lvl="0" indent="-342900" algn="l">
                        <a:buFont typeface="Symbol" panose="05050102010706020507" pitchFamily="18" charset="2"/>
                        <a:buChar char=""/>
                      </a:pPr>
                      <a:r>
                        <a:rPr lang="en-GB" sz="2400" dirty="0">
                          <a:effectLst/>
                        </a:rPr>
                        <a:t>Clinical – set up new clinical service, develop competencies, weekly</a:t>
                      </a:r>
                      <a:r>
                        <a:rPr lang="en-GB" sz="2400" baseline="0" dirty="0">
                          <a:effectLst/>
                        </a:rPr>
                        <a:t> supervision with gastroenterology consultant</a:t>
                      </a:r>
                    </a:p>
                    <a:p>
                      <a:pPr marL="0" lvl="0" indent="0" algn="l">
                        <a:buFont typeface="Symbol" panose="05050102010706020507" pitchFamily="18" charset="2"/>
                        <a:buNone/>
                      </a:pPr>
                      <a:endParaRPr lang="en-GB" sz="2400" dirty="0">
                        <a:effectLst/>
                      </a:endParaRPr>
                    </a:p>
                    <a:p>
                      <a:pPr marL="342900" lvl="0" indent="-342900" algn="l">
                        <a:buFont typeface="Symbol" panose="05050102010706020507" pitchFamily="18" charset="2"/>
                        <a:buChar char=""/>
                      </a:pPr>
                      <a:r>
                        <a:rPr lang="en-GB" sz="2400" dirty="0">
                          <a:effectLst/>
                        </a:rPr>
                        <a:t>Data</a:t>
                      </a:r>
                      <a:r>
                        <a:rPr lang="en-GB" sz="2400" baseline="0" dirty="0">
                          <a:effectLst/>
                        </a:rPr>
                        <a:t> collection – qualitative and quantitative</a:t>
                      </a:r>
                      <a:endParaRPr lang="en-GB" sz="2400" dirty="0">
                        <a:effectLst/>
                      </a:endParaRPr>
                    </a:p>
                  </a:txBody>
                  <a:tcPr marL="107208" marR="107208" marT="0" marB="0"/>
                </a:tc>
                <a:extLst>
                  <a:ext uri="{0D108BD9-81ED-4DB2-BD59-A6C34878D82A}">
                    <a16:rowId xmlns:a16="http://schemas.microsoft.com/office/drawing/2014/main" val="702630050"/>
                  </a:ext>
                </a:extLst>
              </a:tr>
            </a:tbl>
          </a:graphicData>
        </a:graphic>
      </p:graphicFrame>
      <p:pic>
        <p:nvPicPr>
          <p:cNvPr id="7" name="Picture 6" descr="Graphical user interface&#10;&#10;Description automatically generated with medium confidence">
            <a:extLst>
              <a:ext uri="{FF2B5EF4-FFF2-40B4-BE49-F238E27FC236}">
                <a16:creationId xmlns:a16="http://schemas.microsoft.com/office/drawing/2014/main" id="{FD470732-5451-078B-4A73-CBF1113ACB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2" y="63877"/>
            <a:ext cx="1349575" cy="923069"/>
          </a:xfrm>
          <a:prstGeom prst="rect">
            <a:avLst/>
          </a:prstGeom>
        </p:spPr>
      </p:pic>
      <p:pic>
        <p:nvPicPr>
          <p:cNvPr id="4" name="Picture 3" descr="A close-up of a logo&#10;&#10;Description automatically generated">
            <a:extLst>
              <a:ext uri="{FF2B5EF4-FFF2-40B4-BE49-F238E27FC236}">
                <a16:creationId xmlns:a16="http://schemas.microsoft.com/office/drawing/2014/main" id="{04E4EFBB-F051-3AC7-9463-FB478CFD03A8}"/>
              </a:ext>
            </a:extLst>
          </p:cNvPr>
          <p:cNvPicPr>
            <a:picLocks noChangeAspect="1"/>
          </p:cNvPicPr>
          <p:nvPr/>
        </p:nvPicPr>
        <p:blipFill>
          <a:blip r:embed="rId3"/>
          <a:stretch>
            <a:fillRect/>
          </a:stretch>
        </p:blipFill>
        <p:spPr>
          <a:xfrm>
            <a:off x="8163100" y="5894246"/>
            <a:ext cx="3809896" cy="963754"/>
          </a:xfrm>
          <a:prstGeom prst="rect">
            <a:avLst/>
          </a:prstGeom>
        </p:spPr>
      </p:pic>
    </p:spTree>
    <p:extLst>
      <p:ext uri="{BB962C8B-B14F-4D97-AF65-F5344CB8AC3E}">
        <p14:creationId xmlns:p14="http://schemas.microsoft.com/office/powerpoint/2010/main" val="3499376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2596F992-698C-48C0-9D89-70DA4CE927EF}"/>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4CDA25-E372-8BBE-B2C2-24EE36F38318}"/>
              </a:ext>
            </a:extLst>
          </p:cNvPr>
          <p:cNvSpPr>
            <a:spLocks noGrp="1"/>
          </p:cNvSpPr>
          <p:nvPr>
            <p:ph type="title"/>
          </p:nvPr>
        </p:nvSpPr>
        <p:spPr>
          <a:xfrm>
            <a:off x="3294994" y="140177"/>
            <a:ext cx="5181597" cy="768951"/>
          </a:xfrm>
        </p:spPr>
        <p:txBody>
          <a:bodyPr anchor="b">
            <a:normAutofit/>
          </a:bodyPr>
          <a:lstStyle/>
          <a:p>
            <a:pPr algn="ctr"/>
            <a:r>
              <a:rPr lang="en-GB" sz="3600" b="1" dirty="0">
                <a:solidFill>
                  <a:srgbClr val="415F7F"/>
                </a:solidFill>
              </a:rPr>
              <a:t>Project Approach</a:t>
            </a:r>
          </a:p>
        </p:txBody>
      </p:sp>
      <p:sp>
        <p:nvSpPr>
          <p:cNvPr id="11" name="Content Placeholder 10">
            <a:extLst>
              <a:ext uri="{FF2B5EF4-FFF2-40B4-BE49-F238E27FC236}">
                <a16:creationId xmlns:a16="http://schemas.microsoft.com/office/drawing/2014/main" id="{6F427CC5-FE22-B556-B57A-7F070B086CF5}"/>
              </a:ext>
            </a:extLst>
          </p:cNvPr>
          <p:cNvSpPr>
            <a:spLocks noGrp="1"/>
          </p:cNvSpPr>
          <p:nvPr>
            <p:ph idx="1"/>
          </p:nvPr>
        </p:nvSpPr>
        <p:spPr>
          <a:xfrm>
            <a:off x="914402" y="1346784"/>
            <a:ext cx="9862349" cy="4204929"/>
          </a:xfrm>
        </p:spPr>
        <p:txBody>
          <a:bodyPr anchor="t">
            <a:normAutofit/>
          </a:bodyPr>
          <a:lstStyle/>
          <a:p>
            <a:r>
              <a:rPr lang="en-GB" sz="2400" dirty="0"/>
              <a:t>Established 4-5 new patient clinics per month (20 patients per month)</a:t>
            </a:r>
          </a:p>
          <a:p>
            <a:endParaRPr lang="en-GB" sz="2400" dirty="0"/>
          </a:p>
          <a:p>
            <a:r>
              <a:rPr lang="en-GB" sz="2400" dirty="0"/>
              <a:t>Established 2 follow up clinics per week (48 appointments per month)</a:t>
            </a:r>
          </a:p>
          <a:p>
            <a:endParaRPr lang="en-GB" sz="2400" dirty="0"/>
          </a:p>
          <a:p>
            <a:r>
              <a:rPr lang="en-GB" sz="2400" dirty="0"/>
              <a:t>Gastroenterology consultants triage referrals and identify those appropriate for ACP Dietitian Clinic as part of Referral Management System (RMS)</a:t>
            </a:r>
            <a:endParaRPr lang="en-GB" sz="2400" dirty="0">
              <a:cs typeface="Calibri"/>
            </a:endParaRPr>
          </a:p>
          <a:p>
            <a:pPr marL="0" indent="0">
              <a:buNone/>
            </a:pPr>
            <a:endParaRPr lang="en-GB" sz="2400" dirty="0"/>
          </a:p>
          <a:p>
            <a:r>
              <a:rPr lang="en-GB" sz="2400" dirty="0"/>
              <a:t>Weekly 1 hour supervision with gastroenterology consultant to review cases and organize investigations</a:t>
            </a:r>
          </a:p>
        </p:txBody>
      </p:sp>
      <p:sp>
        <p:nvSpPr>
          <p:cNvPr id="25" name="Rectangle 24">
            <a:extLst>
              <a:ext uri="{FF2B5EF4-FFF2-40B4-BE49-F238E27FC236}">
                <a16:creationId xmlns:a16="http://schemas.microsoft.com/office/drawing/2014/main" id="{A344AAA5-41F4-4862-97EF-688D31DC7567}"/>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solidFill>
            <a:srgbClr val="87B3DB"/>
          </a:solidFill>
          <a:ln>
            <a:solidFill>
              <a:srgbClr val="87B3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69E1A62C-2AAF-4B3E-8CDB-65E2370809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solidFill>
            <a:srgbClr val="415F7F"/>
          </a:solidFill>
          <a:ln>
            <a:solidFill>
              <a:srgbClr val="415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040854F4-5F5C-C575-DEAD-092851C46163}"/>
              </a:ext>
            </a:extLst>
          </p:cNvPr>
          <p:cNvPicPr>
            <a:picLocks noChangeAspect="1"/>
          </p:cNvPicPr>
          <p:nvPr/>
        </p:nvPicPr>
        <p:blipFill>
          <a:blip r:embed="rId2"/>
          <a:stretch>
            <a:fillRect/>
          </a:stretch>
        </p:blipFill>
        <p:spPr>
          <a:xfrm>
            <a:off x="8293729" y="5411941"/>
            <a:ext cx="3809896" cy="963754"/>
          </a:xfrm>
          <a:prstGeom prst="rect">
            <a:avLst/>
          </a:prstGeom>
        </p:spPr>
      </p:pic>
      <p:pic>
        <p:nvPicPr>
          <p:cNvPr id="7" name="Picture 6" descr="Graphical user interface&#10;&#10;Description automatically generated with medium confidence">
            <a:extLst>
              <a:ext uri="{FF2B5EF4-FFF2-40B4-BE49-F238E27FC236}">
                <a16:creationId xmlns:a16="http://schemas.microsoft.com/office/drawing/2014/main" id="{00AD545D-8C7A-AF2E-8AB9-539735A64A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2" y="63877"/>
            <a:ext cx="1349575" cy="923069"/>
          </a:xfrm>
          <a:prstGeom prst="rect">
            <a:avLst/>
          </a:prstGeom>
        </p:spPr>
      </p:pic>
    </p:spTree>
    <p:extLst>
      <p:ext uri="{BB962C8B-B14F-4D97-AF65-F5344CB8AC3E}">
        <p14:creationId xmlns:p14="http://schemas.microsoft.com/office/powerpoint/2010/main" val="2706813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2596F992-698C-48C0-9D89-70DA4CE927EF}"/>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4CDA25-E372-8BBE-B2C2-24EE36F38318}"/>
              </a:ext>
            </a:extLst>
          </p:cNvPr>
          <p:cNvSpPr>
            <a:spLocks noGrp="1"/>
          </p:cNvSpPr>
          <p:nvPr>
            <p:ph type="title"/>
          </p:nvPr>
        </p:nvSpPr>
        <p:spPr>
          <a:xfrm>
            <a:off x="3505201" y="203308"/>
            <a:ext cx="5181597" cy="768951"/>
          </a:xfrm>
        </p:spPr>
        <p:txBody>
          <a:bodyPr anchor="b">
            <a:normAutofit/>
          </a:bodyPr>
          <a:lstStyle/>
          <a:p>
            <a:pPr algn="ctr"/>
            <a:r>
              <a:rPr lang="en-GB" sz="3600" b="1" dirty="0">
                <a:solidFill>
                  <a:srgbClr val="415F7F"/>
                </a:solidFill>
              </a:rPr>
              <a:t>Project Outcomes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09569103"/>
              </p:ext>
            </p:extLst>
          </p:nvPr>
        </p:nvGraphicFramePr>
        <p:xfrm>
          <a:off x="770709" y="1175567"/>
          <a:ext cx="10006829" cy="5335016"/>
        </p:xfrm>
        <a:graphic>
          <a:graphicData uri="http://schemas.openxmlformats.org/drawingml/2006/table">
            <a:tbl>
              <a:tblPr>
                <a:tableStyleId>{5C22544A-7EE6-4342-B048-85BDC9FD1C3A}</a:tableStyleId>
              </a:tblPr>
              <a:tblGrid>
                <a:gridCol w="10006829">
                  <a:extLst>
                    <a:ext uri="{9D8B030D-6E8A-4147-A177-3AD203B41FA5}">
                      <a16:colId xmlns:a16="http://schemas.microsoft.com/office/drawing/2014/main" val="2381169280"/>
                    </a:ext>
                  </a:extLst>
                </a:gridCol>
              </a:tblGrid>
              <a:tr h="5029289">
                <a:tc>
                  <a:txBody>
                    <a:bodyPr/>
                    <a:lstStyle/>
                    <a:p>
                      <a:pPr algn="just">
                        <a:lnSpc>
                          <a:spcPct val="107000"/>
                        </a:lnSpc>
                        <a:spcAft>
                          <a:spcPts val="800"/>
                        </a:spcAft>
                      </a:pPr>
                      <a:r>
                        <a:rPr lang="en-GB" sz="1800" b="1" u="sng" dirty="0">
                          <a:effectLst/>
                        </a:rPr>
                        <a:t>Clinical Activity</a:t>
                      </a:r>
                      <a:endParaRPr lang="en-GB" sz="1800" b="1" dirty="0">
                        <a:effectLst/>
                      </a:endParaRPr>
                    </a:p>
                    <a:p>
                      <a:pPr marL="342900" lvl="0" indent="-342900" algn="just">
                        <a:lnSpc>
                          <a:spcPct val="107000"/>
                        </a:lnSpc>
                        <a:spcAft>
                          <a:spcPts val="0"/>
                        </a:spcAft>
                        <a:buFont typeface="Symbol" panose="05050102010706020507" pitchFamily="18" charset="2"/>
                        <a:buChar char=""/>
                      </a:pPr>
                      <a:r>
                        <a:rPr lang="en-GB" sz="1800" dirty="0">
                          <a:effectLst/>
                        </a:rPr>
                        <a:t>259 referred by Gastroenterology Referral Management System (RMS) team </a:t>
                      </a:r>
                    </a:p>
                    <a:p>
                      <a:pPr marL="342900" lvl="0" indent="-342900" algn="just">
                        <a:lnSpc>
                          <a:spcPct val="107000"/>
                        </a:lnSpc>
                        <a:spcAft>
                          <a:spcPts val="0"/>
                        </a:spcAft>
                        <a:buFont typeface="Symbol" panose="05050102010706020507" pitchFamily="18" charset="2"/>
                        <a:buChar char=""/>
                      </a:pPr>
                      <a:r>
                        <a:rPr lang="en-GB" sz="1800" b="1" dirty="0">
                          <a:effectLst/>
                        </a:rPr>
                        <a:t>225 patients seen in clinic </a:t>
                      </a:r>
                    </a:p>
                    <a:p>
                      <a:pPr marL="342900" lvl="0" indent="-342900" algn="l">
                        <a:lnSpc>
                          <a:spcPct val="107000"/>
                        </a:lnSpc>
                        <a:spcAft>
                          <a:spcPts val="0"/>
                        </a:spcAft>
                        <a:buFont typeface="Symbol" panose="05050102010706020507" pitchFamily="18" charset="2"/>
                        <a:buChar char=""/>
                      </a:pPr>
                      <a:r>
                        <a:rPr lang="en-GB" sz="1800" dirty="0">
                          <a:effectLst/>
                        </a:rPr>
                        <a:t>66 patients contacted from 3 year waiting list </a:t>
                      </a:r>
                    </a:p>
                    <a:p>
                      <a:pPr marL="742950" lvl="1" indent="-285750" algn="l">
                        <a:lnSpc>
                          <a:spcPct val="107000"/>
                        </a:lnSpc>
                        <a:spcAft>
                          <a:spcPts val="0"/>
                        </a:spcAft>
                        <a:buFontTx/>
                        <a:buChar char="-"/>
                      </a:pPr>
                      <a:r>
                        <a:rPr lang="en-GB" sz="1800" b="1" dirty="0">
                          <a:effectLst/>
                        </a:rPr>
                        <a:t>27 removed from waiting list </a:t>
                      </a:r>
                      <a:r>
                        <a:rPr lang="en-GB" sz="1800" dirty="0">
                          <a:effectLst/>
                        </a:rPr>
                        <a:t>as either non-responders to invite to attend or declined appointment as symptoms improved since initial referral </a:t>
                      </a:r>
                    </a:p>
                    <a:p>
                      <a:pPr marL="457200" lvl="1" indent="0" algn="l">
                        <a:lnSpc>
                          <a:spcPct val="107000"/>
                        </a:lnSpc>
                        <a:spcAft>
                          <a:spcPts val="0"/>
                        </a:spcAft>
                        <a:buFontTx/>
                        <a:buNone/>
                      </a:pPr>
                      <a:endParaRPr lang="en-GB" sz="1800" dirty="0">
                        <a:effectLst/>
                      </a:endParaRPr>
                    </a:p>
                    <a:p>
                      <a:pPr marL="0" marR="0" lvl="0" indent="0" algn="l" rtl="0" eaLnBrk="0" fontAlgn="base" latinLnBrk="0" hangingPunct="0">
                        <a:lnSpc>
                          <a:spcPct val="100000"/>
                        </a:lnSpc>
                        <a:spcBef>
                          <a:spcPct val="0"/>
                        </a:spcBef>
                        <a:spcAft>
                          <a:spcPct val="0"/>
                        </a:spcAft>
                        <a:buClrTx/>
                        <a:buSzTx/>
                        <a:buFontTx/>
                        <a:buNone/>
                      </a:pPr>
                      <a:r>
                        <a:rPr lang="en-GB" altLang="en-US" sz="1800" b="0" i="0" u="none" strike="noStrike" cap="none" normalizeH="0" baseline="0" dirty="0">
                          <a:ln>
                            <a:noFill/>
                          </a:ln>
                          <a:solidFill>
                            <a:schemeClr val="tx1"/>
                          </a:solidFill>
                          <a:effectLst/>
                          <a:latin typeface="Arial"/>
                          <a:ea typeface="Times New Roman" panose="02020603050405020304" pitchFamily="18" charset="0"/>
                          <a:cs typeface="Arial"/>
                        </a:rPr>
                        <a:t>        </a:t>
                      </a:r>
                      <a:r>
                        <a:rPr kumimoji="0" lang="en-GB" altLang="en-US" sz="1800" b="0" i="0" u="none" strike="noStrike" cap="none" normalizeH="0" baseline="0" dirty="0">
                          <a:ln>
                            <a:noFill/>
                          </a:ln>
                          <a:solidFill>
                            <a:schemeClr val="tx1"/>
                          </a:solidFill>
                          <a:effectLst/>
                          <a:latin typeface="Arial"/>
                          <a:ea typeface="Times New Roman" panose="02020603050405020304" pitchFamily="18" charset="0"/>
                          <a:cs typeface="Arial"/>
                        </a:rPr>
                        <a:t> </a:t>
                      </a:r>
                      <a:r>
                        <a:rPr kumimoji="0" lang="en-GB" altLang="en-US" sz="1800" b="0" i="0" u="none" strike="noStrike" cap="none" normalizeH="0" baseline="0" dirty="0">
                          <a:ln>
                            <a:noFill/>
                          </a:ln>
                          <a:solidFill>
                            <a:schemeClr val="tx1"/>
                          </a:solidFill>
                          <a:effectLst/>
                          <a:latin typeface="+mn-lt"/>
                          <a:ea typeface="Times New Roman" panose="02020603050405020304" pitchFamily="18" charset="0"/>
                          <a:cs typeface="Arial"/>
                        </a:rPr>
                        <a:t>= </a:t>
                      </a:r>
                      <a:r>
                        <a:rPr kumimoji="0" lang="en-GB" altLang="en-US" sz="1800" b="1" i="0" u="none" strike="noStrike" cap="none" normalizeH="0" baseline="0" dirty="0">
                          <a:ln>
                            <a:noFill/>
                          </a:ln>
                          <a:solidFill>
                            <a:schemeClr val="tx1"/>
                          </a:solidFill>
                          <a:effectLst/>
                          <a:latin typeface="+mn-lt"/>
                          <a:ea typeface="Times New Roman" panose="02020603050405020304" pitchFamily="18" charset="0"/>
                          <a:cs typeface="Arial"/>
                        </a:rPr>
                        <a:t>318 people in total, not added or taken off </a:t>
                      </a:r>
                      <a:r>
                        <a:rPr lang="en-GB" altLang="en-US" sz="1800" b="1" i="0" u="none" strike="noStrike" cap="none" normalizeH="0" baseline="0" dirty="0">
                          <a:ln>
                            <a:noFill/>
                          </a:ln>
                          <a:solidFill>
                            <a:schemeClr val="tx1"/>
                          </a:solidFill>
                          <a:effectLst/>
                          <a:latin typeface="+mn-lt"/>
                          <a:ea typeface="Times New Roman" panose="02020603050405020304" pitchFamily="18" charset="0"/>
                          <a:cs typeface="Arial"/>
                        </a:rPr>
                        <a:t>gastroenterology</a:t>
                      </a:r>
                      <a:r>
                        <a:rPr kumimoji="0" lang="en-GB" altLang="en-US" sz="1800" b="1" i="0" u="none" strike="noStrike" cap="none" normalizeH="0" baseline="0" dirty="0">
                          <a:ln>
                            <a:noFill/>
                          </a:ln>
                          <a:solidFill>
                            <a:schemeClr val="tx1"/>
                          </a:solidFill>
                          <a:effectLst/>
                          <a:latin typeface="+mn-lt"/>
                          <a:ea typeface="Times New Roman" panose="02020603050405020304" pitchFamily="18" charset="0"/>
                          <a:cs typeface="Arial"/>
                        </a:rPr>
                        <a:t> consultant waiting list in 12 months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800" b="1" i="0" u="sng" strike="noStrike" cap="none" normalizeH="0" baseline="0" dirty="0">
                          <a:ln>
                            <a:noFill/>
                          </a:ln>
                          <a:solidFill>
                            <a:schemeClr val="tx1"/>
                          </a:solidFill>
                          <a:effectLst/>
                          <a:latin typeface="+mn-lt"/>
                          <a:ea typeface="Times New Roman" panose="02020603050405020304" pitchFamily="18" charset="0"/>
                          <a:cs typeface="Arial" panose="020B0604020202020204" pitchFamily="34" charset="0"/>
                        </a:rPr>
                        <a:t>Referral time</a:t>
                      </a:r>
                      <a:endParaRPr kumimoji="0" lang="en-GB" altLang="en-US" sz="1800" b="1" i="0" u="none" strike="noStrike" cap="none" normalizeH="0" baseline="0" dirty="0">
                        <a:ln>
                          <a:noFill/>
                        </a:ln>
                        <a:solidFill>
                          <a:schemeClr val="tx1"/>
                        </a:solidFill>
                        <a:effectLst/>
                        <a:latin typeface="+mn-lt"/>
                      </a:endParaRPr>
                    </a:p>
                    <a:p>
                      <a:pPr marL="0" marR="0" lvl="0" indent="0" algn="l" rtl="0" eaLnBrk="0" fontAlgn="base" latinLnBrk="0" hangingPunct="0">
                        <a:lnSpc>
                          <a:spcPct val="100000"/>
                        </a:lnSpc>
                        <a:spcBef>
                          <a:spcPct val="0"/>
                        </a:spcBef>
                        <a:spcAft>
                          <a:spcPct val="0"/>
                        </a:spcAft>
                        <a:buClrTx/>
                        <a:buSzTx/>
                        <a:buFontTx/>
                        <a:buChar char="•"/>
                      </a:pPr>
                      <a:r>
                        <a:rPr lang="en-GB" altLang="en-US" sz="1800" b="1" i="0" u="none" strike="noStrike" cap="none" normalizeH="0" baseline="0" dirty="0">
                          <a:ln>
                            <a:noFill/>
                          </a:ln>
                          <a:solidFill>
                            <a:schemeClr val="tx1"/>
                          </a:solidFill>
                          <a:effectLst/>
                          <a:latin typeface="+mn-lt"/>
                          <a:ea typeface="Times New Roman" panose="02020603050405020304" pitchFamily="18" charset="0"/>
                          <a:cs typeface="Arial"/>
                        </a:rPr>
                        <a:t> </a:t>
                      </a:r>
                      <a:r>
                        <a:rPr kumimoji="0" lang="en-GB" altLang="en-US" sz="1800" b="1" i="0" u="none" strike="noStrike" cap="none" normalizeH="0" baseline="0" dirty="0">
                          <a:ln>
                            <a:noFill/>
                          </a:ln>
                          <a:solidFill>
                            <a:schemeClr val="tx1"/>
                          </a:solidFill>
                          <a:effectLst/>
                          <a:latin typeface="+mn-lt"/>
                          <a:ea typeface="Times New Roman" panose="02020603050405020304" pitchFamily="18" charset="0"/>
                          <a:cs typeface="Arial"/>
                        </a:rPr>
                        <a:t> </a:t>
                      </a:r>
                      <a:r>
                        <a:rPr kumimoji="0" lang="en-GB" altLang="en-US" sz="1800" b="0" i="0" u="none" strike="noStrike" cap="none" normalizeH="0" baseline="0" dirty="0">
                          <a:ln>
                            <a:noFill/>
                          </a:ln>
                          <a:solidFill>
                            <a:schemeClr val="tx1"/>
                          </a:solidFill>
                          <a:effectLst/>
                          <a:latin typeface="+mn-lt"/>
                          <a:ea typeface="Times New Roman" panose="02020603050405020304" pitchFamily="18" charset="0"/>
                          <a:cs typeface="Arial"/>
                        </a:rPr>
                        <a:t>Reduced from 3 years to 3-4 months for </a:t>
                      </a:r>
                      <a:r>
                        <a:rPr lang="en-GB" altLang="en-US" sz="1800" b="0" i="0" u="none" strike="noStrike" cap="none" normalizeH="0" baseline="0" dirty="0">
                          <a:ln>
                            <a:noFill/>
                          </a:ln>
                          <a:solidFill>
                            <a:schemeClr val="tx1"/>
                          </a:solidFill>
                          <a:effectLst/>
                          <a:latin typeface="+mn-lt"/>
                          <a:ea typeface="Times New Roman" panose="02020603050405020304" pitchFamily="18" charset="0"/>
                          <a:cs typeface="Arial"/>
                        </a:rPr>
                        <a:t>low-risk</a:t>
                      </a:r>
                      <a:r>
                        <a:rPr kumimoji="0" lang="en-GB" altLang="en-US" sz="1800" b="0" i="0" u="none" strike="noStrike" cap="none" normalizeH="0" baseline="0" dirty="0">
                          <a:ln>
                            <a:noFill/>
                          </a:ln>
                          <a:solidFill>
                            <a:schemeClr val="tx1"/>
                          </a:solidFill>
                          <a:effectLst/>
                          <a:latin typeface="+mn-lt"/>
                          <a:ea typeface="Times New Roman" panose="02020603050405020304" pitchFamily="18" charset="0"/>
                          <a:cs typeface="Arial"/>
                        </a:rPr>
                        <a:t> gastroenterology patients</a:t>
                      </a:r>
                    </a:p>
                    <a:p>
                      <a:pPr marL="0" marR="0" lvl="0" indent="0" algn="l" defTabSz="914400" rtl="0" eaLnBrk="0" fontAlgn="base" latinLnBrk="0" hangingPunct="0">
                        <a:lnSpc>
                          <a:spcPct val="100000"/>
                        </a:lnSpc>
                        <a:spcBef>
                          <a:spcPct val="0"/>
                        </a:spcBef>
                        <a:spcAft>
                          <a:spcPct val="0"/>
                        </a:spcAft>
                        <a:buClrTx/>
                        <a:buSzTx/>
                        <a:buFontTx/>
                        <a:buNone/>
                        <a:tabLst/>
                      </a:pPr>
                      <a:endParaRPr lang="en-GB" altLang="en-US" sz="1800" b="1" dirty="0">
                        <a:cs typeface="Arial" panose="020B0604020202020204" pitchFamily="34" charset="0"/>
                      </a:endParaRPr>
                    </a:p>
                    <a:p>
                      <a:pPr algn="just">
                        <a:lnSpc>
                          <a:spcPct val="107000"/>
                        </a:lnSpc>
                        <a:spcAft>
                          <a:spcPts val="800"/>
                        </a:spcAft>
                      </a:pPr>
                      <a:r>
                        <a:rPr lang="en-GB" sz="1800" b="1" u="sng" dirty="0"/>
                        <a:t>Re-referrals back to gastro consultants</a:t>
                      </a:r>
                      <a:endParaRPr lang="en-GB" sz="1800" b="1" dirty="0"/>
                    </a:p>
                    <a:p>
                      <a:pPr marL="342900" lvl="0" indent="-342900" algn="just">
                        <a:lnSpc>
                          <a:spcPct val="107000"/>
                        </a:lnSpc>
                        <a:spcAft>
                          <a:spcPts val="0"/>
                        </a:spcAft>
                        <a:buFont typeface="Symbol" panose="05050102010706020507" pitchFamily="18" charset="2"/>
                        <a:buChar char=""/>
                      </a:pPr>
                      <a:r>
                        <a:rPr lang="en-GB" sz="1800" dirty="0"/>
                        <a:t>3 at dietitian request</a:t>
                      </a:r>
                    </a:p>
                    <a:p>
                      <a:pPr marL="342900" lvl="0" indent="-342900" algn="just">
                        <a:lnSpc>
                          <a:spcPct val="107000"/>
                        </a:lnSpc>
                        <a:spcAft>
                          <a:spcPts val="0"/>
                        </a:spcAft>
                        <a:buFont typeface="Symbol" panose="05050102010706020507" pitchFamily="18" charset="2"/>
                        <a:buChar char=""/>
                      </a:pPr>
                      <a:r>
                        <a:rPr lang="en-GB" sz="1800" dirty="0"/>
                        <a:t>1 at patient request</a:t>
                      </a:r>
                    </a:p>
                    <a:p>
                      <a:pPr marL="342900" lvl="0" indent="-342900" algn="just">
                        <a:lnSpc>
                          <a:spcPct val="107000"/>
                        </a:lnSpc>
                        <a:spcAft>
                          <a:spcPts val="800"/>
                        </a:spcAft>
                        <a:buFont typeface="Symbol" panose="05050102010706020507" pitchFamily="18" charset="2"/>
                        <a:buChar char=""/>
                      </a:pPr>
                      <a:r>
                        <a:rPr lang="en-GB" sz="1800" dirty="0"/>
                        <a:t>3 at consultant request</a:t>
                      </a:r>
                      <a:endParaRPr lang="en-GB" sz="1800" dirty="0">
                        <a:effectLst/>
                      </a:endParaRPr>
                    </a:p>
                    <a:p>
                      <a:pPr algn="just">
                        <a:lnSpc>
                          <a:spcPct val="107000"/>
                        </a:lnSpc>
                        <a:spcAft>
                          <a:spcPts val="80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07208" marR="107208" marT="0" marB="0"/>
                </a:tc>
                <a:extLst>
                  <a:ext uri="{0D108BD9-81ED-4DB2-BD59-A6C34878D82A}">
                    <a16:rowId xmlns:a16="http://schemas.microsoft.com/office/drawing/2014/main" val="3292635221"/>
                  </a:ext>
                </a:extLst>
              </a:tr>
            </a:tbl>
          </a:graphicData>
        </a:graphic>
      </p:graphicFrame>
      <p:sp>
        <p:nvSpPr>
          <p:cNvPr id="25" name="Rectangle 24">
            <a:extLst>
              <a:ext uri="{FF2B5EF4-FFF2-40B4-BE49-F238E27FC236}">
                <a16:creationId xmlns:a16="http://schemas.microsoft.com/office/drawing/2014/main" id="{A344AAA5-41F4-4862-97EF-688D31DC7567}"/>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solidFill>
            <a:srgbClr val="87B3DB"/>
          </a:solidFill>
          <a:ln>
            <a:solidFill>
              <a:srgbClr val="87B3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69E1A62C-2AAF-4B3E-8CDB-65E2370809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solidFill>
            <a:srgbClr val="415F7F"/>
          </a:solidFill>
          <a:ln>
            <a:solidFill>
              <a:srgbClr val="415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Graphical user interface&#10;&#10;Description automatically generated with medium confidence">
            <a:extLst>
              <a:ext uri="{FF2B5EF4-FFF2-40B4-BE49-F238E27FC236}">
                <a16:creationId xmlns:a16="http://schemas.microsoft.com/office/drawing/2014/main" id="{FF6A1A8C-FB40-6D7F-9116-229E7CD81F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2" y="63877"/>
            <a:ext cx="1349575" cy="923069"/>
          </a:xfrm>
          <a:prstGeom prst="rect">
            <a:avLst/>
          </a:prstGeom>
        </p:spPr>
      </p:pic>
      <p:pic>
        <p:nvPicPr>
          <p:cNvPr id="9" name="Picture 8" descr="A blue square with a black and white logo&#10;&#10;Description automatically generated">
            <a:extLst>
              <a:ext uri="{FF2B5EF4-FFF2-40B4-BE49-F238E27FC236}">
                <a16:creationId xmlns:a16="http://schemas.microsoft.com/office/drawing/2014/main" id="{75F78459-D80A-3F85-717E-3EBF2AE8FCA8}"/>
              </a:ext>
            </a:extLst>
          </p:cNvPr>
          <p:cNvPicPr>
            <a:picLocks noChangeAspect="1"/>
          </p:cNvPicPr>
          <p:nvPr/>
        </p:nvPicPr>
        <p:blipFill>
          <a:blip r:embed="rId3"/>
          <a:stretch>
            <a:fillRect/>
          </a:stretch>
        </p:blipFill>
        <p:spPr>
          <a:xfrm>
            <a:off x="8293729" y="5411941"/>
            <a:ext cx="3809896" cy="963754"/>
          </a:xfrm>
          <a:prstGeom prst="rect">
            <a:avLst/>
          </a:prstGeom>
        </p:spPr>
      </p:pic>
    </p:spTree>
    <p:extLst>
      <p:ext uri="{BB962C8B-B14F-4D97-AF65-F5344CB8AC3E}">
        <p14:creationId xmlns:p14="http://schemas.microsoft.com/office/powerpoint/2010/main" val="3813460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CDA25-E372-8BBE-B2C2-24EE36F38318}"/>
              </a:ext>
            </a:extLst>
          </p:cNvPr>
          <p:cNvSpPr>
            <a:spLocks noGrp="1"/>
          </p:cNvSpPr>
          <p:nvPr>
            <p:ph type="title"/>
          </p:nvPr>
        </p:nvSpPr>
        <p:spPr>
          <a:xfrm>
            <a:off x="3273473" y="255527"/>
            <a:ext cx="5321734" cy="611296"/>
          </a:xfrm>
        </p:spPr>
        <p:txBody>
          <a:bodyPr anchor="b">
            <a:normAutofit/>
          </a:bodyPr>
          <a:lstStyle/>
          <a:p>
            <a:pPr algn="ctr"/>
            <a:r>
              <a:rPr lang="en-GB" sz="3600" b="1" dirty="0">
                <a:solidFill>
                  <a:srgbClr val="415F7F"/>
                </a:solidFill>
                <a:cs typeface="Calibri Light"/>
              </a:rPr>
              <a:t>Project Outcomes</a:t>
            </a:r>
            <a:endParaRPr lang="en-GB" sz="3600" b="1">
              <a:solidFill>
                <a:srgbClr val="415F7F"/>
              </a:solidFill>
              <a:cs typeface="Calibri Ligh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23346928"/>
              </p:ext>
            </p:extLst>
          </p:nvPr>
        </p:nvGraphicFramePr>
        <p:xfrm>
          <a:off x="770709" y="1082665"/>
          <a:ext cx="10006829" cy="4820031"/>
        </p:xfrm>
        <a:graphic>
          <a:graphicData uri="http://schemas.openxmlformats.org/drawingml/2006/table">
            <a:tbl>
              <a:tblPr>
                <a:tableStyleId>{5C22544A-7EE6-4342-B048-85BDC9FD1C3A}</a:tableStyleId>
              </a:tblPr>
              <a:tblGrid>
                <a:gridCol w="10006829">
                  <a:extLst>
                    <a:ext uri="{9D8B030D-6E8A-4147-A177-3AD203B41FA5}">
                      <a16:colId xmlns:a16="http://schemas.microsoft.com/office/drawing/2014/main" val="2381169280"/>
                    </a:ext>
                  </a:extLst>
                </a:gridCol>
              </a:tblGrid>
              <a:tr h="4820031">
                <a:tc>
                  <a:txBody>
                    <a:bodyPr/>
                    <a:lstStyle/>
                    <a:p>
                      <a:pPr marL="342900" lvl="0" indent="-342900" algn="l">
                        <a:lnSpc>
                          <a:spcPct val="107000"/>
                        </a:lnSpc>
                        <a:spcAft>
                          <a:spcPts val="0"/>
                        </a:spcAft>
                        <a:buFont typeface="Symbol" panose="05050102010706020507" pitchFamily="18" charset="2"/>
                        <a:buChar char=""/>
                      </a:pPr>
                      <a:r>
                        <a:rPr lang="en-GB" sz="1800" dirty="0">
                          <a:effectLst/>
                          <a:latin typeface="+mn-lt"/>
                          <a:ea typeface="Times New Roman" panose="02020603050405020304" pitchFamily="18" charset="0"/>
                          <a:cs typeface="Times New Roman" panose="02020603050405020304" pitchFamily="18" charset="0"/>
                        </a:rPr>
                        <a:t>86 (38%) of patients managed fully without consultant input clinic before discharge</a:t>
                      </a:r>
                    </a:p>
                    <a:p>
                      <a:pPr marL="0" lvl="0" indent="0" algn="l">
                        <a:lnSpc>
                          <a:spcPct val="107000"/>
                        </a:lnSpc>
                        <a:spcAft>
                          <a:spcPts val="0"/>
                        </a:spcAft>
                        <a:buFont typeface="Symbol" panose="05050102010706020507" pitchFamily="18" charset="2"/>
                        <a:buNone/>
                      </a:pPr>
                      <a:endParaRPr lang="en-GB" sz="1800" dirty="0">
                        <a:effectLst/>
                        <a:latin typeface="+mn-lt"/>
                        <a:ea typeface="Calibri" panose="020F0502020204030204" pitchFamily="34" charset="0"/>
                        <a:cs typeface="Times New Roman" panose="02020603050405020304" pitchFamily="18" charset="0"/>
                      </a:endParaRPr>
                    </a:p>
                    <a:p>
                      <a:pPr marL="342900" lvl="0" indent="-342900" algn="l">
                        <a:lnSpc>
                          <a:spcPct val="107000"/>
                        </a:lnSpc>
                        <a:spcAft>
                          <a:spcPts val="800"/>
                        </a:spcAft>
                        <a:buFont typeface="Symbol" panose="05050102010706020507" pitchFamily="18" charset="2"/>
                        <a:buChar char=""/>
                      </a:pPr>
                      <a:r>
                        <a:rPr lang="en-GB" sz="1800" dirty="0">
                          <a:effectLst/>
                          <a:latin typeface="+mn-lt"/>
                          <a:ea typeface="Times New Roman" panose="02020603050405020304" pitchFamily="18" charset="0"/>
                          <a:cs typeface="Times New Roman" panose="02020603050405020304" pitchFamily="18" charset="0"/>
                        </a:rPr>
                        <a:t>139 (62%) of patients required some form of input from gastro consultant to arrange further investigations.  Many of these were simply a signature to request investigation rather than detailed review</a:t>
                      </a:r>
                      <a:endParaRPr lang="en-GB" sz="1800" dirty="0">
                        <a:effectLst/>
                        <a:latin typeface="+mn-lt"/>
                        <a:ea typeface="Calibri" panose="020F0502020204030204" pitchFamily="34" charset="0"/>
                        <a:cs typeface="Times New Roman" panose="02020603050405020304" pitchFamily="18" charset="0"/>
                      </a:endParaRPr>
                    </a:p>
                  </a:txBody>
                  <a:tcPr marL="114300" marR="114300" marT="0" marB="0"/>
                </a:tc>
                <a:extLst>
                  <a:ext uri="{0D108BD9-81ED-4DB2-BD59-A6C34878D82A}">
                    <a16:rowId xmlns:a16="http://schemas.microsoft.com/office/drawing/2014/main" val="3292635221"/>
                  </a:ext>
                </a:extLst>
              </a:tr>
            </a:tbl>
          </a:graphicData>
        </a:graphic>
      </p:graphicFrame>
      <p:pic>
        <p:nvPicPr>
          <p:cNvPr id="3" name="Picture 2" descr="Graphical user interface&#10;&#10;Description automatically generated with medium confidence">
            <a:extLst>
              <a:ext uri="{FF2B5EF4-FFF2-40B4-BE49-F238E27FC236}">
                <a16:creationId xmlns:a16="http://schemas.microsoft.com/office/drawing/2014/main" id="{A134D498-513C-464D-A025-F661A860B8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0709" y="74937"/>
            <a:ext cx="1113155" cy="761365"/>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2716640338"/>
              </p:ext>
            </p:extLst>
          </p:nvPr>
        </p:nvGraphicFramePr>
        <p:xfrm>
          <a:off x="1235166" y="2513349"/>
          <a:ext cx="8128000" cy="3389347"/>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556415971"/>
                    </a:ext>
                  </a:extLst>
                </a:gridCol>
                <a:gridCol w="4064000">
                  <a:extLst>
                    <a:ext uri="{9D8B030D-6E8A-4147-A177-3AD203B41FA5}">
                      <a16:colId xmlns:a16="http://schemas.microsoft.com/office/drawing/2014/main" val="1368876433"/>
                    </a:ext>
                  </a:extLst>
                </a:gridCol>
              </a:tblGrid>
              <a:tr h="370840">
                <a:tc>
                  <a:txBody>
                    <a:bodyPr/>
                    <a:lstStyle/>
                    <a:p>
                      <a:r>
                        <a:rPr lang="en-GB" dirty="0"/>
                        <a:t>Investigations</a:t>
                      </a:r>
                    </a:p>
                  </a:txBody>
                  <a:tcPr/>
                </a:tc>
                <a:tc>
                  <a:txBody>
                    <a:bodyPr/>
                    <a:lstStyle/>
                    <a:p>
                      <a:r>
                        <a:rPr lang="en-GB" dirty="0"/>
                        <a:t>Number</a:t>
                      </a:r>
                    </a:p>
                  </a:txBody>
                  <a:tcPr/>
                </a:tc>
                <a:extLst>
                  <a:ext uri="{0D108BD9-81ED-4DB2-BD59-A6C34878D82A}">
                    <a16:rowId xmlns:a16="http://schemas.microsoft.com/office/drawing/2014/main" val="39163452"/>
                  </a:ext>
                </a:extLst>
              </a:tr>
              <a:tr h="370840">
                <a:tc>
                  <a:txBody>
                    <a:bodyPr/>
                    <a:lstStyle/>
                    <a:p>
                      <a:r>
                        <a:rPr lang="en-GB" dirty="0"/>
                        <a:t>Colonoscopy</a:t>
                      </a:r>
                    </a:p>
                  </a:txBody>
                  <a:tcPr/>
                </a:tc>
                <a:tc>
                  <a:txBody>
                    <a:bodyPr/>
                    <a:lstStyle/>
                    <a:p>
                      <a:r>
                        <a:rPr lang="en-GB" dirty="0"/>
                        <a:t>40</a:t>
                      </a:r>
                    </a:p>
                  </a:txBody>
                  <a:tcPr/>
                </a:tc>
                <a:extLst>
                  <a:ext uri="{0D108BD9-81ED-4DB2-BD59-A6C34878D82A}">
                    <a16:rowId xmlns:a16="http://schemas.microsoft.com/office/drawing/2014/main" val="271334066"/>
                  </a:ext>
                </a:extLst>
              </a:tr>
              <a:tr h="422627">
                <a:tc>
                  <a:txBody>
                    <a:bodyPr/>
                    <a:lstStyle/>
                    <a:p>
                      <a:r>
                        <a:rPr lang="en-GB" dirty="0"/>
                        <a:t>Sigmoidoscopy</a:t>
                      </a:r>
                    </a:p>
                  </a:txBody>
                  <a:tcPr/>
                </a:tc>
                <a:tc>
                  <a:txBody>
                    <a:bodyPr/>
                    <a:lstStyle/>
                    <a:p>
                      <a:r>
                        <a:rPr lang="en-GB" dirty="0"/>
                        <a:t>12</a:t>
                      </a:r>
                    </a:p>
                  </a:txBody>
                  <a:tcPr/>
                </a:tc>
                <a:extLst>
                  <a:ext uri="{0D108BD9-81ED-4DB2-BD59-A6C34878D82A}">
                    <a16:rowId xmlns:a16="http://schemas.microsoft.com/office/drawing/2014/main" val="2166866205"/>
                  </a:ext>
                </a:extLst>
              </a:tr>
              <a:tr h="370840">
                <a:tc>
                  <a:txBody>
                    <a:bodyPr/>
                    <a:lstStyle/>
                    <a:p>
                      <a:r>
                        <a:rPr lang="en-GB" dirty="0"/>
                        <a:t>Endoscopy</a:t>
                      </a:r>
                    </a:p>
                  </a:txBody>
                  <a:tcPr/>
                </a:tc>
                <a:tc>
                  <a:txBody>
                    <a:bodyPr/>
                    <a:lstStyle/>
                    <a:p>
                      <a:r>
                        <a:rPr lang="en-GB" dirty="0"/>
                        <a:t>35</a:t>
                      </a:r>
                    </a:p>
                  </a:txBody>
                  <a:tcPr/>
                </a:tc>
                <a:extLst>
                  <a:ext uri="{0D108BD9-81ED-4DB2-BD59-A6C34878D82A}">
                    <a16:rowId xmlns:a16="http://schemas.microsoft.com/office/drawing/2014/main" val="1220834284"/>
                  </a:ext>
                </a:extLst>
              </a:tr>
              <a:tr h="370840">
                <a:tc>
                  <a:txBody>
                    <a:bodyPr/>
                    <a:lstStyle/>
                    <a:p>
                      <a:r>
                        <a:rPr lang="en-GB" dirty="0"/>
                        <a:t>CT Scan</a:t>
                      </a:r>
                    </a:p>
                  </a:txBody>
                  <a:tcPr/>
                </a:tc>
                <a:tc>
                  <a:txBody>
                    <a:bodyPr/>
                    <a:lstStyle/>
                    <a:p>
                      <a:r>
                        <a:rPr lang="en-GB" dirty="0"/>
                        <a:t>20</a:t>
                      </a:r>
                    </a:p>
                  </a:txBody>
                  <a:tcPr/>
                </a:tc>
                <a:extLst>
                  <a:ext uri="{0D108BD9-81ED-4DB2-BD59-A6C34878D82A}">
                    <a16:rowId xmlns:a16="http://schemas.microsoft.com/office/drawing/2014/main" val="3865808907"/>
                  </a:ext>
                </a:extLst>
              </a:tr>
              <a:tr h="370840">
                <a:tc>
                  <a:txBody>
                    <a:bodyPr/>
                    <a:lstStyle/>
                    <a:p>
                      <a:r>
                        <a:rPr lang="en-GB" dirty="0"/>
                        <a:t>MRI</a:t>
                      </a:r>
                    </a:p>
                  </a:txBody>
                  <a:tcPr/>
                </a:tc>
                <a:tc>
                  <a:txBody>
                    <a:bodyPr/>
                    <a:lstStyle/>
                    <a:p>
                      <a:r>
                        <a:rPr lang="en-GB" dirty="0"/>
                        <a:t>11</a:t>
                      </a:r>
                    </a:p>
                  </a:txBody>
                  <a:tcPr/>
                </a:tc>
                <a:extLst>
                  <a:ext uri="{0D108BD9-81ED-4DB2-BD59-A6C34878D82A}">
                    <a16:rowId xmlns:a16="http://schemas.microsoft.com/office/drawing/2014/main" val="3752134014"/>
                  </a:ext>
                </a:extLst>
              </a:tr>
              <a:tr h="370840">
                <a:tc>
                  <a:txBody>
                    <a:bodyPr/>
                    <a:lstStyle/>
                    <a:p>
                      <a:r>
                        <a:rPr lang="en-GB" dirty="0" err="1"/>
                        <a:t>SehCat</a:t>
                      </a:r>
                      <a:endParaRPr lang="en-GB" dirty="0"/>
                    </a:p>
                  </a:txBody>
                  <a:tcPr/>
                </a:tc>
                <a:tc>
                  <a:txBody>
                    <a:bodyPr/>
                    <a:lstStyle/>
                    <a:p>
                      <a:r>
                        <a:rPr lang="en-GB" dirty="0"/>
                        <a:t>13</a:t>
                      </a:r>
                    </a:p>
                  </a:txBody>
                  <a:tcPr/>
                </a:tc>
                <a:extLst>
                  <a:ext uri="{0D108BD9-81ED-4DB2-BD59-A6C34878D82A}">
                    <a16:rowId xmlns:a16="http://schemas.microsoft.com/office/drawing/2014/main" val="1806582775"/>
                  </a:ext>
                </a:extLst>
              </a:tr>
              <a:tr h="370840">
                <a:tc>
                  <a:txBody>
                    <a:bodyPr/>
                    <a:lstStyle/>
                    <a:p>
                      <a:r>
                        <a:rPr lang="en-GB" dirty="0"/>
                        <a:t>US </a:t>
                      </a:r>
                      <a:r>
                        <a:rPr lang="en-GB" dirty="0" err="1"/>
                        <a:t>abdo</a:t>
                      </a:r>
                      <a:r>
                        <a:rPr lang="en-GB" dirty="0"/>
                        <a:t>/ pelvis/ TAV</a:t>
                      </a:r>
                    </a:p>
                  </a:txBody>
                  <a:tcPr/>
                </a:tc>
                <a:tc>
                  <a:txBody>
                    <a:bodyPr/>
                    <a:lstStyle/>
                    <a:p>
                      <a:r>
                        <a:rPr lang="en-GB" dirty="0"/>
                        <a:t>35</a:t>
                      </a:r>
                    </a:p>
                  </a:txBody>
                  <a:tcPr/>
                </a:tc>
                <a:extLst>
                  <a:ext uri="{0D108BD9-81ED-4DB2-BD59-A6C34878D82A}">
                    <a16:rowId xmlns:a16="http://schemas.microsoft.com/office/drawing/2014/main" val="4185881391"/>
                  </a:ext>
                </a:extLst>
              </a:tr>
              <a:tr h="370840">
                <a:tc>
                  <a:txBody>
                    <a:bodyPr/>
                    <a:lstStyle/>
                    <a:p>
                      <a:r>
                        <a:rPr lang="en-GB" b="1" u="sng" dirty="0"/>
                        <a:t>Total</a:t>
                      </a:r>
                    </a:p>
                  </a:txBody>
                  <a:tcPr/>
                </a:tc>
                <a:tc>
                  <a:txBody>
                    <a:bodyPr/>
                    <a:lstStyle/>
                    <a:p>
                      <a:r>
                        <a:rPr lang="en-GB" b="1" u="sng" dirty="0"/>
                        <a:t>166 investigations for 139 patients</a:t>
                      </a:r>
                    </a:p>
                  </a:txBody>
                  <a:tcPr/>
                </a:tc>
                <a:extLst>
                  <a:ext uri="{0D108BD9-81ED-4DB2-BD59-A6C34878D82A}">
                    <a16:rowId xmlns:a16="http://schemas.microsoft.com/office/drawing/2014/main" val="885763462"/>
                  </a:ext>
                </a:extLst>
              </a:tr>
            </a:tbl>
          </a:graphicData>
        </a:graphic>
      </p:graphicFrame>
      <p:pic>
        <p:nvPicPr>
          <p:cNvPr id="8" name="Picture 7" descr="A close-up of a logo&#10;&#10;Description automatically generated">
            <a:extLst>
              <a:ext uri="{FF2B5EF4-FFF2-40B4-BE49-F238E27FC236}">
                <a16:creationId xmlns:a16="http://schemas.microsoft.com/office/drawing/2014/main" id="{29A21A62-298B-27FD-8FBB-28AA90515CEE}"/>
              </a:ext>
            </a:extLst>
          </p:cNvPr>
          <p:cNvPicPr>
            <a:picLocks noChangeAspect="1"/>
          </p:cNvPicPr>
          <p:nvPr/>
        </p:nvPicPr>
        <p:blipFill>
          <a:blip r:embed="rId3"/>
          <a:stretch>
            <a:fillRect/>
          </a:stretch>
        </p:blipFill>
        <p:spPr>
          <a:xfrm>
            <a:off x="8228415" y="5903653"/>
            <a:ext cx="3809896" cy="963754"/>
          </a:xfrm>
          <a:prstGeom prst="rect">
            <a:avLst/>
          </a:prstGeom>
        </p:spPr>
      </p:pic>
    </p:spTree>
    <p:extLst>
      <p:ext uri="{BB962C8B-B14F-4D97-AF65-F5344CB8AC3E}">
        <p14:creationId xmlns:p14="http://schemas.microsoft.com/office/powerpoint/2010/main" val="242282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CDA25-E372-8BBE-B2C2-24EE36F38318}"/>
              </a:ext>
            </a:extLst>
          </p:cNvPr>
          <p:cNvSpPr>
            <a:spLocks noGrp="1"/>
          </p:cNvSpPr>
          <p:nvPr>
            <p:ph type="title"/>
          </p:nvPr>
        </p:nvSpPr>
        <p:spPr>
          <a:xfrm>
            <a:off x="3439887" y="150424"/>
            <a:ext cx="5181597" cy="768951"/>
          </a:xfrm>
        </p:spPr>
        <p:txBody>
          <a:bodyPr anchor="b">
            <a:normAutofit/>
          </a:bodyPr>
          <a:lstStyle/>
          <a:p>
            <a:pPr algn="ctr"/>
            <a:r>
              <a:rPr lang="en-GB" sz="3600" b="1" dirty="0">
                <a:solidFill>
                  <a:srgbClr val="415F7F"/>
                </a:solidFill>
              </a:rPr>
              <a:t>Project Outcomes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01207070"/>
              </p:ext>
            </p:extLst>
          </p:nvPr>
        </p:nvGraphicFramePr>
        <p:xfrm>
          <a:off x="770709" y="925010"/>
          <a:ext cx="10006829" cy="5397565"/>
        </p:xfrm>
        <a:graphic>
          <a:graphicData uri="http://schemas.openxmlformats.org/drawingml/2006/table">
            <a:tbl>
              <a:tblPr>
                <a:tableStyleId>{5C22544A-7EE6-4342-B048-85BDC9FD1C3A}</a:tableStyleId>
              </a:tblPr>
              <a:tblGrid>
                <a:gridCol w="10006829">
                  <a:extLst>
                    <a:ext uri="{9D8B030D-6E8A-4147-A177-3AD203B41FA5}">
                      <a16:colId xmlns:a16="http://schemas.microsoft.com/office/drawing/2014/main" val="2381169280"/>
                    </a:ext>
                  </a:extLst>
                </a:gridCol>
              </a:tblGrid>
              <a:tr h="5397565">
                <a:tc>
                  <a:txBody>
                    <a:bodyPr/>
                    <a:lstStyle/>
                    <a:p>
                      <a:pPr marL="0" lvl="0" indent="0" algn="l">
                        <a:lnSpc>
                          <a:spcPct val="107000"/>
                        </a:lnSpc>
                        <a:spcAft>
                          <a:spcPts val="0"/>
                        </a:spcAft>
                        <a:buFont typeface="Symbol" panose="05050102010706020507" pitchFamily="18" charset="2"/>
                        <a:buNone/>
                      </a:pPr>
                      <a:r>
                        <a:rPr lang="en-GB" sz="1800" b="1" u="sng" dirty="0">
                          <a:effectLst/>
                          <a:latin typeface="+mn-lt"/>
                          <a:ea typeface="Times New Roman" panose="02020603050405020304" pitchFamily="18" charset="0"/>
                          <a:cs typeface="Times New Roman" panose="02020603050405020304" pitchFamily="18" charset="0"/>
                        </a:rPr>
                        <a:t>Diagnosis</a:t>
                      </a:r>
                    </a:p>
                    <a:p>
                      <a:pPr marL="342900" lvl="0" indent="-342900" algn="l">
                        <a:lnSpc>
                          <a:spcPct val="107000"/>
                        </a:lnSpc>
                        <a:spcAft>
                          <a:spcPts val="0"/>
                        </a:spcAft>
                        <a:buFont typeface="Symbol" panose="05050102010706020507" pitchFamily="18" charset="2"/>
                        <a:buChar char=""/>
                      </a:pPr>
                      <a:r>
                        <a:rPr lang="en-GB" sz="1800" b="1" dirty="0">
                          <a:effectLst/>
                          <a:latin typeface="+mn-lt"/>
                          <a:ea typeface="Times New Roman" panose="02020603050405020304" pitchFamily="18" charset="0"/>
                          <a:cs typeface="Times New Roman"/>
                        </a:rPr>
                        <a:t>Most new diagnoses were managed</a:t>
                      </a:r>
                      <a:r>
                        <a:rPr lang="en-GB" sz="1800" b="1" baseline="0" dirty="0">
                          <a:effectLst/>
                          <a:latin typeface="+mn-lt"/>
                          <a:ea typeface="Times New Roman" panose="02020603050405020304" pitchFamily="18" charset="0"/>
                          <a:cs typeface="Times New Roman"/>
                        </a:rPr>
                        <a:t> completely by the dietitian with a combination of commencing on medication, diet and lifestyle.  </a:t>
                      </a:r>
                    </a:p>
                    <a:p>
                      <a:pPr marL="0" lvl="0" indent="0" algn="l">
                        <a:lnSpc>
                          <a:spcPct val="107000"/>
                        </a:lnSpc>
                        <a:spcAft>
                          <a:spcPts val="0"/>
                        </a:spcAft>
                        <a:buFont typeface="Symbol" panose="05050102010706020507" pitchFamily="18" charset="2"/>
                        <a:buNone/>
                      </a:pPr>
                      <a:endParaRPr lang="en-GB" sz="1800" baseline="0" dirty="0">
                        <a:effectLst/>
                        <a:latin typeface="+mn-lt"/>
                        <a:ea typeface="Times New Roman" panose="02020603050405020304" pitchFamily="18" charset="0"/>
                        <a:cs typeface="Times New Roman" panose="02020603050405020304" pitchFamily="18" charset="0"/>
                      </a:endParaRPr>
                    </a:p>
                    <a:p>
                      <a:pPr marL="342900" lvl="0" indent="-342900" algn="l">
                        <a:lnSpc>
                          <a:spcPct val="107000"/>
                        </a:lnSpc>
                        <a:spcAft>
                          <a:spcPts val="0"/>
                        </a:spcAft>
                        <a:buFont typeface="Symbol" panose="05050102010706020507" pitchFamily="18" charset="2"/>
                        <a:buChar char=""/>
                      </a:pPr>
                      <a:r>
                        <a:rPr lang="en-GB" sz="1800" baseline="0" dirty="0">
                          <a:effectLst/>
                          <a:latin typeface="+mn-lt"/>
                          <a:ea typeface="Times New Roman" panose="02020603050405020304" pitchFamily="18" charset="0"/>
                          <a:cs typeface="Times New Roman"/>
                        </a:rPr>
                        <a:t>Exception: Cancer, colitis, polyps, gynae</a:t>
                      </a:r>
                      <a:endParaRPr lang="en-GB" sz="1800" dirty="0">
                        <a:effectLst/>
                        <a:latin typeface="+mn-lt"/>
                        <a:ea typeface="Calibri" panose="020F0502020204030204" pitchFamily="34" charset="0"/>
                        <a:cs typeface="Times New Roman"/>
                      </a:endParaRPr>
                    </a:p>
                  </a:txBody>
                  <a:tcPr marL="114300" marR="114300" marT="0" marB="0"/>
                </a:tc>
                <a:extLst>
                  <a:ext uri="{0D108BD9-81ED-4DB2-BD59-A6C34878D82A}">
                    <a16:rowId xmlns:a16="http://schemas.microsoft.com/office/drawing/2014/main" val="3292635221"/>
                  </a:ext>
                </a:extLst>
              </a:tr>
            </a:tbl>
          </a:graphicData>
        </a:graphic>
      </p:graphicFrame>
      <p:pic>
        <p:nvPicPr>
          <p:cNvPr id="3" name="Picture 2" descr="Graphical user interface&#10;&#10;Description automatically generated with medium confidence">
            <a:extLst>
              <a:ext uri="{FF2B5EF4-FFF2-40B4-BE49-F238E27FC236}">
                <a16:creationId xmlns:a16="http://schemas.microsoft.com/office/drawing/2014/main" id="{A134D498-513C-464D-A025-F661A860B8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0709" y="74937"/>
            <a:ext cx="1113155" cy="761365"/>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2165846978"/>
              </p:ext>
            </p:extLst>
          </p:nvPr>
        </p:nvGraphicFramePr>
        <p:xfrm>
          <a:off x="1327286" y="2627003"/>
          <a:ext cx="8128000" cy="3606876"/>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556415971"/>
                    </a:ext>
                  </a:extLst>
                </a:gridCol>
                <a:gridCol w="4064000">
                  <a:extLst>
                    <a:ext uri="{9D8B030D-6E8A-4147-A177-3AD203B41FA5}">
                      <a16:colId xmlns:a16="http://schemas.microsoft.com/office/drawing/2014/main" val="1368876433"/>
                    </a:ext>
                  </a:extLst>
                </a:gridCol>
              </a:tblGrid>
              <a:tr h="0">
                <a:tc>
                  <a:txBody>
                    <a:bodyPr/>
                    <a:lstStyle/>
                    <a:p>
                      <a:r>
                        <a:rPr lang="en-GB" sz="1100" dirty="0"/>
                        <a:t>Diagnosis</a:t>
                      </a:r>
                    </a:p>
                  </a:txBody>
                  <a:tcPr/>
                </a:tc>
                <a:tc>
                  <a:txBody>
                    <a:bodyPr/>
                    <a:lstStyle/>
                    <a:p>
                      <a:r>
                        <a:rPr lang="en-GB" sz="1100" dirty="0"/>
                        <a:t>Number</a:t>
                      </a:r>
                    </a:p>
                  </a:txBody>
                  <a:tcPr/>
                </a:tc>
                <a:extLst>
                  <a:ext uri="{0D108BD9-81ED-4DB2-BD59-A6C34878D82A}">
                    <a16:rowId xmlns:a16="http://schemas.microsoft.com/office/drawing/2014/main" val="39163452"/>
                  </a:ext>
                </a:extLst>
              </a:tr>
              <a:tr h="278026">
                <a:tc>
                  <a:txBody>
                    <a:bodyPr/>
                    <a:lstStyle/>
                    <a:p>
                      <a:r>
                        <a:rPr lang="en-GB" sz="1200" dirty="0"/>
                        <a:t>Colonic cancer</a:t>
                      </a:r>
                    </a:p>
                  </a:txBody>
                  <a:tcPr/>
                </a:tc>
                <a:tc>
                  <a:txBody>
                    <a:bodyPr/>
                    <a:lstStyle/>
                    <a:p>
                      <a:r>
                        <a:rPr lang="en-GB" sz="1200" dirty="0"/>
                        <a:t>1</a:t>
                      </a:r>
                    </a:p>
                  </a:txBody>
                  <a:tcPr/>
                </a:tc>
                <a:extLst>
                  <a:ext uri="{0D108BD9-81ED-4DB2-BD59-A6C34878D82A}">
                    <a16:rowId xmlns:a16="http://schemas.microsoft.com/office/drawing/2014/main" val="271334066"/>
                  </a:ext>
                </a:extLst>
              </a:tr>
              <a:tr h="313508">
                <a:tc>
                  <a:txBody>
                    <a:bodyPr/>
                    <a:lstStyle/>
                    <a:p>
                      <a:r>
                        <a:rPr lang="en-GB" sz="1200" dirty="0"/>
                        <a:t>Bile</a:t>
                      </a:r>
                      <a:r>
                        <a:rPr lang="en-GB" sz="1200" baseline="0" dirty="0"/>
                        <a:t> acid diarrhoea</a:t>
                      </a:r>
                      <a:endParaRPr lang="en-GB" sz="1200" dirty="0"/>
                    </a:p>
                  </a:txBody>
                  <a:tcPr/>
                </a:tc>
                <a:tc>
                  <a:txBody>
                    <a:bodyPr/>
                    <a:lstStyle/>
                    <a:p>
                      <a:r>
                        <a:rPr lang="en-GB" sz="1200" dirty="0"/>
                        <a:t>7</a:t>
                      </a:r>
                    </a:p>
                  </a:txBody>
                  <a:tcPr/>
                </a:tc>
                <a:extLst>
                  <a:ext uri="{0D108BD9-81ED-4DB2-BD59-A6C34878D82A}">
                    <a16:rowId xmlns:a16="http://schemas.microsoft.com/office/drawing/2014/main" val="2166866205"/>
                  </a:ext>
                </a:extLst>
              </a:tr>
              <a:tr h="274320">
                <a:tc>
                  <a:txBody>
                    <a:bodyPr/>
                    <a:lstStyle/>
                    <a:p>
                      <a:r>
                        <a:rPr lang="en-GB" sz="1200" dirty="0"/>
                        <a:t>Pancreatic</a:t>
                      </a:r>
                      <a:r>
                        <a:rPr lang="en-GB" sz="1200" baseline="0" dirty="0"/>
                        <a:t> enzyme insufficiency</a:t>
                      </a:r>
                      <a:endParaRPr lang="en-GB" sz="1200" dirty="0"/>
                    </a:p>
                  </a:txBody>
                  <a:tcPr/>
                </a:tc>
                <a:tc>
                  <a:txBody>
                    <a:bodyPr/>
                    <a:lstStyle/>
                    <a:p>
                      <a:r>
                        <a:rPr lang="en-GB" sz="1200" dirty="0"/>
                        <a:t>8</a:t>
                      </a:r>
                    </a:p>
                  </a:txBody>
                  <a:tcPr/>
                </a:tc>
                <a:extLst>
                  <a:ext uri="{0D108BD9-81ED-4DB2-BD59-A6C34878D82A}">
                    <a16:rowId xmlns:a16="http://schemas.microsoft.com/office/drawing/2014/main" val="1220834284"/>
                  </a:ext>
                </a:extLst>
              </a:tr>
              <a:tr h="261258">
                <a:tc>
                  <a:txBody>
                    <a:bodyPr/>
                    <a:lstStyle/>
                    <a:p>
                      <a:r>
                        <a:rPr lang="en-GB" sz="1200" dirty="0"/>
                        <a:t>Small</a:t>
                      </a:r>
                      <a:r>
                        <a:rPr lang="en-GB" sz="1200" baseline="0" dirty="0"/>
                        <a:t> intestinal bacterial overgrowth</a:t>
                      </a:r>
                      <a:endParaRPr lang="en-GB" sz="1200" dirty="0"/>
                    </a:p>
                  </a:txBody>
                  <a:tcPr/>
                </a:tc>
                <a:tc>
                  <a:txBody>
                    <a:bodyPr/>
                    <a:lstStyle/>
                    <a:p>
                      <a:r>
                        <a:rPr lang="en-GB" sz="1200" dirty="0"/>
                        <a:t>8</a:t>
                      </a:r>
                    </a:p>
                  </a:txBody>
                  <a:tcPr/>
                </a:tc>
                <a:extLst>
                  <a:ext uri="{0D108BD9-81ED-4DB2-BD59-A6C34878D82A}">
                    <a16:rowId xmlns:a16="http://schemas.microsoft.com/office/drawing/2014/main" val="3865808907"/>
                  </a:ext>
                </a:extLst>
              </a:tr>
              <a:tr h="274320">
                <a:tc>
                  <a:txBody>
                    <a:bodyPr/>
                    <a:lstStyle/>
                    <a:p>
                      <a:r>
                        <a:rPr lang="en-GB" sz="1200" dirty="0" err="1"/>
                        <a:t>H.pylori</a:t>
                      </a:r>
                      <a:endParaRPr lang="en-GB" sz="1200" dirty="0"/>
                    </a:p>
                  </a:txBody>
                  <a:tcPr/>
                </a:tc>
                <a:tc>
                  <a:txBody>
                    <a:bodyPr/>
                    <a:lstStyle/>
                    <a:p>
                      <a:r>
                        <a:rPr lang="en-GB" sz="1200" dirty="0"/>
                        <a:t>3</a:t>
                      </a:r>
                    </a:p>
                  </a:txBody>
                  <a:tcPr/>
                </a:tc>
                <a:extLst>
                  <a:ext uri="{0D108BD9-81ED-4DB2-BD59-A6C34878D82A}">
                    <a16:rowId xmlns:a16="http://schemas.microsoft.com/office/drawing/2014/main" val="3752134014"/>
                  </a:ext>
                </a:extLst>
              </a:tr>
              <a:tr h="287382">
                <a:tc>
                  <a:txBody>
                    <a:bodyPr/>
                    <a:lstStyle/>
                    <a:p>
                      <a:r>
                        <a:rPr lang="en-GB" sz="1200" dirty="0"/>
                        <a:t>Rectal/colonic polyps</a:t>
                      </a:r>
                    </a:p>
                  </a:txBody>
                  <a:tcPr/>
                </a:tc>
                <a:tc>
                  <a:txBody>
                    <a:bodyPr/>
                    <a:lstStyle/>
                    <a:p>
                      <a:r>
                        <a:rPr lang="en-GB" sz="1200" dirty="0"/>
                        <a:t>6</a:t>
                      </a:r>
                    </a:p>
                  </a:txBody>
                  <a:tcPr/>
                </a:tc>
                <a:extLst>
                  <a:ext uri="{0D108BD9-81ED-4DB2-BD59-A6C34878D82A}">
                    <a16:rowId xmlns:a16="http://schemas.microsoft.com/office/drawing/2014/main" val="1806582775"/>
                  </a:ext>
                </a:extLst>
              </a:tr>
              <a:tr h="274320">
                <a:tc>
                  <a:txBody>
                    <a:bodyPr/>
                    <a:lstStyle/>
                    <a:p>
                      <a:r>
                        <a:rPr lang="en-GB" sz="1200" dirty="0"/>
                        <a:t>Gastritis/oesophagitis/duodenitis</a:t>
                      </a:r>
                    </a:p>
                  </a:txBody>
                  <a:tcPr/>
                </a:tc>
                <a:tc>
                  <a:txBody>
                    <a:bodyPr/>
                    <a:lstStyle/>
                    <a:p>
                      <a:r>
                        <a:rPr lang="en-GB" sz="1200" dirty="0"/>
                        <a:t>32</a:t>
                      </a:r>
                    </a:p>
                  </a:txBody>
                  <a:tcPr/>
                </a:tc>
                <a:extLst>
                  <a:ext uri="{0D108BD9-81ED-4DB2-BD59-A6C34878D82A}">
                    <a16:rowId xmlns:a16="http://schemas.microsoft.com/office/drawing/2014/main" val="4185881391"/>
                  </a:ext>
                </a:extLst>
              </a:tr>
              <a:tr h="274320">
                <a:tc>
                  <a:txBody>
                    <a:bodyPr/>
                    <a:lstStyle/>
                    <a:p>
                      <a:r>
                        <a:rPr lang="en-GB" sz="1200" dirty="0"/>
                        <a:t>Hiatus hernia</a:t>
                      </a:r>
                    </a:p>
                  </a:txBody>
                  <a:tcPr/>
                </a:tc>
                <a:tc>
                  <a:txBody>
                    <a:bodyPr/>
                    <a:lstStyle/>
                    <a:p>
                      <a:r>
                        <a:rPr lang="en-GB" sz="1200" dirty="0"/>
                        <a:t>5</a:t>
                      </a:r>
                    </a:p>
                  </a:txBody>
                  <a:tcPr/>
                </a:tc>
                <a:extLst>
                  <a:ext uri="{0D108BD9-81ED-4DB2-BD59-A6C34878D82A}">
                    <a16:rowId xmlns:a16="http://schemas.microsoft.com/office/drawing/2014/main" val="3166507294"/>
                  </a:ext>
                </a:extLst>
              </a:tr>
              <a:tr h="274320">
                <a:tc>
                  <a:txBody>
                    <a:bodyPr/>
                    <a:lstStyle/>
                    <a:p>
                      <a:r>
                        <a:rPr lang="en-GB" sz="1200" dirty="0"/>
                        <a:t>Diverticular disease</a:t>
                      </a:r>
                    </a:p>
                  </a:txBody>
                  <a:tcPr/>
                </a:tc>
                <a:tc>
                  <a:txBody>
                    <a:bodyPr/>
                    <a:lstStyle/>
                    <a:p>
                      <a:r>
                        <a:rPr lang="en-GB" sz="1200" dirty="0"/>
                        <a:t>18</a:t>
                      </a:r>
                    </a:p>
                  </a:txBody>
                  <a:tcPr/>
                </a:tc>
                <a:extLst>
                  <a:ext uri="{0D108BD9-81ED-4DB2-BD59-A6C34878D82A}">
                    <a16:rowId xmlns:a16="http://schemas.microsoft.com/office/drawing/2014/main" val="155182973"/>
                  </a:ext>
                </a:extLst>
              </a:tr>
              <a:tr h="274320">
                <a:tc>
                  <a:txBody>
                    <a:bodyPr/>
                    <a:lstStyle/>
                    <a:p>
                      <a:r>
                        <a:rPr lang="en-GB" sz="1200" dirty="0"/>
                        <a:t>Colitis</a:t>
                      </a:r>
                      <a:endParaRPr lang="en-US" dirty="0"/>
                    </a:p>
                  </a:txBody>
                  <a:tcPr/>
                </a:tc>
                <a:tc>
                  <a:txBody>
                    <a:bodyPr/>
                    <a:lstStyle/>
                    <a:p>
                      <a:r>
                        <a:rPr lang="en-GB" sz="1200" dirty="0"/>
                        <a:t>2</a:t>
                      </a:r>
                    </a:p>
                  </a:txBody>
                  <a:tcPr/>
                </a:tc>
                <a:extLst>
                  <a:ext uri="{0D108BD9-81ED-4DB2-BD59-A6C34878D82A}">
                    <a16:rowId xmlns:a16="http://schemas.microsoft.com/office/drawing/2014/main" val="3047669300"/>
                  </a:ext>
                </a:extLst>
              </a:tr>
              <a:tr h="274320">
                <a:tc>
                  <a:txBody>
                    <a:bodyPr/>
                    <a:lstStyle/>
                    <a:p>
                      <a:r>
                        <a:rPr lang="en-GB" sz="1200" dirty="0"/>
                        <a:t>Gynae related</a:t>
                      </a:r>
                    </a:p>
                  </a:txBody>
                  <a:tcPr/>
                </a:tc>
                <a:tc>
                  <a:txBody>
                    <a:bodyPr/>
                    <a:lstStyle/>
                    <a:p>
                      <a:r>
                        <a:rPr lang="en-GB" sz="1200" dirty="0"/>
                        <a:t>6 (onward referral)</a:t>
                      </a:r>
                    </a:p>
                  </a:txBody>
                  <a:tcPr/>
                </a:tc>
                <a:extLst>
                  <a:ext uri="{0D108BD9-81ED-4DB2-BD59-A6C34878D82A}">
                    <a16:rowId xmlns:a16="http://schemas.microsoft.com/office/drawing/2014/main" val="4198672425"/>
                  </a:ext>
                </a:extLst>
              </a:tr>
              <a:tr h="274320">
                <a:tc>
                  <a:txBody>
                    <a:bodyPr/>
                    <a:lstStyle/>
                    <a:p>
                      <a:r>
                        <a:rPr lang="en-GB" sz="1200" dirty="0"/>
                        <a:t>Functional gut</a:t>
                      </a:r>
                    </a:p>
                  </a:txBody>
                  <a:tcPr/>
                </a:tc>
                <a:tc>
                  <a:txBody>
                    <a:bodyPr/>
                    <a:lstStyle/>
                    <a:p>
                      <a:r>
                        <a:rPr lang="en-GB" sz="1200" dirty="0"/>
                        <a:t>129</a:t>
                      </a:r>
                    </a:p>
                  </a:txBody>
                  <a:tcPr/>
                </a:tc>
                <a:extLst>
                  <a:ext uri="{0D108BD9-81ED-4DB2-BD59-A6C34878D82A}">
                    <a16:rowId xmlns:a16="http://schemas.microsoft.com/office/drawing/2014/main" val="1294041146"/>
                  </a:ext>
                </a:extLst>
              </a:tr>
            </a:tbl>
          </a:graphicData>
        </a:graphic>
      </p:graphicFrame>
      <p:pic>
        <p:nvPicPr>
          <p:cNvPr id="7" name="Picture 6" descr="A close-up of a logo&#10;&#10;Description automatically generated">
            <a:extLst>
              <a:ext uri="{FF2B5EF4-FFF2-40B4-BE49-F238E27FC236}">
                <a16:creationId xmlns:a16="http://schemas.microsoft.com/office/drawing/2014/main" id="{0C31D615-138F-F3E5-F9A0-BAEE502CC616}"/>
              </a:ext>
            </a:extLst>
          </p:cNvPr>
          <p:cNvPicPr>
            <a:picLocks noChangeAspect="1"/>
          </p:cNvPicPr>
          <p:nvPr/>
        </p:nvPicPr>
        <p:blipFill>
          <a:blip r:embed="rId3"/>
          <a:stretch>
            <a:fillRect/>
          </a:stretch>
        </p:blipFill>
        <p:spPr>
          <a:xfrm>
            <a:off x="8228415" y="5894246"/>
            <a:ext cx="3809896" cy="963754"/>
          </a:xfrm>
          <a:prstGeom prst="rect">
            <a:avLst/>
          </a:prstGeom>
        </p:spPr>
      </p:pic>
    </p:spTree>
    <p:extLst>
      <p:ext uri="{BB962C8B-B14F-4D97-AF65-F5344CB8AC3E}">
        <p14:creationId xmlns:p14="http://schemas.microsoft.com/office/powerpoint/2010/main" val="2568504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CDA25-E372-8BBE-B2C2-24EE36F38318}"/>
              </a:ext>
            </a:extLst>
          </p:cNvPr>
          <p:cNvSpPr>
            <a:spLocks noGrp="1"/>
          </p:cNvSpPr>
          <p:nvPr>
            <p:ph type="title"/>
          </p:nvPr>
        </p:nvSpPr>
        <p:spPr>
          <a:xfrm>
            <a:off x="3531327" y="239691"/>
            <a:ext cx="5181597" cy="768951"/>
          </a:xfrm>
        </p:spPr>
        <p:txBody>
          <a:bodyPr anchor="b">
            <a:normAutofit/>
          </a:bodyPr>
          <a:lstStyle/>
          <a:p>
            <a:pPr algn="ctr"/>
            <a:r>
              <a:rPr lang="en-GB" sz="3600" b="1" dirty="0">
                <a:solidFill>
                  <a:srgbClr val="415F7F"/>
                </a:solidFill>
              </a:rPr>
              <a:t>Project Outcomes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09329903"/>
              </p:ext>
            </p:extLst>
          </p:nvPr>
        </p:nvGraphicFramePr>
        <p:xfrm>
          <a:off x="770709" y="1136469"/>
          <a:ext cx="10357177" cy="4707846"/>
        </p:xfrm>
        <a:graphic>
          <a:graphicData uri="http://schemas.openxmlformats.org/drawingml/2006/table">
            <a:tbl>
              <a:tblPr>
                <a:tableStyleId>{5C22544A-7EE6-4342-B048-85BDC9FD1C3A}</a:tableStyleId>
              </a:tblPr>
              <a:tblGrid>
                <a:gridCol w="10357177">
                  <a:extLst>
                    <a:ext uri="{9D8B030D-6E8A-4147-A177-3AD203B41FA5}">
                      <a16:colId xmlns:a16="http://schemas.microsoft.com/office/drawing/2014/main" val="2381169280"/>
                    </a:ext>
                  </a:extLst>
                </a:gridCol>
              </a:tblGrid>
              <a:tr h="4707846">
                <a:tc>
                  <a:txBody>
                    <a:bodyPr/>
                    <a:lstStyle/>
                    <a:p>
                      <a:r>
                        <a:rPr lang="en-GB" sz="1000" dirty="0">
                          <a:effectLst/>
                        </a:rPr>
                        <a:t> </a:t>
                      </a:r>
                      <a:r>
                        <a:rPr lang="en-GB" sz="2000" b="1" u="sng" kern="1200" dirty="0">
                          <a:solidFill>
                            <a:schemeClr val="dk1"/>
                          </a:solidFill>
                          <a:effectLst/>
                          <a:latin typeface="+mn-lt"/>
                          <a:ea typeface="+mn-ea"/>
                          <a:cs typeface="+mn-cs"/>
                        </a:rPr>
                        <a:t>Consultant time</a:t>
                      </a:r>
                      <a:endParaRPr lang="en-GB" sz="2000" b="1" kern="1200" dirty="0">
                        <a:solidFill>
                          <a:schemeClr val="dk1"/>
                        </a:solidFill>
                        <a:effectLst/>
                        <a:latin typeface="+mn-lt"/>
                        <a:ea typeface="+mn-ea"/>
                        <a:cs typeface="+mn-cs"/>
                      </a:endParaRPr>
                    </a:p>
                    <a:p>
                      <a:pPr marL="285750" lvl="0" indent="-285750">
                        <a:buFont typeface="Arial" panose="020B0604020202020204" pitchFamily="34" charset="0"/>
                        <a:buChar char="•"/>
                      </a:pPr>
                      <a:r>
                        <a:rPr lang="en-GB" sz="2000" b="1" kern="1200" dirty="0">
                          <a:solidFill>
                            <a:schemeClr val="dk1"/>
                          </a:solidFill>
                          <a:effectLst/>
                          <a:latin typeface="+mn-lt"/>
                          <a:ea typeface="+mn-ea"/>
                          <a:cs typeface="+mn-cs"/>
                        </a:rPr>
                        <a:t>225 new appt consultant slots released</a:t>
                      </a:r>
                      <a:r>
                        <a:rPr lang="en-GB" sz="2000" b="0" kern="1200" dirty="0">
                          <a:solidFill>
                            <a:schemeClr val="dk1"/>
                          </a:solidFill>
                          <a:effectLst/>
                          <a:latin typeface="+mn-lt"/>
                          <a:ea typeface="+mn-ea"/>
                          <a:cs typeface="+mn-cs"/>
                        </a:rPr>
                        <a:t> (30mins each, 112hrs consultant time released)</a:t>
                      </a:r>
                      <a:endParaRPr lang="en-GB" sz="2000" b="0" dirty="0">
                        <a:effectLst/>
                      </a:endParaRPr>
                    </a:p>
                    <a:p>
                      <a:pPr marL="285750" indent="-285750">
                        <a:buFont typeface="Arial" panose="020B0604020202020204" pitchFamily="34" charset="0"/>
                        <a:buChar char="•"/>
                      </a:pPr>
                      <a:r>
                        <a:rPr lang="en-GB" sz="2000" b="1" kern="1200" dirty="0">
                          <a:solidFill>
                            <a:schemeClr val="dk1"/>
                          </a:solidFill>
                          <a:effectLst/>
                          <a:latin typeface="+mn-lt"/>
                          <a:ea typeface="+mn-ea"/>
                          <a:cs typeface="+mn-cs"/>
                        </a:rPr>
                        <a:t>225 follow up appt slots released </a:t>
                      </a:r>
                      <a:r>
                        <a:rPr lang="en-GB" sz="2000" b="0" kern="1200" dirty="0">
                          <a:solidFill>
                            <a:schemeClr val="dk1"/>
                          </a:solidFill>
                          <a:effectLst/>
                          <a:latin typeface="+mn-lt"/>
                          <a:ea typeface="+mn-ea"/>
                          <a:cs typeface="+mn-cs"/>
                        </a:rPr>
                        <a:t>(20 mins each, 75hrs consultant time released)</a:t>
                      </a:r>
                      <a:endParaRPr lang="en-GB" sz="2000" b="0" dirty="0">
                        <a:effectLst/>
                      </a:endParaRPr>
                    </a:p>
                    <a:p>
                      <a:r>
                        <a:rPr lang="en-GB" sz="2000" b="0" kern="1200" dirty="0">
                          <a:solidFill>
                            <a:schemeClr val="dk1"/>
                          </a:solidFill>
                          <a:effectLst/>
                          <a:latin typeface="+mn-lt"/>
                          <a:ea typeface="+mn-ea"/>
                          <a:cs typeface="+mn-cs"/>
                        </a:rPr>
                        <a:t>     Plus, associated admin – letters, reviewing, actioning results est. 30mins per patient =112hrs</a:t>
                      </a:r>
                      <a:endParaRPr lang="en-GB" sz="2000" b="0" dirty="0">
                        <a:effectLst/>
                      </a:endParaRPr>
                    </a:p>
                    <a:p>
                      <a:endParaRPr lang="en-GB" sz="2000" dirty="0">
                        <a:effectLst/>
                      </a:endParaRPr>
                    </a:p>
                    <a:p>
                      <a:pPr lvl="1"/>
                      <a:r>
                        <a:rPr lang="en-GB" sz="2000" kern="1200" dirty="0">
                          <a:solidFill>
                            <a:schemeClr val="dk1"/>
                          </a:solidFill>
                          <a:effectLst/>
                          <a:latin typeface="+mn-lt"/>
                          <a:ea typeface="+mn-ea"/>
                          <a:cs typeface="+mn-cs"/>
                        </a:rPr>
                        <a:t>= </a:t>
                      </a:r>
                      <a:r>
                        <a:rPr lang="en-GB" sz="2000" b="1" kern="1200" dirty="0">
                          <a:solidFill>
                            <a:schemeClr val="dk1"/>
                          </a:solidFill>
                          <a:effectLst/>
                          <a:latin typeface="+mn-lt"/>
                          <a:ea typeface="+mn-ea"/>
                          <a:cs typeface="+mn-cs"/>
                        </a:rPr>
                        <a:t>500 appointment slots released a</a:t>
                      </a:r>
                      <a:r>
                        <a:rPr lang="en-GB" sz="2000" b="1" kern="1200" baseline="0" dirty="0">
                          <a:solidFill>
                            <a:schemeClr val="dk1"/>
                          </a:solidFill>
                          <a:effectLst/>
                          <a:latin typeface="+mn-lt"/>
                          <a:ea typeface="+mn-ea"/>
                          <a:cs typeface="+mn-cs"/>
                        </a:rPr>
                        <a:t> year</a:t>
                      </a:r>
                      <a:r>
                        <a:rPr lang="en-GB" sz="2000" b="1" kern="1200" dirty="0">
                          <a:solidFill>
                            <a:schemeClr val="dk1"/>
                          </a:solidFill>
                          <a:effectLst/>
                          <a:latin typeface="+mn-lt"/>
                          <a:ea typeface="+mn-ea"/>
                          <a:cs typeface="+mn-cs"/>
                        </a:rPr>
                        <a:t>, 299 hours consultant time released (39 days)</a:t>
                      </a:r>
                      <a:endParaRPr lang="en-GB" sz="2000" b="1" dirty="0">
                        <a:effectLst/>
                      </a:endParaRPr>
                    </a:p>
                    <a:p>
                      <a:endParaRPr lang="en-GB" sz="2000" dirty="0">
                        <a:effectLst/>
                      </a:endParaRPr>
                    </a:p>
                    <a:p>
                      <a:pPr marL="285750" lvl="0" indent="-285750">
                        <a:buFont typeface="Arial" panose="020B0604020202020204" pitchFamily="34" charset="0"/>
                        <a:buChar char="•"/>
                      </a:pPr>
                      <a:r>
                        <a:rPr lang="en-GB" sz="2000" b="0" kern="1200" dirty="0">
                          <a:solidFill>
                            <a:schemeClr val="dk1"/>
                          </a:solidFill>
                          <a:effectLst/>
                          <a:latin typeface="+mn-lt"/>
                          <a:ea typeface="+mn-ea"/>
                          <a:cs typeface="+mn-cs"/>
                        </a:rPr>
                        <a:t>Over 12 months, 32 supervision sessions between dietitian and consultant for 139 patients (either to arrange investigations or review case)</a:t>
                      </a:r>
                    </a:p>
                    <a:p>
                      <a:pPr marL="0" lvl="0" indent="0">
                        <a:buFont typeface="Arial" panose="020B0604020202020204" pitchFamily="34" charset="0"/>
                        <a:buNone/>
                      </a:pPr>
                      <a:endParaRPr lang="en-GB" sz="2000" b="0" dirty="0">
                        <a:effectLst/>
                      </a:endParaRPr>
                    </a:p>
                    <a:p>
                      <a:pPr marL="285750" lvl="0" indent="-285750">
                        <a:buFont typeface="Arial" panose="020B0604020202020204" pitchFamily="34" charset="0"/>
                        <a:buChar char="•"/>
                      </a:pPr>
                      <a:r>
                        <a:rPr lang="en-GB" sz="2000" b="0" kern="1200" dirty="0">
                          <a:solidFill>
                            <a:schemeClr val="dk1"/>
                          </a:solidFill>
                          <a:effectLst/>
                          <a:latin typeface="+mn-lt"/>
                          <a:ea typeface="+mn-ea"/>
                          <a:cs typeface="+mn-cs"/>
                        </a:rPr>
                        <a:t>On average 35 - 45 mins of consultant time = 19 - 24hrs of consultant time per annum</a:t>
                      </a:r>
                      <a:endParaRPr lang="en-GB" sz="2000" b="0" dirty="0">
                        <a:effectLst/>
                      </a:endParaRPr>
                    </a:p>
                    <a:p>
                      <a:endParaRPr lang="en-GB" sz="2000" dirty="0">
                        <a:effectLst/>
                      </a:endParaRPr>
                    </a:p>
                    <a:p>
                      <a:pPr marL="285750" lvl="0" indent="-285750">
                        <a:buFont typeface="Arial" panose="020B0604020202020204" pitchFamily="34" charset="0"/>
                        <a:buChar char="•"/>
                      </a:pPr>
                      <a:r>
                        <a:rPr lang="en-GB" sz="2000" b="1" kern="1200" dirty="0">
                          <a:solidFill>
                            <a:schemeClr val="dk1"/>
                          </a:solidFill>
                          <a:effectLst/>
                          <a:latin typeface="+mn-lt"/>
                          <a:ea typeface="+mn-ea"/>
                          <a:cs typeface="+mn-cs"/>
                        </a:rPr>
                        <a:t>Estimated 3 - 6 full days a</a:t>
                      </a:r>
                      <a:r>
                        <a:rPr lang="en-GB" sz="2000" b="1" kern="1200" baseline="0" dirty="0">
                          <a:solidFill>
                            <a:schemeClr val="dk1"/>
                          </a:solidFill>
                          <a:effectLst/>
                          <a:latin typeface="+mn-lt"/>
                          <a:ea typeface="+mn-ea"/>
                          <a:cs typeface="+mn-cs"/>
                        </a:rPr>
                        <a:t> year</a:t>
                      </a:r>
                      <a:r>
                        <a:rPr lang="en-GB" sz="2000" b="1" kern="1200" dirty="0">
                          <a:solidFill>
                            <a:schemeClr val="dk1"/>
                          </a:solidFill>
                          <a:effectLst/>
                          <a:latin typeface="+mn-lt"/>
                          <a:ea typeface="+mn-ea"/>
                          <a:cs typeface="+mn-cs"/>
                        </a:rPr>
                        <a:t> of consultant time to support dietitian led gastroenterology clinic (1 hour per week provision but not always used due to staff shortages)</a:t>
                      </a:r>
                      <a:endParaRPr lang="en-GB" sz="2000" b="1" dirty="0">
                        <a:effectLst/>
                      </a:endParaRPr>
                    </a:p>
                    <a:p>
                      <a:endParaRPr lang="en-GB" sz="1800" kern="1200" dirty="0">
                        <a:solidFill>
                          <a:schemeClr val="dk1"/>
                        </a:solidFill>
                        <a:effectLst/>
                        <a:latin typeface="+mn-lt"/>
                        <a:ea typeface="+mn-ea"/>
                        <a:cs typeface="+mn-cs"/>
                      </a:endParaRPr>
                    </a:p>
                  </a:txBody>
                  <a:tcPr marL="107208" marR="107208" marT="0" marB="0"/>
                </a:tc>
                <a:extLst>
                  <a:ext uri="{0D108BD9-81ED-4DB2-BD59-A6C34878D82A}">
                    <a16:rowId xmlns:a16="http://schemas.microsoft.com/office/drawing/2014/main" val="3292635221"/>
                  </a:ext>
                </a:extLst>
              </a:tr>
            </a:tbl>
          </a:graphicData>
        </a:graphic>
      </p:graphicFrame>
      <p:pic>
        <p:nvPicPr>
          <p:cNvPr id="4" name="Picture 3">
            <a:extLst>
              <a:ext uri="{FF2B5EF4-FFF2-40B4-BE49-F238E27FC236}">
                <a16:creationId xmlns:a16="http://schemas.microsoft.com/office/drawing/2014/main" id="{992FED26-F01C-CEDD-5C91-73EA7419D4DF}"/>
              </a:ext>
            </a:extLst>
          </p:cNvPr>
          <p:cNvPicPr>
            <a:picLocks noChangeAspect="1"/>
          </p:cNvPicPr>
          <p:nvPr/>
        </p:nvPicPr>
        <p:blipFill>
          <a:blip r:embed="rId2"/>
          <a:stretch>
            <a:fillRect/>
          </a:stretch>
        </p:blipFill>
        <p:spPr>
          <a:xfrm>
            <a:off x="8228415" y="5894246"/>
            <a:ext cx="3809896" cy="963754"/>
          </a:xfrm>
          <a:prstGeom prst="rect">
            <a:avLst/>
          </a:prstGeom>
        </p:spPr>
      </p:pic>
      <p:pic>
        <p:nvPicPr>
          <p:cNvPr id="7" name="Picture 6" descr="Graphical user interface&#10;&#10;Description automatically generated with medium confidence">
            <a:extLst>
              <a:ext uri="{FF2B5EF4-FFF2-40B4-BE49-F238E27FC236}">
                <a16:creationId xmlns:a16="http://schemas.microsoft.com/office/drawing/2014/main" id="{C2CB31F6-12C5-17C5-7A69-C8121799C8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0709" y="74937"/>
            <a:ext cx="1113155" cy="761365"/>
          </a:xfrm>
          <a:prstGeom prst="rect">
            <a:avLst/>
          </a:prstGeom>
        </p:spPr>
      </p:pic>
    </p:spTree>
    <p:extLst>
      <p:ext uri="{BB962C8B-B14F-4D97-AF65-F5344CB8AC3E}">
        <p14:creationId xmlns:p14="http://schemas.microsoft.com/office/powerpoint/2010/main" val="9718710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ABED66B5BDBB34AACB31C92F3BBBD9A" ma:contentTypeVersion="17" ma:contentTypeDescription="Create a new document." ma:contentTypeScope="" ma:versionID="25f526b596da08719185173e55c5fee3">
  <xsd:schema xmlns:xsd="http://www.w3.org/2001/XMLSchema" xmlns:xs="http://www.w3.org/2001/XMLSchema" xmlns:p="http://schemas.microsoft.com/office/2006/metadata/properties" xmlns:ns2="211420bb-2199-4b75-9abb-19555e18501c" xmlns:ns3="0f86db5a-9400-43c9-9fd1-2bcb4863798e" targetNamespace="http://schemas.microsoft.com/office/2006/metadata/properties" ma:root="true" ma:fieldsID="4f892944ccb0830da35101e786cd1d68" ns2:_="" ns3:_="">
    <xsd:import namespace="211420bb-2199-4b75-9abb-19555e18501c"/>
    <xsd:import namespace="0f86db5a-9400-43c9-9fd1-2bcb4863798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2:lcf76f155ced4ddcb4097134ff3c332f" minOccurs="0"/>
                <xsd:element ref="ns3:TaxCatchAll"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1420bb-2199-4b75-9abb-19555e18501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dexed="true"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88526362-1101-4016-b09a-63bcff8726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f86db5a-9400-43c9-9fd1-2bcb4863798e"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4c8a68e5-eca9-4640-8ed8-31d0474c993c}" ma:internalName="TaxCatchAll" ma:showField="CatchAllData" ma:web="0f86db5a-9400-43c9-9fd1-2bcb4863798e">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11420bb-2199-4b75-9abb-19555e18501c">
      <Terms xmlns="http://schemas.microsoft.com/office/infopath/2007/PartnerControls"/>
    </lcf76f155ced4ddcb4097134ff3c332f>
    <TaxCatchAll xmlns="0f86db5a-9400-43c9-9fd1-2bcb4863798e" xsi:nil="true"/>
  </documentManagement>
</p:properties>
</file>

<file path=customXml/itemProps1.xml><?xml version="1.0" encoding="utf-8"?>
<ds:datastoreItem xmlns:ds="http://schemas.openxmlformats.org/officeDocument/2006/customXml" ds:itemID="{D8BD411C-FCAF-4295-A598-9362CF0B5203}">
  <ds:schemaRefs>
    <ds:schemaRef ds:uri="http://schemas.microsoft.com/sharepoint/v3/contenttype/forms"/>
  </ds:schemaRefs>
</ds:datastoreItem>
</file>

<file path=customXml/itemProps2.xml><?xml version="1.0" encoding="utf-8"?>
<ds:datastoreItem xmlns:ds="http://schemas.openxmlformats.org/officeDocument/2006/customXml" ds:itemID="{523E03DC-B68B-4811-B8FA-AA031809DD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1420bb-2199-4b75-9abb-19555e18501c"/>
    <ds:schemaRef ds:uri="0f86db5a-9400-43c9-9fd1-2bcb4863798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FBDA345-C3D7-42B7-BC19-24DBDA9CF3D8}">
  <ds:schemaRefs>
    <ds:schemaRef ds:uri="http://purl.org/dc/dcmitype/"/>
    <ds:schemaRef ds:uri="0f86db5a-9400-43c9-9fd1-2bcb4863798e"/>
    <ds:schemaRef ds:uri="http://schemas.openxmlformats.org/package/2006/metadata/core-properties"/>
    <ds:schemaRef ds:uri="http://purl.org/dc/terms/"/>
    <ds:schemaRef ds:uri="http://purl.org/dc/elements/1.1/"/>
    <ds:schemaRef ds:uri="http://schemas.microsoft.com/office/2006/metadata/properties"/>
    <ds:schemaRef ds:uri="http://schemas.microsoft.com/office/2006/documentManagement/types"/>
    <ds:schemaRef ds:uri="http://www.w3.org/XML/1998/namespace"/>
    <ds:schemaRef ds:uri="http://schemas.microsoft.com/office/infopath/2007/PartnerControls"/>
    <ds:schemaRef ds:uri="211420bb-2199-4b75-9abb-19555e18501c"/>
  </ds:schemaRefs>
</ds:datastoreItem>
</file>

<file path=docProps/app.xml><?xml version="1.0" encoding="utf-8"?>
<Properties xmlns="http://schemas.openxmlformats.org/officeDocument/2006/extended-properties" xmlns:vt="http://schemas.openxmlformats.org/officeDocument/2006/docPropsVTypes">
  <TotalTime>1279</TotalTime>
  <Words>1364</Words>
  <Application>Microsoft Office PowerPoint</Application>
  <PresentationFormat>Widescreen</PresentationFormat>
  <Paragraphs>200</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Symbol</vt:lpstr>
      <vt:lpstr>Tw Cen MT</vt:lpstr>
      <vt:lpstr>Office Theme</vt:lpstr>
      <vt:lpstr>PowerPoint Presentation</vt:lpstr>
      <vt:lpstr>Project Background</vt:lpstr>
      <vt:lpstr>Aims</vt:lpstr>
      <vt:lpstr>Objectives</vt:lpstr>
      <vt:lpstr>Project Approach</vt:lpstr>
      <vt:lpstr>Project Outcomes</vt:lpstr>
      <vt:lpstr>Project Outcomes</vt:lpstr>
      <vt:lpstr>Project Outcomes</vt:lpstr>
      <vt:lpstr>Project Outcomes</vt:lpstr>
      <vt:lpstr>Project Outcomes</vt:lpstr>
      <vt:lpstr>Project Outcomes</vt:lpstr>
      <vt:lpstr>Did it Work?</vt:lpstr>
      <vt:lpstr>Stakeholder Feedback</vt:lpstr>
      <vt:lpstr>Stakeholder Feedback</vt:lpstr>
      <vt:lpstr>What Next?</vt:lpstr>
      <vt:lpstr>Conclusion</vt:lpstr>
    </vt:vector>
  </TitlesOfParts>
  <Company>Swansea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dc:creator>
  <cp:lastModifiedBy>Sarah Owen</cp:lastModifiedBy>
  <cp:revision>199</cp:revision>
  <dcterms:created xsi:type="dcterms:W3CDTF">2023-02-01T12:33:56Z</dcterms:created>
  <dcterms:modified xsi:type="dcterms:W3CDTF">2025-05-12T11:03:09Z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0x010100EABED66B5BDBB34AACB31C92F3BBBD9A</vt:lpwstr>
  </property>
  <property fmtid="{D5CDD505-2E9C-101B-9397-08002B2CF9AE}" pid="3" name="MediaServiceImageTags">
    <vt:lpwstr/>
  </property>
</Properties>
</file>