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15125700"/>
  <p:notesSz cx="10693400" cy="151257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2621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1728216"/>
            <a:ext cx="10692130" cy="73660"/>
          </a:xfrm>
          <a:custGeom>
            <a:avLst/>
            <a:gdLst/>
            <a:ahLst/>
            <a:cxnLst/>
            <a:rect l="l" t="t" r="r" b="b"/>
            <a:pathLst>
              <a:path w="10692130" h="73660">
                <a:moveTo>
                  <a:pt x="0" y="73151"/>
                </a:moveTo>
                <a:lnTo>
                  <a:pt x="10691876" y="73151"/>
                </a:lnTo>
                <a:lnTo>
                  <a:pt x="10691876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2E54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801368"/>
            <a:ext cx="10692765" cy="524510"/>
          </a:xfrm>
          <a:custGeom>
            <a:avLst/>
            <a:gdLst/>
            <a:ahLst/>
            <a:cxnLst/>
            <a:rect l="l" t="t" r="r" b="b"/>
            <a:pathLst>
              <a:path w="10692765" h="524510">
                <a:moveTo>
                  <a:pt x="10692384" y="0"/>
                </a:moveTo>
                <a:lnTo>
                  <a:pt x="0" y="0"/>
                </a:lnTo>
                <a:lnTo>
                  <a:pt x="0" y="524256"/>
                </a:lnTo>
                <a:lnTo>
                  <a:pt x="10692384" y="524256"/>
                </a:lnTo>
                <a:lnTo>
                  <a:pt x="10692384" y="0"/>
                </a:lnTo>
                <a:close/>
              </a:path>
            </a:pathLst>
          </a:custGeom>
          <a:solidFill>
            <a:srgbClr val="9DC3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7022" y="280543"/>
            <a:ext cx="7628255" cy="1300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arah.Maund2@wales.nhs.uk" TargetMode="External"/><Relationship Id="rId11" Type="http://schemas.openxmlformats.org/officeDocument/2006/relationships/image" Target="../media/image8.png"/><Relationship Id="rId5" Type="http://schemas.openxmlformats.org/officeDocument/2006/relationships/hyperlink" Target="mailto:Louisa.Edwards@wales.nhs.uk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3.jp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035" y="13930070"/>
            <a:ext cx="2469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65" dirty="0">
                <a:solidFill>
                  <a:srgbClr val="4F6A8D"/>
                </a:solidFill>
                <a:latin typeface="Arial Black"/>
                <a:cs typeface="Arial Black"/>
              </a:rPr>
              <a:t>Bevan</a:t>
            </a:r>
            <a:r>
              <a:rPr sz="2400" spc="-150" dirty="0">
                <a:solidFill>
                  <a:srgbClr val="4F6A8D"/>
                </a:solidFill>
                <a:latin typeface="Arial Black"/>
                <a:cs typeface="Arial Black"/>
              </a:rPr>
              <a:t> </a:t>
            </a:r>
            <a:r>
              <a:rPr sz="2400" spc="-140" dirty="0">
                <a:solidFill>
                  <a:srgbClr val="4F6A8D"/>
                </a:solidFill>
                <a:latin typeface="Arial Black"/>
                <a:cs typeface="Arial Black"/>
              </a:rPr>
              <a:t>Exemplar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035" y="14295831"/>
            <a:ext cx="52774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89B1DE"/>
                </a:solidFill>
                <a:latin typeface="Arial"/>
                <a:cs typeface="Arial"/>
              </a:rPr>
              <a:t>Planned</a:t>
            </a:r>
            <a:r>
              <a:rPr sz="2400" spc="40" dirty="0">
                <a:solidFill>
                  <a:srgbClr val="89B1DE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89B1DE"/>
                </a:solidFill>
                <a:latin typeface="Arial"/>
                <a:cs typeface="Arial"/>
              </a:rPr>
              <a:t>Care</a:t>
            </a:r>
            <a:r>
              <a:rPr sz="2400" spc="15" dirty="0">
                <a:solidFill>
                  <a:srgbClr val="89B1DE"/>
                </a:solidFill>
                <a:latin typeface="Arial"/>
                <a:cs typeface="Arial"/>
              </a:rPr>
              <a:t> </a:t>
            </a:r>
            <a:r>
              <a:rPr sz="2400" spc="80" dirty="0">
                <a:solidFill>
                  <a:srgbClr val="89B1DE"/>
                </a:solidFill>
                <a:latin typeface="Arial"/>
                <a:cs typeface="Arial"/>
              </a:rPr>
              <a:t>Innovation</a:t>
            </a:r>
            <a:r>
              <a:rPr sz="2400" spc="20" dirty="0">
                <a:solidFill>
                  <a:srgbClr val="89B1DE"/>
                </a:solidFill>
                <a:latin typeface="Arial"/>
                <a:cs typeface="Arial"/>
              </a:rPr>
              <a:t> </a:t>
            </a:r>
            <a:r>
              <a:rPr sz="2400" spc="60" dirty="0">
                <a:solidFill>
                  <a:srgbClr val="89B1DE"/>
                </a:solidFill>
                <a:latin typeface="Arial"/>
                <a:cs typeface="Arial"/>
              </a:rPr>
              <a:t>Programme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7035" y="14740839"/>
            <a:ext cx="79070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spc="-10" dirty="0">
                <a:solidFill>
                  <a:srgbClr val="4F6A8D"/>
                </a:solidFill>
                <a:latin typeface="Arial"/>
                <a:cs typeface="Arial"/>
              </a:rPr>
              <a:t>Doing</a:t>
            </a:r>
            <a:r>
              <a:rPr sz="1400" i="1" spc="130" dirty="0">
                <a:solidFill>
                  <a:srgbClr val="4F6A8D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4F6A8D"/>
                </a:solidFill>
                <a:latin typeface="Arial"/>
                <a:cs typeface="Arial"/>
              </a:rPr>
              <a:t>things</a:t>
            </a:r>
            <a:r>
              <a:rPr sz="1400" i="1" spc="130" dirty="0">
                <a:solidFill>
                  <a:srgbClr val="4F6A8D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4F6A8D"/>
                </a:solidFill>
                <a:latin typeface="Arial"/>
                <a:cs typeface="Arial"/>
              </a:rPr>
              <a:t>differently</a:t>
            </a:r>
            <a:r>
              <a:rPr sz="1400" i="1" spc="110" dirty="0">
                <a:solidFill>
                  <a:srgbClr val="4F6A8D"/>
                </a:solidFill>
                <a:latin typeface="Arial"/>
                <a:cs typeface="Arial"/>
              </a:rPr>
              <a:t> </a:t>
            </a:r>
            <a:r>
              <a:rPr sz="1400" i="1" spc="50" dirty="0">
                <a:solidFill>
                  <a:srgbClr val="4F6A8D"/>
                </a:solidFill>
                <a:latin typeface="Arial"/>
                <a:cs typeface="Arial"/>
              </a:rPr>
              <a:t>for</a:t>
            </a:r>
            <a:r>
              <a:rPr sz="1400" i="1" spc="160" dirty="0">
                <a:solidFill>
                  <a:srgbClr val="4F6A8D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4F6A8D"/>
                </a:solidFill>
                <a:latin typeface="Arial"/>
                <a:cs typeface="Arial"/>
              </a:rPr>
              <a:t>a</a:t>
            </a:r>
            <a:r>
              <a:rPr sz="1400" i="1" spc="150" dirty="0">
                <a:solidFill>
                  <a:srgbClr val="4F6A8D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4F6A8D"/>
                </a:solidFill>
                <a:latin typeface="Arial"/>
                <a:cs typeface="Arial"/>
              </a:rPr>
              <a:t>prudent,</a:t>
            </a:r>
            <a:r>
              <a:rPr sz="1400" i="1" spc="130" dirty="0">
                <a:solidFill>
                  <a:srgbClr val="4F6A8D"/>
                </a:solidFill>
                <a:latin typeface="Arial"/>
                <a:cs typeface="Arial"/>
              </a:rPr>
              <a:t> </a:t>
            </a:r>
            <a:r>
              <a:rPr sz="1400" i="1" spc="-10" dirty="0">
                <a:solidFill>
                  <a:srgbClr val="4F6A8D"/>
                </a:solidFill>
                <a:latin typeface="Arial"/>
                <a:cs typeface="Arial"/>
              </a:rPr>
              <a:t>sustainable</a:t>
            </a:r>
            <a:r>
              <a:rPr sz="1400" i="1" spc="114" dirty="0">
                <a:solidFill>
                  <a:srgbClr val="4F6A8D"/>
                </a:solidFill>
                <a:latin typeface="Arial"/>
                <a:cs typeface="Arial"/>
              </a:rPr>
              <a:t> </a:t>
            </a:r>
            <a:r>
              <a:rPr sz="1400" i="1" spc="-20" dirty="0">
                <a:solidFill>
                  <a:srgbClr val="4F6A8D"/>
                </a:solidFill>
                <a:latin typeface="Arial"/>
                <a:cs typeface="Arial"/>
              </a:rPr>
              <a:t>recovery</a:t>
            </a:r>
            <a:r>
              <a:rPr sz="1400" i="1" spc="315" dirty="0">
                <a:solidFill>
                  <a:srgbClr val="4F6A8D"/>
                </a:solidFill>
                <a:latin typeface="Arial"/>
                <a:cs typeface="Arial"/>
              </a:rPr>
              <a:t> </a:t>
            </a:r>
            <a:r>
              <a:rPr sz="11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bevancommission.org/programmes/planned-</a:t>
            </a:r>
            <a:r>
              <a:rPr sz="1100" u="sng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care</a:t>
            </a:r>
            <a:endParaRPr sz="11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19259" y="224929"/>
            <a:ext cx="726504" cy="822681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0"/>
              </a:spcBef>
            </a:pPr>
            <a:r>
              <a:rPr dirty="0"/>
              <a:t>Radiology</a:t>
            </a:r>
            <a:r>
              <a:rPr spc="-55" dirty="0"/>
              <a:t> </a:t>
            </a:r>
            <a:r>
              <a:rPr spc="-10" dirty="0"/>
              <a:t>Pathway </a:t>
            </a:r>
            <a:r>
              <a:rPr dirty="0"/>
              <a:t>Navigation:</a:t>
            </a:r>
            <a:r>
              <a:rPr spc="-190" dirty="0"/>
              <a:t> </a:t>
            </a:r>
            <a:r>
              <a:rPr dirty="0"/>
              <a:t>A</a:t>
            </a:r>
            <a:r>
              <a:rPr spc="-170" dirty="0"/>
              <a:t> </a:t>
            </a:r>
            <a:r>
              <a:rPr dirty="0"/>
              <a:t>New</a:t>
            </a:r>
            <a:r>
              <a:rPr spc="-5" dirty="0"/>
              <a:t> </a:t>
            </a:r>
            <a:r>
              <a:rPr spc="-10" dirty="0"/>
              <a:t>Direction.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57327" y="1832229"/>
            <a:ext cx="6215380" cy="43180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>
              <a:lnSpc>
                <a:spcPts val="1510"/>
              </a:lnSpc>
              <a:spcBef>
                <a:spcPts val="295"/>
              </a:spcBef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Louisa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 Edwards-Brown,</a:t>
            </a:r>
            <a:r>
              <a:rPr sz="14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Advanced</a:t>
            </a:r>
            <a:r>
              <a:rPr sz="14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Radiography Practitioner/Project</a:t>
            </a:r>
            <a:r>
              <a:rPr sz="14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20" dirty="0">
                <a:solidFill>
                  <a:srgbClr val="FFFFFF"/>
                </a:solidFill>
                <a:latin typeface="Arial"/>
                <a:cs typeface="Arial"/>
              </a:rPr>
              <a:t>Lead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Sarah</a:t>
            </a: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Maund,</a:t>
            </a:r>
            <a:r>
              <a:rPr sz="14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Radiology</a:t>
            </a:r>
            <a:r>
              <a:rPr sz="14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Cancer</a:t>
            </a:r>
            <a:r>
              <a:rPr sz="14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Navigator</a:t>
            </a:r>
            <a:r>
              <a:rPr sz="1400" b="1" spc="3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4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CTMUHB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1957" y="6534150"/>
            <a:ext cx="23253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Project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Objectives: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7327" y="3748785"/>
            <a:ext cx="310388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63625" algn="l"/>
                <a:tab pos="1580515" algn="l"/>
                <a:tab pos="2499995" algn="l"/>
              </a:tabLst>
            </a:pPr>
            <a:r>
              <a:rPr sz="1350" spc="-10" dirty="0">
                <a:latin typeface="Arial"/>
                <a:cs typeface="Arial"/>
              </a:rPr>
              <a:t>confusing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for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patients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causing</a:t>
            </a:r>
            <a:endParaRPr sz="13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7327" y="3879240"/>
            <a:ext cx="3105785" cy="79502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1350" dirty="0">
                <a:latin typeface="Arial"/>
                <a:cs typeface="Arial"/>
              </a:rPr>
              <a:t>unnecessary</a:t>
            </a:r>
            <a:r>
              <a:rPr sz="1350" spc="-6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anxiety.</a:t>
            </a:r>
            <a:endParaRPr sz="135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sz="1350" dirty="0">
                <a:latin typeface="Arial"/>
                <a:cs typeface="Arial"/>
              </a:rPr>
              <a:t>Streamlining</a:t>
            </a:r>
            <a:r>
              <a:rPr sz="1350" spc="6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Radiology</a:t>
            </a:r>
            <a:r>
              <a:rPr sz="1350" spc="5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pathways</a:t>
            </a:r>
            <a:r>
              <a:rPr sz="1350" spc="80" dirty="0">
                <a:latin typeface="Arial"/>
                <a:cs typeface="Arial"/>
              </a:rPr>
              <a:t> </a:t>
            </a:r>
            <a:r>
              <a:rPr sz="1350" spc="-20" dirty="0">
                <a:latin typeface="Arial"/>
                <a:cs typeface="Arial"/>
              </a:rPr>
              <a:t>would </a:t>
            </a:r>
            <a:r>
              <a:rPr sz="1350" dirty="0">
                <a:latin typeface="Arial"/>
                <a:cs typeface="Arial"/>
              </a:rPr>
              <a:t>provide</a:t>
            </a:r>
            <a:r>
              <a:rPr sz="1350" spc="70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more</a:t>
            </a:r>
            <a:r>
              <a:rPr sz="1350" spc="75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clinical</a:t>
            </a:r>
            <a:r>
              <a:rPr sz="1350" spc="75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coordination</a:t>
            </a:r>
            <a:r>
              <a:rPr sz="1350" spc="75" dirty="0">
                <a:latin typeface="Arial"/>
                <a:cs typeface="Arial"/>
              </a:rPr>
              <a:t>  </a:t>
            </a:r>
            <a:r>
              <a:rPr sz="1350" spc="-25" dirty="0">
                <a:latin typeface="Arial"/>
                <a:cs typeface="Arial"/>
              </a:rPr>
              <a:t>for</a:t>
            </a:r>
            <a:endParaRPr sz="13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7327" y="4647946"/>
            <a:ext cx="310388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17244" algn="l"/>
                <a:tab pos="1324610" algn="l"/>
                <a:tab pos="2443480" algn="l"/>
              </a:tabLst>
            </a:pPr>
            <a:r>
              <a:rPr sz="1350" spc="-10" dirty="0">
                <a:latin typeface="Arial"/>
                <a:cs typeface="Arial"/>
              </a:rPr>
              <a:t>patients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0" dirty="0">
                <a:latin typeface="Arial"/>
                <a:cs typeface="Arial"/>
              </a:rPr>
              <a:t>with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connections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between</a:t>
            </a:r>
            <a:endParaRPr sz="13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7327" y="4853685"/>
            <a:ext cx="3105785" cy="15436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1350" dirty="0">
                <a:latin typeface="Arial"/>
                <a:cs typeface="Arial"/>
              </a:rPr>
              <a:t>Radiology</a:t>
            </a:r>
            <a:r>
              <a:rPr sz="1350" spc="4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4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clinical</a:t>
            </a:r>
            <a:r>
              <a:rPr sz="1350" spc="4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teams</a:t>
            </a:r>
            <a:r>
              <a:rPr sz="1350" spc="44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allowing </a:t>
            </a:r>
            <a:r>
              <a:rPr sz="1350" dirty="0">
                <a:latin typeface="Arial"/>
                <a:cs typeface="Arial"/>
              </a:rPr>
              <a:t>more</a:t>
            </a:r>
            <a:r>
              <a:rPr sz="1350" spc="190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prompt</a:t>
            </a:r>
            <a:r>
              <a:rPr sz="1350" spc="195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diagnosis</a:t>
            </a:r>
            <a:r>
              <a:rPr sz="1350" spc="195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195" dirty="0">
                <a:latin typeface="Arial"/>
                <a:cs typeface="Arial"/>
              </a:rPr>
              <a:t>  </a:t>
            </a:r>
            <a:r>
              <a:rPr sz="1350" spc="-10" dirty="0">
                <a:latin typeface="Arial"/>
                <a:cs typeface="Arial"/>
              </a:rPr>
              <a:t>optimal </a:t>
            </a:r>
            <a:r>
              <a:rPr sz="1350" dirty="0">
                <a:latin typeface="Arial"/>
                <a:cs typeface="Arial"/>
              </a:rPr>
              <a:t>treatment</a:t>
            </a:r>
            <a:r>
              <a:rPr sz="1350" spc="-5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options.</a:t>
            </a:r>
            <a:endParaRPr sz="1350">
              <a:latin typeface="Arial"/>
              <a:cs typeface="Arial"/>
            </a:endParaRPr>
          </a:p>
          <a:p>
            <a:pPr marL="12700" marR="6350" algn="just">
              <a:lnSpc>
                <a:spcPct val="100000"/>
              </a:lnSpc>
              <a:spcBef>
                <a:spcPts val="600"/>
              </a:spcBef>
            </a:pPr>
            <a:r>
              <a:rPr sz="1350" dirty="0">
                <a:latin typeface="Arial"/>
                <a:cs typeface="Arial"/>
              </a:rPr>
              <a:t>Implementing</a:t>
            </a:r>
            <a:r>
              <a:rPr sz="1350" spc="9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</a:t>
            </a:r>
            <a:r>
              <a:rPr sz="1350" spc="9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new</a:t>
            </a:r>
            <a:r>
              <a:rPr sz="1350" spc="9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Advanced</a:t>
            </a:r>
            <a:r>
              <a:rPr sz="1350" spc="9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Practice </a:t>
            </a:r>
            <a:r>
              <a:rPr sz="1350" dirty="0">
                <a:latin typeface="Arial"/>
                <a:cs typeface="Arial"/>
              </a:rPr>
              <a:t>role</a:t>
            </a:r>
            <a:r>
              <a:rPr sz="1350" spc="165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of</a:t>
            </a:r>
            <a:r>
              <a:rPr sz="1350" spc="165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Radiology</a:t>
            </a:r>
            <a:r>
              <a:rPr sz="1350" spc="160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Cancer</a:t>
            </a:r>
            <a:r>
              <a:rPr sz="1350" spc="170" dirty="0">
                <a:latin typeface="Arial"/>
                <a:cs typeface="Arial"/>
              </a:rPr>
              <a:t>  </a:t>
            </a:r>
            <a:r>
              <a:rPr sz="1350" spc="-10" dirty="0">
                <a:latin typeface="Arial"/>
                <a:cs typeface="Arial"/>
              </a:rPr>
              <a:t>Navigator, </a:t>
            </a:r>
            <a:r>
              <a:rPr sz="1350" dirty="0">
                <a:latin typeface="Arial"/>
                <a:cs typeface="Arial"/>
              </a:rPr>
              <a:t>would</a:t>
            </a:r>
            <a:r>
              <a:rPr sz="1350" spc="29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enable</a:t>
            </a:r>
            <a:r>
              <a:rPr sz="1350" spc="30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changes</a:t>
            </a:r>
            <a:r>
              <a:rPr sz="1350" spc="3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to</a:t>
            </a:r>
            <a:r>
              <a:rPr sz="1350" spc="30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be</a:t>
            </a:r>
            <a:r>
              <a:rPr sz="1350" spc="30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achieved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4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collaborative</a:t>
            </a:r>
            <a:r>
              <a:rPr sz="1350" spc="-5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working.</a:t>
            </a:r>
            <a:endParaRPr sz="13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7327" y="2388741"/>
            <a:ext cx="3105150" cy="1386840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51435" algn="just">
              <a:lnSpc>
                <a:spcPct val="100000"/>
              </a:lnSpc>
              <a:spcBef>
                <a:spcPts val="1190"/>
              </a:spcBef>
            </a:pPr>
            <a:r>
              <a:rPr sz="2000" b="1" dirty="0">
                <a:latin typeface="Arial"/>
                <a:cs typeface="Arial"/>
              </a:rPr>
              <a:t>Project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Background:</a:t>
            </a:r>
            <a:endParaRPr sz="20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745"/>
              </a:spcBef>
            </a:pPr>
            <a:r>
              <a:rPr sz="1350" dirty="0">
                <a:latin typeface="Arial"/>
                <a:cs typeface="Arial"/>
              </a:rPr>
              <a:t>The</a:t>
            </a:r>
            <a:r>
              <a:rPr sz="1350" spc="37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patient</a:t>
            </a:r>
            <a:r>
              <a:rPr sz="1350" spc="39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journey</a:t>
            </a:r>
            <a:r>
              <a:rPr sz="1350" spc="37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through</a:t>
            </a:r>
            <a:r>
              <a:rPr sz="1350" spc="39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diagnosis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30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treatment</a:t>
            </a:r>
            <a:r>
              <a:rPr sz="1350" spc="30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for</a:t>
            </a:r>
            <a:r>
              <a:rPr sz="1350" spc="29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suspected</a:t>
            </a:r>
            <a:r>
              <a:rPr sz="1350" spc="30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cancer</a:t>
            </a:r>
            <a:r>
              <a:rPr sz="1350" spc="305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is </a:t>
            </a:r>
            <a:r>
              <a:rPr sz="1350" dirty="0">
                <a:latin typeface="Arial"/>
                <a:cs typeface="Arial"/>
              </a:rPr>
              <a:t>complex,</a:t>
            </a:r>
            <a:r>
              <a:rPr sz="1350" spc="145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with</a:t>
            </a:r>
            <a:r>
              <a:rPr sz="1350" spc="145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multiple</a:t>
            </a:r>
            <a:r>
              <a:rPr sz="1350" spc="150" dirty="0">
                <a:latin typeface="Arial"/>
                <a:cs typeface="Arial"/>
              </a:rPr>
              <a:t>  </a:t>
            </a:r>
            <a:r>
              <a:rPr sz="1350" spc="-10" dirty="0">
                <a:latin typeface="Arial"/>
                <a:cs typeface="Arial"/>
              </a:rPr>
              <a:t>investigations; </a:t>
            </a:r>
            <a:r>
              <a:rPr sz="1350" dirty="0">
                <a:latin typeface="Arial"/>
                <a:cs typeface="Arial"/>
              </a:rPr>
              <a:t>the</a:t>
            </a:r>
            <a:r>
              <a:rPr sz="1350" spc="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pathway</a:t>
            </a:r>
            <a:r>
              <a:rPr sz="1350" spc="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process</a:t>
            </a:r>
            <a:r>
              <a:rPr sz="1350" spc="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can</a:t>
            </a:r>
            <a:r>
              <a:rPr sz="1350" spc="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be</a:t>
            </a:r>
            <a:r>
              <a:rPr sz="1350" spc="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upsetting</a:t>
            </a:r>
            <a:r>
              <a:rPr sz="1350" spc="25" dirty="0">
                <a:latin typeface="Arial"/>
                <a:cs typeface="Arial"/>
              </a:rPr>
              <a:t> </a:t>
            </a:r>
            <a:r>
              <a:rPr sz="1350" spc="-50" dirty="0">
                <a:latin typeface="Arial"/>
                <a:cs typeface="Arial"/>
              </a:rPr>
              <a:t>&amp;</a:t>
            </a:r>
            <a:endParaRPr sz="13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7022" y="9774428"/>
            <a:ext cx="2989580" cy="1215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Project</a:t>
            </a:r>
            <a:r>
              <a:rPr sz="2000" b="1" spc="-10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Approach: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89"/>
              </a:spcBef>
            </a:pPr>
            <a:r>
              <a:rPr sz="1350" dirty="0">
                <a:latin typeface="Arial"/>
                <a:cs typeface="Arial"/>
              </a:rPr>
              <a:t>Implement</a:t>
            </a:r>
            <a:r>
              <a:rPr sz="1350" spc="-6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new</a:t>
            </a:r>
            <a:r>
              <a:rPr sz="1350" spc="-9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Advanced</a:t>
            </a:r>
            <a:r>
              <a:rPr sz="1350" spc="-4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Practice</a:t>
            </a:r>
            <a:r>
              <a:rPr sz="1350" spc="-55" dirty="0">
                <a:latin typeface="Arial"/>
                <a:cs typeface="Arial"/>
              </a:rPr>
              <a:t> </a:t>
            </a:r>
            <a:r>
              <a:rPr sz="1350" spc="-20" dirty="0">
                <a:latin typeface="Arial"/>
                <a:cs typeface="Arial"/>
              </a:rPr>
              <a:t>role</a:t>
            </a:r>
            <a:endParaRPr sz="1350">
              <a:latin typeface="Arial"/>
              <a:cs typeface="Arial"/>
            </a:endParaRPr>
          </a:p>
          <a:p>
            <a:pPr marL="278765" marR="403860" indent="-266700">
              <a:lnSpc>
                <a:spcPct val="112599"/>
              </a:lnSpc>
              <a:buFont typeface="Arial"/>
              <a:buChar char="•"/>
              <a:tabLst>
                <a:tab pos="297180" algn="l"/>
              </a:tabLst>
            </a:pPr>
            <a:r>
              <a:rPr sz="1350" b="1" dirty="0">
                <a:solidFill>
                  <a:srgbClr val="2E5496"/>
                </a:solidFill>
                <a:latin typeface="Arial"/>
                <a:cs typeface="Arial"/>
              </a:rPr>
              <a:t>Radiology</a:t>
            </a:r>
            <a:r>
              <a:rPr sz="1350" b="1" spc="-4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350" b="1" dirty="0">
                <a:solidFill>
                  <a:srgbClr val="2E5496"/>
                </a:solidFill>
                <a:latin typeface="Arial"/>
                <a:cs typeface="Arial"/>
              </a:rPr>
              <a:t>Cancer</a:t>
            </a:r>
            <a:r>
              <a:rPr sz="1350" b="1" spc="-5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350" b="1" spc="-10" dirty="0">
                <a:solidFill>
                  <a:srgbClr val="2E5496"/>
                </a:solidFill>
                <a:latin typeface="Arial"/>
                <a:cs typeface="Arial"/>
              </a:rPr>
              <a:t>Navigator 	</a:t>
            </a:r>
            <a:r>
              <a:rPr sz="1350" b="1" dirty="0">
                <a:solidFill>
                  <a:srgbClr val="2E5496"/>
                </a:solidFill>
                <a:latin typeface="Arial"/>
                <a:cs typeface="Arial"/>
              </a:rPr>
              <a:t>(Sarah</a:t>
            </a:r>
            <a:r>
              <a:rPr sz="1350" b="1" spc="-30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350" b="1" spc="-10" dirty="0">
                <a:solidFill>
                  <a:srgbClr val="2E5496"/>
                </a:solidFill>
                <a:latin typeface="Arial"/>
                <a:cs typeface="Arial"/>
              </a:rPr>
              <a:t>Maund).</a:t>
            </a:r>
            <a:endParaRPr sz="13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7022" y="6975729"/>
            <a:ext cx="2987675" cy="41655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1770" indent="-179070">
              <a:lnSpc>
                <a:spcPts val="1535"/>
              </a:lnSpc>
              <a:spcBef>
                <a:spcPts val="105"/>
              </a:spcBef>
              <a:buChar char="•"/>
              <a:tabLst>
                <a:tab pos="191770" algn="l"/>
                <a:tab pos="1183005" algn="l"/>
                <a:tab pos="1640205" algn="l"/>
                <a:tab pos="2335530" algn="l"/>
              </a:tabLst>
            </a:pPr>
            <a:r>
              <a:rPr sz="1350" spc="-10" dirty="0">
                <a:latin typeface="Arial"/>
                <a:cs typeface="Arial"/>
              </a:rPr>
              <a:t>Streamline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and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reduce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pathway</a:t>
            </a:r>
            <a:endParaRPr sz="1350">
              <a:latin typeface="Arial"/>
              <a:cs typeface="Arial"/>
            </a:endParaRPr>
          </a:p>
          <a:p>
            <a:pPr marL="192405">
              <a:lnSpc>
                <a:spcPts val="1535"/>
              </a:lnSpc>
            </a:pPr>
            <a:r>
              <a:rPr sz="1350" dirty="0">
                <a:latin typeface="Arial"/>
                <a:cs typeface="Arial"/>
              </a:rPr>
              <a:t>delays</a:t>
            </a:r>
            <a:r>
              <a:rPr sz="1350" spc="-3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waiting</a:t>
            </a:r>
            <a:r>
              <a:rPr sz="1350" spc="-3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times.</a:t>
            </a:r>
            <a:endParaRPr sz="13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7022" y="7530846"/>
            <a:ext cx="2988310" cy="208407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91135" marR="7620" indent="-179070">
              <a:lnSpc>
                <a:spcPts val="1460"/>
              </a:lnSpc>
              <a:spcBef>
                <a:spcPts val="285"/>
              </a:spcBef>
              <a:buChar char="•"/>
              <a:tabLst>
                <a:tab pos="192405" algn="l"/>
                <a:tab pos="1364615" algn="l"/>
                <a:tab pos="1934210" algn="l"/>
                <a:tab pos="2373630" algn="l"/>
              </a:tabLst>
            </a:pPr>
            <a:r>
              <a:rPr sz="1350" spc="-10" dirty="0">
                <a:latin typeface="Arial"/>
                <a:cs typeface="Arial"/>
              </a:rPr>
              <a:t>Coordinated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0" dirty="0">
                <a:latin typeface="Arial"/>
                <a:cs typeface="Arial"/>
              </a:rPr>
              <a:t>care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for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patients 	</a:t>
            </a:r>
            <a:r>
              <a:rPr sz="1350" dirty="0">
                <a:latin typeface="Arial"/>
                <a:cs typeface="Arial"/>
              </a:rPr>
              <a:t>requiring</a:t>
            </a:r>
            <a:r>
              <a:rPr sz="1350" spc="-3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multiple</a:t>
            </a:r>
            <a:r>
              <a:rPr sz="1350" spc="-6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examinations.</a:t>
            </a:r>
            <a:endParaRPr sz="1350">
              <a:latin typeface="Arial"/>
              <a:cs typeface="Arial"/>
            </a:endParaRPr>
          </a:p>
          <a:p>
            <a:pPr marL="191135" marR="5080" indent="-179070">
              <a:lnSpc>
                <a:spcPts val="1450"/>
              </a:lnSpc>
              <a:spcBef>
                <a:spcPts val="1470"/>
              </a:spcBef>
              <a:buChar char="•"/>
              <a:tabLst>
                <a:tab pos="192405" algn="l"/>
                <a:tab pos="1141730" algn="l"/>
                <a:tab pos="1703070" algn="l"/>
                <a:tab pos="2033270" algn="l"/>
                <a:tab pos="2774315" algn="l"/>
              </a:tabLst>
            </a:pPr>
            <a:r>
              <a:rPr sz="1350" spc="-10" dirty="0">
                <a:latin typeface="Arial"/>
                <a:cs typeface="Arial"/>
              </a:rPr>
              <a:t>Radiology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0" dirty="0">
                <a:latin typeface="Arial"/>
                <a:cs typeface="Arial"/>
              </a:rPr>
              <a:t>point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of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contact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for 	</a:t>
            </a:r>
            <a:r>
              <a:rPr sz="1350" dirty="0">
                <a:latin typeface="Arial"/>
                <a:cs typeface="Arial"/>
              </a:rPr>
              <a:t>patients/pathway</a:t>
            </a:r>
            <a:r>
              <a:rPr sz="1350" spc="-8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teams.</a:t>
            </a:r>
            <a:endParaRPr sz="1350">
              <a:latin typeface="Arial"/>
              <a:cs typeface="Arial"/>
            </a:endParaRPr>
          </a:p>
          <a:p>
            <a:pPr marL="191135" marR="5080" indent="-179070">
              <a:lnSpc>
                <a:spcPts val="1460"/>
              </a:lnSpc>
              <a:spcBef>
                <a:spcPts val="1460"/>
              </a:spcBef>
              <a:buChar char="•"/>
              <a:tabLst>
                <a:tab pos="192405" algn="l"/>
                <a:tab pos="943610" algn="l"/>
                <a:tab pos="1326515" algn="l"/>
                <a:tab pos="1745614" algn="l"/>
                <a:tab pos="2202815" algn="l"/>
              </a:tabLst>
            </a:pPr>
            <a:r>
              <a:rPr sz="1350" spc="-10" dirty="0">
                <a:latin typeface="Arial"/>
                <a:cs typeface="Arial"/>
              </a:rPr>
              <a:t>Improve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pre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and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0" dirty="0">
                <a:latin typeface="Arial"/>
                <a:cs typeface="Arial"/>
              </a:rPr>
              <a:t>post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procedure 	</a:t>
            </a:r>
            <a:r>
              <a:rPr sz="1350" dirty="0">
                <a:latin typeface="Arial"/>
                <a:cs typeface="Arial"/>
              </a:rPr>
              <a:t>patient</a:t>
            </a:r>
            <a:r>
              <a:rPr sz="1350" spc="-4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information</a:t>
            </a:r>
            <a:r>
              <a:rPr sz="1350" spc="-6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–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digital</a:t>
            </a:r>
            <a:r>
              <a:rPr sz="1350" spc="-4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access.</a:t>
            </a:r>
            <a:endParaRPr sz="1350">
              <a:latin typeface="Arial"/>
              <a:cs typeface="Arial"/>
            </a:endParaRPr>
          </a:p>
          <a:p>
            <a:pPr marL="191135" marR="5080" indent="-179070">
              <a:lnSpc>
                <a:spcPts val="1450"/>
              </a:lnSpc>
              <a:spcBef>
                <a:spcPts val="1465"/>
              </a:spcBef>
              <a:buChar char="•"/>
              <a:tabLst>
                <a:tab pos="192405" algn="l"/>
                <a:tab pos="1017269" algn="l"/>
                <a:tab pos="1461770" algn="l"/>
                <a:tab pos="2429510" algn="l"/>
              </a:tabLst>
            </a:pPr>
            <a:r>
              <a:rPr sz="1350" spc="-10" dirty="0">
                <a:latin typeface="Arial"/>
                <a:cs typeface="Arial"/>
              </a:rPr>
              <a:t>Improve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the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Radiology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referral 	system.</a:t>
            </a:r>
            <a:endParaRPr sz="13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7022" y="10987532"/>
            <a:ext cx="310388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8765" indent="-266065">
              <a:lnSpc>
                <a:spcPct val="100000"/>
              </a:lnSpc>
              <a:spcBef>
                <a:spcPts val="105"/>
              </a:spcBef>
              <a:buChar char="•"/>
              <a:tabLst>
                <a:tab pos="278765" algn="l"/>
                <a:tab pos="1365885" algn="l"/>
                <a:tab pos="1879600" algn="l"/>
                <a:tab pos="2726690" algn="l"/>
              </a:tabLst>
            </a:pPr>
            <a:r>
              <a:rPr sz="1350" spc="-10" dirty="0">
                <a:latin typeface="Arial"/>
                <a:cs typeface="Arial"/>
              </a:rPr>
              <a:t>Collaborate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0" dirty="0">
                <a:latin typeface="Arial"/>
                <a:cs typeface="Arial"/>
              </a:rPr>
              <a:t>with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pathway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0" dirty="0">
                <a:latin typeface="Arial"/>
                <a:cs typeface="Arial"/>
              </a:rPr>
              <a:t>work</a:t>
            </a:r>
            <a:endParaRPr sz="13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57022" y="11168024"/>
            <a:ext cx="3104515" cy="203200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279400">
              <a:lnSpc>
                <a:spcPct val="100000"/>
              </a:lnSpc>
              <a:spcBef>
                <a:spcPts val="305"/>
              </a:spcBef>
            </a:pPr>
            <a:r>
              <a:rPr sz="1350" dirty="0">
                <a:latin typeface="Arial"/>
                <a:cs typeface="Arial"/>
              </a:rPr>
              <a:t>stream</a:t>
            </a:r>
            <a:r>
              <a:rPr sz="1350" spc="-4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colleagues.</a:t>
            </a:r>
            <a:endParaRPr sz="1350">
              <a:latin typeface="Arial"/>
              <a:cs typeface="Arial"/>
            </a:endParaRPr>
          </a:p>
          <a:p>
            <a:pPr marL="278765" indent="-266065">
              <a:lnSpc>
                <a:spcPct val="100000"/>
              </a:lnSpc>
              <a:spcBef>
                <a:spcPts val="204"/>
              </a:spcBef>
              <a:buChar char="•"/>
              <a:tabLst>
                <a:tab pos="278765" algn="l"/>
              </a:tabLst>
            </a:pPr>
            <a:r>
              <a:rPr sz="1350" dirty="0">
                <a:latin typeface="Arial"/>
                <a:cs typeface="Arial"/>
              </a:rPr>
              <a:t>Attend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spc="-35" dirty="0">
                <a:latin typeface="Arial"/>
                <a:cs typeface="Arial"/>
              </a:rPr>
              <a:t>MDTs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Cancer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Meetings.</a:t>
            </a:r>
            <a:endParaRPr sz="1350">
              <a:latin typeface="Arial"/>
              <a:cs typeface="Arial"/>
            </a:endParaRPr>
          </a:p>
          <a:p>
            <a:pPr marL="279400" marR="5080" indent="-266700">
              <a:lnSpc>
                <a:spcPct val="100000"/>
              </a:lnSpc>
              <a:spcBef>
                <a:spcPts val="204"/>
              </a:spcBef>
              <a:buChar char="•"/>
              <a:tabLst>
                <a:tab pos="279400" algn="l"/>
                <a:tab pos="1087120" algn="l"/>
                <a:tab pos="1704339" algn="l"/>
                <a:tab pos="2386965" algn="l"/>
                <a:tab pos="2804795" algn="l"/>
              </a:tabLst>
            </a:pPr>
            <a:r>
              <a:rPr sz="1350" spc="-10" dirty="0">
                <a:latin typeface="Arial"/>
                <a:cs typeface="Arial"/>
              </a:rPr>
              <a:t>Provide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0" dirty="0">
                <a:latin typeface="Arial"/>
                <a:cs typeface="Arial"/>
              </a:rPr>
              <a:t>more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joined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up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and </a:t>
            </a:r>
            <a:r>
              <a:rPr sz="1350" dirty="0">
                <a:latin typeface="Arial"/>
                <a:cs typeface="Arial"/>
              </a:rPr>
              <a:t>continuous</a:t>
            </a:r>
            <a:r>
              <a:rPr sz="1350" spc="-4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care</a:t>
            </a:r>
            <a:r>
              <a:rPr sz="1350" spc="-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for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patients.</a:t>
            </a:r>
            <a:endParaRPr sz="1350">
              <a:latin typeface="Arial"/>
              <a:cs typeface="Arial"/>
            </a:endParaRPr>
          </a:p>
          <a:p>
            <a:pPr marL="279400" marR="5080" indent="-266700">
              <a:lnSpc>
                <a:spcPct val="100000"/>
              </a:lnSpc>
              <a:spcBef>
                <a:spcPts val="190"/>
              </a:spcBef>
              <a:buChar char="•"/>
              <a:tabLst>
                <a:tab pos="279400" algn="l"/>
                <a:tab pos="798830" algn="l"/>
                <a:tab pos="1750060" algn="l"/>
                <a:tab pos="2076450" algn="l"/>
                <a:tab pos="2804795" algn="l"/>
              </a:tabLst>
            </a:pPr>
            <a:r>
              <a:rPr sz="1350" spc="-10" dirty="0">
                <a:latin typeface="Arial"/>
                <a:cs typeface="Arial"/>
              </a:rPr>
              <a:t>Point</a:t>
            </a:r>
            <a:r>
              <a:rPr sz="1350" dirty="0">
                <a:latin typeface="Arial"/>
                <a:cs typeface="Arial"/>
              </a:rPr>
              <a:t>	of</a:t>
            </a:r>
            <a:r>
              <a:rPr sz="1350" spc="120" dirty="0">
                <a:latin typeface="Arial"/>
                <a:cs typeface="Arial"/>
              </a:rPr>
              <a:t>  </a:t>
            </a:r>
            <a:r>
              <a:rPr sz="1350" spc="-10" dirty="0">
                <a:latin typeface="Arial"/>
                <a:cs typeface="Arial"/>
              </a:rPr>
              <a:t>contact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for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patients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and </a:t>
            </a:r>
            <a:r>
              <a:rPr sz="1350" dirty="0">
                <a:latin typeface="Arial"/>
                <a:cs typeface="Arial"/>
              </a:rPr>
              <a:t>clinical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teams.</a:t>
            </a:r>
            <a:endParaRPr sz="1350">
              <a:latin typeface="Arial"/>
              <a:cs typeface="Arial"/>
            </a:endParaRPr>
          </a:p>
          <a:p>
            <a:pPr marL="278765" indent="-266065">
              <a:lnSpc>
                <a:spcPct val="100000"/>
              </a:lnSpc>
              <a:spcBef>
                <a:spcPts val="204"/>
              </a:spcBef>
              <a:buChar char="•"/>
              <a:tabLst>
                <a:tab pos="278765" algn="l"/>
              </a:tabLst>
            </a:pPr>
            <a:r>
              <a:rPr sz="1350" dirty="0">
                <a:latin typeface="Arial"/>
                <a:cs typeface="Arial"/>
              </a:rPr>
              <a:t>Review</a:t>
            </a:r>
            <a:r>
              <a:rPr sz="1350" spc="-4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vetting</a:t>
            </a:r>
            <a:r>
              <a:rPr sz="1350" spc="-4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processes.</a:t>
            </a:r>
            <a:endParaRPr sz="1350">
              <a:latin typeface="Arial"/>
              <a:cs typeface="Arial"/>
            </a:endParaRPr>
          </a:p>
          <a:p>
            <a:pPr marL="279400" marR="5080" indent="-266700">
              <a:lnSpc>
                <a:spcPct val="100000"/>
              </a:lnSpc>
              <a:spcBef>
                <a:spcPts val="204"/>
              </a:spcBef>
              <a:buChar char="•"/>
              <a:tabLst>
                <a:tab pos="279400" algn="l"/>
              </a:tabLst>
            </a:pPr>
            <a:r>
              <a:rPr sz="1350" dirty="0">
                <a:latin typeface="Arial"/>
                <a:cs typeface="Arial"/>
              </a:rPr>
              <a:t>Undertake</a:t>
            </a:r>
            <a:r>
              <a:rPr sz="1350" spc="18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referral</a:t>
            </a:r>
            <a:r>
              <a:rPr sz="1350" spc="18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vetting</a:t>
            </a:r>
            <a:r>
              <a:rPr sz="1350" spc="19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to</a:t>
            </a:r>
            <a:r>
              <a:rPr sz="1350" spc="19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reduce delays.</a:t>
            </a:r>
            <a:endParaRPr sz="13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7022" y="13197586"/>
            <a:ext cx="242062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8765" indent="-266065">
              <a:lnSpc>
                <a:spcPct val="100000"/>
              </a:lnSpc>
              <a:spcBef>
                <a:spcPts val="105"/>
              </a:spcBef>
              <a:buChar char="•"/>
              <a:tabLst>
                <a:tab pos="278765" algn="l"/>
              </a:tabLst>
            </a:pPr>
            <a:r>
              <a:rPr sz="1350" dirty="0">
                <a:latin typeface="Arial"/>
                <a:cs typeface="Arial"/>
              </a:rPr>
              <a:t>Improve</a:t>
            </a:r>
            <a:r>
              <a:rPr sz="1350" spc="-3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patient</a:t>
            </a:r>
            <a:r>
              <a:rPr sz="1350" spc="-4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information.</a:t>
            </a:r>
            <a:endParaRPr sz="13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858005" y="2526919"/>
            <a:ext cx="3912235" cy="8870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Project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Outcomes:</a:t>
            </a:r>
            <a:endParaRPr sz="2000">
              <a:latin typeface="Arial"/>
              <a:cs typeface="Arial"/>
            </a:endParaRPr>
          </a:p>
          <a:p>
            <a:pPr marL="20320">
              <a:lnSpc>
                <a:spcPct val="100000"/>
              </a:lnSpc>
              <a:spcBef>
                <a:spcPts val="1140"/>
              </a:spcBef>
            </a:pPr>
            <a:r>
              <a:rPr sz="1350" dirty="0">
                <a:latin typeface="Arial"/>
                <a:cs typeface="Arial"/>
              </a:rPr>
              <a:t>Addition</a:t>
            </a:r>
            <a:r>
              <a:rPr sz="1350" spc="5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of</a:t>
            </a:r>
            <a:r>
              <a:rPr sz="1350" spc="5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</a:t>
            </a:r>
            <a:r>
              <a:rPr sz="1350" spc="6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new</a:t>
            </a:r>
            <a:r>
              <a:rPr sz="1350" spc="5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Advanced</a:t>
            </a:r>
            <a:r>
              <a:rPr sz="1350" spc="5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Practice</a:t>
            </a:r>
            <a:r>
              <a:rPr sz="1350" spc="7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Radiography</a:t>
            </a:r>
            <a:endParaRPr sz="1350">
              <a:latin typeface="Arial"/>
              <a:cs typeface="Arial"/>
            </a:endParaRPr>
          </a:p>
          <a:p>
            <a:pPr marL="20320">
              <a:lnSpc>
                <a:spcPct val="100000"/>
              </a:lnSpc>
            </a:pPr>
            <a:r>
              <a:rPr sz="1350" dirty="0">
                <a:latin typeface="Arial"/>
                <a:cs typeface="Arial"/>
              </a:rPr>
              <a:t>role</a:t>
            </a:r>
            <a:r>
              <a:rPr sz="1350" spc="-3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which</a:t>
            </a:r>
            <a:r>
              <a:rPr sz="1350" spc="-40" dirty="0">
                <a:latin typeface="Arial"/>
                <a:cs typeface="Arial"/>
              </a:rPr>
              <a:t> </a:t>
            </a:r>
            <a:r>
              <a:rPr sz="1350" spc="-20" dirty="0">
                <a:latin typeface="Arial"/>
                <a:cs typeface="Arial"/>
              </a:rPr>
              <a:t>has:</a:t>
            </a:r>
            <a:endParaRPr sz="13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65626" y="3388512"/>
            <a:ext cx="3407410" cy="48895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278765" indent="-266065">
              <a:lnSpc>
                <a:spcPct val="100000"/>
              </a:lnSpc>
              <a:spcBef>
                <a:spcPts val="300"/>
              </a:spcBef>
              <a:buChar char="•"/>
              <a:tabLst>
                <a:tab pos="278765" algn="l"/>
              </a:tabLst>
            </a:pPr>
            <a:r>
              <a:rPr sz="1350" dirty="0">
                <a:latin typeface="Arial"/>
                <a:cs typeface="Arial"/>
              </a:rPr>
              <a:t>Reduced</a:t>
            </a:r>
            <a:r>
              <a:rPr sz="1350" spc="-6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waiting</a:t>
            </a:r>
            <a:r>
              <a:rPr sz="1350" spc="-4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times</a:t>
            </a:r>
            <a:endParaRPr sz="1350">
              <a:latin typeface="Arial"/>
              <a:cs typeface="Arial"/>
            </a:endParaRPr>
          </a:p>
          <a:p>
            <a:pPr marL="278765" indent="-266065">
              <a:lnSpc>
                <a:spcPct val="100000"/>
              </a:lnSpc>
              <a:spcBef>
                <a:spcPts val="204"/>
              </a:spcBef>
              <a:buChar char="•"/>
              <a:tabLst>
                <a:tab pos="278765" algn="l"/>
              </a:tabLst>
            </a:pPr>
            <a:r>
              <a:rPr sz="1350" dirty="0">
                <a:latin typeface="Arial"/>
                <a:cs typeface="Arial"/>
              </a:rPr>
              <a:t>Improved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patient</a:t>
            </a:r>
            <a:r>
              <a:rPr sz="1350" spc="-3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centred</a:t>
            </a:r>
            <a:r>
              <a:rPr sz="1350" spc="-5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care</a:t>
            </a:r>
            <a:r>
              <a:rPr sz="1350" spc="-4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&amp;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services</a:t>
            </a:r>
            <a:endParaRPr sz="13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267447" y="10705592"/>
            <a:ext cx="3166745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8765" indent="-266065">
              <a:lnSpc>
                <a:spcPct val="100000"/>
              </a:lnSpc>
              <a:spcBef>
                <a:spcPts val="105"/>
              </a:spcBef>
              <a:buChar char="•"/>
              <a:tabLst>
                <a:tab pos="278765" algn="l"/>
              </a:tabLst>
            </a:pPr>
            <a:r>
              <a:rPr sz="1350" dirty="0">
                <a:latin typeface="Arial"/>
                <a:cs typeface="Arial"/>
              </a:rPr>
              <a:t>New</a:t>
            </a:r>
            <a:r>
              <a:rPr sz="1350" spc="6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role,</a:t>
            </a:r>
            <a:r>
              <a:rPr sz="1350" spc="7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which</a:t>
            </a:r>
            <a:r>
              <a:rPr sz="1350" spc="6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could</a:t>
            </a:r>
            <a:r>
              <a:rPr sz="1350" spc="7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be</a:t>
            </a:r>
            <a:r>
              <a:rPr sz="1350" spc="7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adopted</a:t>
            </a:r>
            <a:r>
              <a:rPr sz="1350" spc="60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by</a:t>
            </a:r>
            <a:endParaRPr sz="13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267447" y="10911332"/>
            <a:ext cx="2059305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dirty="0">
                <a:latin typeface="Arial"/>
                <a:cs typeface="Arial"/>
              </a:rPr>
              <a:t>all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Radiology</a:t>
            </a:r>
            <a:r>
              <a:rPr sz="1350" spc="-5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departments.</a:t>
            </a:r>
            <a:endParaRPr sz="13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267447" y="11117071"/>
            <a:ext cx="3168015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8765" indent="-266065">
              <a:lnSpc>
                <a:spcPct val="100000"/>
              </a:lnSpc>
              <a:spcBef>
                <a:spcPts val="105"/>
              </a:spcBef>
              <a:buChar char="•"/>
              <a:tabLst>
                <a:tab pos="278765" algn="l"/>
              </a:tabLst>
            </a:pPr>
            <a:r>
              <a:rPr sz="1350" dirty="0">
                <a:latin typeface="Arial"/>
                <a:cs typeface="Arial"/>
              </a:rPr>
              <a:t>Feedback</a:t>
            </a:r>
            <a:r>
              <a:rPr sz="1350" spc="19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19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present</a:t>
            </a:r>
            <a:r>
              <a:rPr sz="1350" spc="18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</a:t>
            </a:r>
            <a:r>
              <a:rPr sz="1350" spc="19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results</a:t>
            </a:r>
            <a:r>
              <a:rPr sz="1350" spc="190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of</a:t>
            </a:r>
            <a:endParaRPr sz="13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267447" y="11322811"/>
            <a:ext cx="3166110" cy="438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350" dirty="0">
                <a:latin typeface="Arial"/>
                <a:cs typeface="Arial"/>
              </a:rPr>
              <a:t>the</a:t>
            </a:r>
            <a:r>
              <a:rPr sz="1350" spc="44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project,</a:t>
            </a:r>
            <a:r>
              <a:rPr sz="1350" spc="4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with</a:t>
            </a:r>
            <a:r>
              <a:rPr sz="1350" spc="44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</a:t>
            </a:r>
            <a:r>
              <a:rPr sz="1350" spc="44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podcast</a:t>
            </a:r>
            <a:r>
              <a:rPr sz="1350" spc="4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45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video </a:t>
            </a:r>
            <a:r>
              <a:rPr sz="1350" dirty="0">
                <a:latin typeface="Arial"/>
                <a:cs typeface="Arial"/>
              </a:rPr>
              <a:t>also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produced.</a:t>
            </a:r>
            <a:endParaRPr sz="13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267447" y="11734292"/>
            <a:ext cx="316611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8765" indent="-266065">
              <a:lnSpc>
                <a:spcPct val="100000"/>
              </a:lnSpc>
              <a:spcBef>
                <a:spcPts val="105"/>
              </a:spcBef>
              <a:buChar char="•"/>
              <a:tabLst>
                <a:tab pos="278765" algn="l"/>
                <a:tab pos="798830" algn="l"/>
                <a:tab pos="1243965" algn="l"/>
                <a:tab pos="1536065" algn="l"/>
                <a:tab pos="1849120" algn="l"/>
                <a:tab pos="2569845" algn="l"/>
              </a:tabLst>
            </a:pPr>
            <a:r>
              <a:rPr sz="1350" spc="-20" dirty="0">
                <a:latin typeface="Arial"/>
                <a:cs typeface="Arial"/>
              </a:rPr>
              <a:t>Next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aim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is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to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employ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another</a:t>
            </a:r>
            <a:endParaRPr sz="13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267447" y="11940032"/>
            <a:ext cx="3167380" cy="849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1350" dirty="0">
                <a:latin typeface="Arial"/>
                <a:cs typeface="Arial"/>
              </a:rPr>
              <a:t>Radiology</a:t>
            </a:r>
            <a:r>
              <a:rPr sz="1350" spc="105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Cancer</a:t>
            </a:r>
            <a:r>
              <a:rPr sz="1350" spc="110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Navigator</a:t>
            </a:r>
            <a:r>
              <a:rPr sz="1350" spc="110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to</a:t>
            </a:r>
            <a:r>
              <a:rPr sz="1350" spc="114" dirty="0">
                <a:latin typeface="Arial"/>
                <a:cs typeface="Arial"/>
              </a:rPr>
              <a:t>  </a:t>
            </a:r>
            <a:r>
              <a:rPr sz="1350" spc="-10" dirty="0">
                <a:latin typeface="Arial"/>
                <a:cs typeface="Arial"/>
              </a:rPr>
              <a:t>jointly </a:t>
            </a:r>
            <a:r>
              <a:rPr sz="1350" dirty="0">
                <a:latin typeface="Arial"/>
                <a:cs typeface="Arial"/>
              </a:rPr>
              <a:t>cover</a:t>
            </a:r>
            <a:r>
              <a:rPr sz="1350" spc="135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the</a:t>
            </a:r>
            <a:r>
              <a:rPr sz="1350" spc="125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Royal</a:t>
            </a:r>
            <a:r>
              <a:rPr sz="1350" spc="135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Glamorgan</a:t>
            </a:r>
            <a:r>
              <a:rPr sz="1350" spc="130" dirty="0">
                <a:latin typeface="Arial"/>
                <a:cs typeface="Arial"/>
              </a:rPr>
              <a:t>  </a:t>
            </a:r>
            <a:r>
              <a:rPr sz="1350" spc="-10" dirty="0">
                <a:latin typeface="Arial"/>
                <a:cs typeface="Arial"/>
              </a:rPr>
              <a:t>Hospital, </a:t>
            </a:r>
            <a:r>
              <a:rPr sz="1350" dirty="0">
                <a:latin typeface="Arial"/>
                <a:cs typeface="Arial"/>
              </a:rPr>
              <a:t>Llantrisant</a:t>
            </a:r>
            <a:r>
              <a:rPr sz="1350" spc="2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2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Prince</a:t>
            </a:r>
            <a:r>
              <a:rPr sz="1350" spc="2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Charles</a:t>
            </a:r>
            <a:r>
              <a:rPr sz="1350" spc="22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Hospital, </a:t>
            </a:r>
            <a:r>
              <a:rPr sz="1350" dirty="0">
                <a:latin typeface="Arial"/>
                <a:cs typeface="Arial"/>
              </a:rPr>
              <a:t>Merthyr</a:t>
            </a:r>
            <a:r>
              <a:rPr sz="1350" spc="-4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(CTMUHB).</a:t>
            </a:r>
            <a:endParaRPr sz="13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267447" y="12763246"/>
            <a:ext cx="316611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8765" indent="-266065">
              <a:lnSpc>
                <a:spcPct val="100000"/>
              </a:lnSpc>
              <a:spcBef>
                <a:spcPts val="105"/>
              </a:spcBef>
              <a:buChar char="•"/>
              <a:tabLst>
                <a:tab pos="278765" algn="l"/>
              </a:tabLst>
            </a:pPr>
            <a:r>
              <a:rPr sz="1350" dirty="0">
                <a:latin typeface="Arial"/>
                <a:cs typeface="Arial"/>
              </a:rPr>
              <a:t>Analysis</a:t>
            </a:r>
            <a:r>
              <a:rPr sz="1350" spc="17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of</a:t>
            </a:r>
            <a:r>
              <a:rPr sz="1350" spc="16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this</a:t>
            </a:r>
            <a:r>
              <a:rPr sz="1350" spc="17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work</a:t>
            </a:r>
            <a:r>
              <a:rPr sz="1350" spc="17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would</a:t>
            </a:r>
            <a:r>
              <a:rPr sz="1350" spc="17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form</a:t>
            </a:r>
            <a:r>
              <a:rPr sz="1350" spc="170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the</a:t>
            </a:r>
            <a:endParaRPr sz="13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267447" y="12968985"/>
            <a:ext cx="3166110" cy="438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350" dirty="0">
                <a:latin typeface="Arial"/>
                <a:cs typeface="Arial"/>
              </a:rPr>
              <a:t>basis</a:t>
            </a:r>
            <a:r>
              <a:rPr sz="1350" spc="18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for</a:t>
            </a:r>
            <a:r>
              <a:rPr sz="1350" spc="18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lobbying</a:t>
            </a:r>
            <a:r>
              <a:rPr sz="1350" spc="17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to</a:t>
            </a:r>
            <a:r>
              <a:rPr sz="1350" spc="18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embed</a:t>
            </a:r>
            <a:r>
              <a:rPr sz="1350" spc="18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these</a:t>
            </a:r>
            <a:r>
              <a:rPr sz="1350" spc="180" dirty="0">
                <a:latin typeface="Arial"/>
                <a:cs typeface="Arial"/>
              </a:rPr>
              <a:t> </a:t>
            </a:r>
            <a:r>
              <a:rPr sz="1350" spc="-20" dirty="0">
                <a:latin typeface="Arial"/>
                <a:cs typeface="Arial"/>
              </a:rPr>
              <a:t>roles </a:t>
            </a:r>
            <a:r>
              <a:rPr sz="1350" dirty="0">
                <a:latin typeface="Arial"/>
                <a:cs typeface="Arial"/>
              </a:rPr>
              <a:t>as</a:t>
            </a:r>
            <a:r>
              <a:rPr sz="1350" spc="-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substantive</a:t>
            </a:r>
            <a:r>
              <a:rPr sz="1350" spc="-4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posts.</a:t>
            </a:r>
            <a:endParaRPr sz="13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267447" y="13380466"/>
            <a:ext cx="316611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8765" indent="-266065">
              <a:lnSpc>
                <a:spcPct val="100000"/>
              </a:lnSpc>
              <a:spcBef>
                <a:spcPts val="105"/>
              </a:spcBef>
              <a:buChar char="•"/>
              <a:tabLst>
                <a:tab pos="278765" algn="l"/>
              </a:tabLst>
            </a:pPr>
            <a:r>
              <a:rPr sz="1350" dirty="0">
                <a:latin typeface="Arial"/>
                <a:cs typeface="Arial"/>
              </a:rPr>
              <a:t>Further</a:t>
            </a:r>
            <a:r>
              <a:rPr sz="1350" spc="105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work</a:t>
            </a:r>
            <a:r>
              <a:rPr sz="1350" spc="110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could</a:t>
            </a:r>
            <a:r>
              <a:rPr sz="1350" spc="105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be</a:t>
            </a:r>
            <a:r>
              <a:rPr sz="1350" spc="105" dirty="0">
                <a:latin typeface="Arial"/>
                <a:cs typeface="Arial"/>
              </a:rPr>
              <a:t>  </a:t>
            </a:r>
            <a:r>
              <a:rPr sz="1350" spc="-10" dirty="0">
                <a:latin typeface="Arial"/>
                <a:cs typeface="Arial"/>
              </a:rPr>
              <a:t>undertaken</a:t>
            </a:r>
            <a:endParaRPr sz="13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267447" y="13586206"/>
            <a:ext cx="3166745" cy="438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350" dirty="0">
                <a:latin typeface="Arial"/>
                <a:cs typeface="Arial"/>
              </a:rPr>
              <a:t>with</a:t>
            </a:r>
            <a:r>
              <a:rPr sz="1350" spc="23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Bevan</a:t>
            </a:r>
            <a:r>
              <a:rPr sz="1350" spc="2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Commission,</a:t>
            </a:r>
            <a:r>
              <a:rPr sz="1350" spc="2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Wales</a:t>
            </a:r>
            <a:r>
              <a:rPr sz="1350" spc="24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Cancer </a:t>
            </a:r>
            <a:r>
              <a:rPr sz="1350" dirty="0">
                <a:latin typeface="Arial"/>
                <a:cs typeface="Arial"/>
              </a:rPr>
              <a:t>Network</a:t>
            </a:r>
            <a:r>
              <a:rPr sz="1350" spc="30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29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other</a:t>
            </a:r>
            <a:r>
              <a:rPr sz="1350" spc="29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appropriate</a:t>
            </a:r>
            <a:r>
              <a:rPr sz="1350" spc="28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external</a:t>
            </a:r>
            <a:endParaRPr sz="13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267447" y="13997736"/>
            <a:ext cx="316611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20725" algn="l"/>
                <a:tab pos="1066800" algn="l"/>
                <a:tab pos="1697989" algn="l"/>
                <a:tab pos="2187575" algn="l"/>
                <a:tab pos="2915920" algn="l"/>
              </a:tabLst>
            </a:pPr>
            <a:r>
              <a:rPr sz="1350" spc="-10" dirty="0">
                <a:latin typeface="Arial"/>
                <a:cs typeface="Arial"/>
              </a:rPr>
              <a:t>bodies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to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0" dirty="0">
                <a:latin typeface="Arial"/>
                <a:cs typeface="Arial"/>
              </a:rPr>
              <a:t>share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and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spread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the</a:t>
            </a:r>
            <a:endParaRPr sz="13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267447" y="14203477"/>
            <a:ext cx="3166110" cy="438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350" dirty="0">
                <a:latin typeface="Arial"/>
                <a:cs typeface="Arial"/>
              </a:rPr>
              <a:t>Radiology</a:t>
            </a:r>
            <a:r>
              <a:rPr sz="1350" spc="6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Pathway</a:t>
            </a:r>
            <a:r>
              <a:rPr sz="1350" spc="9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Navigation</a:t>
            </a:r>
            <a:r>
              <a:rPr sz="1350" spc="7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project</a:t>
            </a:r>
            <a:r>
              <a:rPr sz="1350" spc="75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to </a:t>
            </a:r>
            <a:r>
              <a:rPr sz="1350" dirty="0">
                <a:latin typeface="Arial"/>
                <a:cs typeface="Arial"/>
              </a:rPr>
              <a:t>all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Health</a:t>
            </a:r>
            <a:r>
              <a:rPr sz="1350" spc="-3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Boards</a:t>
            </a:r>
            <a:r>
              <a:rPr sz="1350" spc="-3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in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Wales.</a:t>
            </a:r>
            <a:endParaRPr sz="1350">
              <a:latin typeface="Arial"/>
              <a:cs typeface="Arial"/>
            </a:endParaRPr>
          </a:p>
        </p:txBody>
      </p:sp>
      <p:pic>
        <p:nvPicPr>
          <p:cNvPr id="34" name="object 3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05800" y="2372868"/>
            <a:ext cx="2103120" cy="1584959"/>
          </a:xfrm>
          <a:prstGeom prst="rect">
            <a:avLst/>
          </a:prstGeom>
        </p:spPr>
      </p:pic>
      <p:sp>
        <p:nvSpPr>
          <p:cNvPr id="35" name="object 35"/>
          <p:cNvSpPr txBox="1"/>
          <p:nvPr/>
        </p:nvSpPr>
        <p:spPr>
          <a:xfrm>
            <a:off x="7312914" y="3947509"/>
            <a:ext cx="3089275" cy="1170305"/>
          </a:xfrm>
          <a:prstGeom prst="rect">
            <a:avLst/>
          </a:prstGeom>
        </p:spPr>
        <p:txBody>
          <a:bodyPr vert="horz" wrap="square" lIns="0" tIns="144780" rIns="0" bIns="0" rtlCol="0">
            <a:spAutoFit/>
          </a:bodyPr>
          <a:lstStyle/>
          <a:p>
            <a:pPr marL="22225" algn="just">
              <a:lnSpc>
                <a:spcPct val="100000"/>
              </a:lnSpc>
              <a:spcBef>
                <a:spcPts val="1140"/>
              </a:spcBef>
            </a:pPr>
            <a:r>
              <a:rPr sz="2000" b="1" dirty="0">
                <a:latin typeface="Arial"/>
                <a:cs typeface="Arial"/>
              </a:rPr>
              <a:t>Key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Conclusions:</a:t>
            </a:r>
            <a:endParaRPr sz="20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710"/>
              </a:spcBef>
            </a:pPr>
            <a:r>
              <a:rPr sz="1350" dirty="0">
                <a:latin typeface="Arial"/>
                <a:cs typeface="Arial"/>
              </a:rPr>
              <a:t>The</a:t>
            </a:r>
            <a:r>
              <a:rPr sz="1350" spc="6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project</a:t>
            </a:r>
            <a:r>
              <a:rPr sz="1350" spc="7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has</a:t>
            </a:r>
            <a:r>
              <a:rPr sz="1350" spc="7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had</a:t>
            </a:r>
            <a:r>
              <a:rPr sz="1350" spc="6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</a:t>
            </a:r>
            <a:r>
              <a:rPr sz="1350" spc="7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positive</a:t>
            </a:r>
            <a:r>
              <a:rPr sz="1350" spc="8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outcome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36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been</a:t>
            </a:r>
            <a:r>
              <a:rPr sz="1350" spc="35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successful</a:t>
            </a:r>
            <a:r>
              <a:rPr sz="1350" spc="37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in</a:t>
            </a:r>
            <a:r>
              <a:rPr sz="1350" spc="36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delivering</a:t>
            </a:r>
            <a:r>
              <a:rPr sz="1350" spc="370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the </a:t>
            </a:r>
            <a:r>
              <a:rPr sz="1350" dirty="0">
                <a:latin typeface="Arial"/>
                <a:cs typeface="Arial"/>
              </a:rPr>
              <a:t>objectives.</a:t>
            </a:r>
            <a:r>
              <a:rPr sz="1350" spc="165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The</a:t>
            </a:r>
            <a:r>
              <a:rPr sz="1350" spc="175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benefits</a:t>
            </a:r>
            <a:r>
              <a:rPr sz="1350" spc="180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outlined</a:t>
            </a:r>
            <a:r>
              <a:rPr sz="1350" spc="175" dirty="0">
                <a:latin typeface="Arial"/>
                <a:cs typeface="Arial"/>
              </a:rPr>
              <a:t>  </a:t>
            </a:r>
            <a:r>
              <a:rPr sz="1350" spc="-25" dirty="0">
                <a:latin typeface="Arial"/>
                <a:cs typeface="Arial"/>
              </a:rPr>
              <a:t>by</a:t>
            </a:r>
            <a:endParaRPr sz="13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312914" y="5091430"/>
            <a:ext cx="308864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45465" algn="l"/>
                <a:tab pos="1188720" algn="l"/>
                <a:tab pos="1496695" algn="l"/>
                <a:tab pos="1900555" algn="l"/>
                <a:tab pos="2399030" algn="l"/>
              </a:tabLst>
            </a:pPr>
            <a:r>
              <a:rPr sz="1350" spc="-10" dirty="0">
                <a:latin typeface="Arial"/>
                <a:cs typeface="Arial"/>
              </a:rPr>
              <a:t>staff,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0" dirty="0">
                <a:latin typeface="Arial"/>
                <a:cs typeface="Arial"/>
              </a:rPr>
              <a:t>added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to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the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0" dirty="0">
                <a:latin typeface="Arial"/>
                <a:cs typeface="Arial"/>
              </a:rPr>
              <a:t>data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collected</a:t>
            </a:r>
            <a:endParaRPr sz="13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312914" y="5297170"/>
            <a:ext cx="1397000" cy="438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615950" algn="l"/>
              </a:tabLst>
            </a:pPr>
            <a:r>
              <a:rPr sz="1350" dirty="0">
                <a:latin typeface="Arial"/>
                <a:cs typeface="Arial"/>
              </a:rPr>
              <a:t>showing</a:t>
            </a:r>
            <a:r>
              <a:rPr sz="1350" spc="80" dirty="0">
                <a:latin typeface="Arial"/>
                <a:cs typeface="Arial"/>
              </a:rPr>
              <a:t>  </a:t>
            </a:r>
            <a:r>
              <a:rPr sz="1350" spc="-10" dirty="0">
                <a:latin typeface="Arial"/>
                <a:cs typeface="Arial"/>
              </a:rPr>
              <a:t>reduced times,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improved</a:t>
            </a:r>
            <a:endParaRPr sz="13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765285" y="5297170"/>
            <a:ext cx="1638300" cy="438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40640">
              <a:lnSpc>
                <a:spcPct val="100000"/>
              </a:lnSpc>
              <a:spcBef>
                <a:spcPts val="105"/>
              </a:spcBef>
              <a:tabLst>
                <a:tab pos="794385" algn="l"/>
              </a:tabLst>
            </a:pPr>
            <a:r>
              <a:rPr sz="1350" dirty="0">
                <a:latin typeface="Arial"/>
                <a:cs typeface="Arial"/>
              </a:rPr>
              <a:t>vetting</a:t>
            </a:r>
            <a:r>
              <a:rPr sz="1350" spc="95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95" dirty="0">
                <a:latin typeface="Arial"/>
                <a:cs typeface="Arial"/>
              </a:rPr>
              <a:t>  </a:t>
            </a:r>
            <a:r>
              <a:rPr sz="1350" spc="-10" dirty="0">
                <a:latin typeface="Arial"/>
                <a:cs typeface="Arial"/>
              </a:rPr>
              <a:t>waiting pathway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processes,</a:t>
            </a:r>
            <a:endParaRPr sz="13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312914" y="5708650"/>
            <a:ext cx="3089275" cy="1261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1350" dirty="0">
                <a:latin typeface="Arial"/>
                <a:cs typeface="Arial"/>
              </a:rPr>
              <a:t>streamlined</a:t>
            </a:r>
            <a:r>
              <a:rPr sz="1350" spc="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workflows</a:t>
            </a:r>
            <a:r>
              <a:rPr sz="1350" spc="5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time</a:t>
            </a:r>
            <a:r>
              <a:rPr sz="1350" spc="4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savings </a:t>
            </a:r>
            <a:r>
              <a:rPr sz="1350" dirty="0">
                <a:latin typeface="Arial"/>
                <a:cs typeface="Arial"/>
              </a:rPr>
              <a:t>alongside</a:t>
            </a:r>
            <a:r>
              <a:rPr sz="1350" spc="30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</a:t>
            </a:r>
            <a:r>
              <a:rPr sz="1350" spc="30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patient</a:t>
            </a:r>
            <a:r>
              <a:rPr sz="1350" spc="29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case</a:t>
            </a:r>
            <a:r>
              <a:rPr sz="1350" spc="29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studies,</a:t>
            </a:r>
            <a:r>
              <a:rPr sz="1350" spc="300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all </a:t>
            </a:r>
            <a:r>
              <a:rPr sz="1350" dirty="0">
                <a:latin typeface="Arial"/>
                <a:cs typeface="Arial"/>
              </a:rPr>
              <a:t>support</a:t>
            </a:r>
            <a:r>
              <a:rPr sz="1350" spc="120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the</a:t>
            </a:r>
            <a:r>
              <a:rPr sz="1350" spc="114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need</a:t>
            </a:r>
            <a:r>
              <a:rPr sz="1350" spc="120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for</a:t>
            </a:r>
            <a:r>
              <a:rPr sz="1350" spc="125" dirty="0">
                <a:latin typeface="Arial"/>
                <a:cs typeface="Arial"/>
              </a:rPr>
              <a:t>  </a:t>
            </a:r>
            <a:r>
              <a:rPr sz="1350" dirty="0">
                <a:latin typeface="Arial"/>
                <a:cs typeface="Arial"/>
              </a:rPr>
              <a:t>this</a:t>
            </a:r>
            <a:r>
              <a:rPr sz="1350" spc="120" dirty="0">
                <a:latin typeface="Arial"/>
                <a:cs typeface="Arial"/>
              </a:rPr>
              <a:t>  </a:t>
            </a:r>
            <a:r>
              <a:rPr sz="1350" spc="-10" dirty="0">
                <a:latin typeface="Arial"/>
                <a:cs typeface="Arial"/>
              </a:rPr>
              <a:t>Radiology </a:t>
            </a:r>
            <a:r>
              <a:rPr sz="1350" dirty="0">
                <a:latin typeface="Arial"/>
                <a:cs typeface="Arial"/>
              </a:rPr>
              <a:t>based</a:t>
            </a:r>
            <a:r>
              <a:rPr sz="1350" spc="-1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Advanced</a:t>
            </a:r>
            <a:r>
              <a:rPr sz="1350" spc="-6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Practice</a:t>
            </a:r>
            <a:r>
              <a:rPr sz="1350" spc="-55" dirty="0">
                <a:latin typeface="Arial"/>
                <a:cs typeface="Arial"/>
              </a:rPr>
              <a:t> </a:t>
            </a:r>
            <a:r>
              <a:rPr sz="1350" spc="-20" dirty="0">
                <a:latin typeface="Arial"/>
                <a:cs typeface="Arial"/>
              </a:rPr>
              <a:t>role.</a:t>
            </a:r>
            <a:endParaRPr sz="135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1350" dirty="0">
                <a:latin typeface="Arial"/>
                <a:cs typeface="Arial"/>
              </a:rPr>
              <a:t>The</a:t>
            </a:r>
            <a:r>
              <a:rPr sz="1350" spc="4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role</a:t>
            </a:r>
            <a:r>
              <a:rPr sz="1350" spc="42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also</a:t>
            </a:r>
            <a:r>
              <a:rPr sz="1350" spc="43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supports</a:t>
            </a:r>
            <a:r>
              <a:rPr sz="1350" spc="4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</a:t>
            </a:r>
            <a:r>
              <a:rPr sz="1350" spc="434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workforce </a:t>
            </a:r>
            <a:r>
              <a:rPr sz="1350" dirty="0">
                <a:latin typeface="Arial"/>
                <a:cs typeface="Arial"/>
              </a:rPr>
              <a:t>development</a:t>
            </a:r>
            <a:r>
              <a:rPr sz="1350" spc="-6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plans</a:t>
            </a:r>
            <a:r>
              <a:rPr sz="1350" spc="-5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outlined</a:t>
            </a:r>
            <a:r>
              <a:rPr sz="1350" spc="-50" dirty="0">
                <a:latin typeface="Arial"/>
                <a:cs typeface="Arial"/>
              </a:rPr>
              <a:t> </a:t>
            </a:r>
            <a:r>
              <a:rPr sz="1350" spc="-25" dirty="0">
                <a:latin typeface="Arial"/>
                <a:cs typeface="Arial"/>
              </a:rPr>
              <a:t>in</a:t>
            </a:r>
            <a:endParaRPr sz="13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312914" y="6943471"/>
            <a:ext cx="3089910" cy="6438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9400" marR="5080" indent="-266700">
              <a:lnSpc>
                <a:spcPct val="100000"/>
              </a:lnSpc>
              <a:spcBef>
                <a:spcPts val="105"/>
              </a:spcBef>
              <a:buChar char="•"/>
              <a:tabLst>
                <a:tab pos="279400" algn="l"/>
              </a:tabLst>
            </a:pPr>
            <a:r>
              <a:rPr sz="1350" dirty="0">
                <a:latin typeface="Arial"/>
                <a:cs typeface="Arial"/>
              </a:rPr>
              <a:t>Healthcare</a:t>
            </a:r>
            <a:r>
              <a:rPr sz="1350" spc="27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Science</a:t>
            </a:r>
            <a:r>
              <a:rPr sz="1350" spc="26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in</a:t>
            </a:r>
            <a:r>
              <a:rPr sz="1350" spc="27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NHS</a:t>
            </a:r>
            <a:r>
              <a:rPr sz="1350" spc="24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Wales: </a:t>
            </a:r>
            <a:r>
              <a:rPr sz="1350" dirty="0">
                <a:latin typeface="Arial"/>
                <a:cs typeface="Arial"/>
              </a:rPr>
              <a:t>Looking</a:t>
            </a:r>
            <a:r>
              <a:rPr sz="1350" spc="-4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Forward</a:t>
            </a:r>
            <a:endParaRPr sz="1350">
              <a:latin typeface="Arial"/>
              <a:cs typeface="Arial"/>
            </a:endParaRPr>
          </a:p>
          <a:p>
            <a:pPr marL="278765" indent="-266065">
              <a:lnSpc>
                <a:spcPct val="100000"/>
              </a:lnSpc>
              <a:buChar char="•"/>
              <a:tabLst>
                <a:tab pos="278765" algn="l"/>
              </a:tabLst>
            </a:pPr>
            <a:r>
              <a:rPr sz="1350" dirty="0">
                <a:latin typeface="Arial"/>
                <a:cs typeface="Arial"/>
              </a:rPr>
              <a:t>Quality</a:t>
            </a:r>
            <a:r>
              <a:rPr sz="1350" spc="24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27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Safety</a:t>
            </a:r>
            <a:r>
              <a:rPr sz="1350" spc="26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section</a:t>
            </a:r>
            <a:r>
              <a:rPr sz="1350" spc="27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-</a:t>
            </a:r>
            <a:r>
              <a:rPr sz="1350" spc="250" dirty="0">
                <a:latin typeface="Arial"/>
                <a:cs typeface="Arial"/>
              </a:rPr>
              <a:t> </a:t>
            </a:r>
            <a:r>
              <a:rPr sz="1350" spc="-20" dirty="0">
                <a:latin typeface="Arial"/>
                <a:cs typeface="Arial"/>
              </a:rPr>
              <a:t>Wales</a:t>
            </a:r>
            <a:endParaRPr sz="13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579614" y="7560691"/>
            <a:ext cx="2822575" cy="438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1290955" algn="l"/>
                <a:tab pos="2256155" algn="l"/>
              </a:tabLst>
            </a:pPr>
            <a:r>
              <a:rPr sz="1350" spc="-10" dirty="0">
                <a:latin typeface="Arial"/>
                <a:cs typeface="Arial"/>
              </a:rPr>
              <a:t>Government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National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Clinical Framework.</a:t>
            </a:r>
            <a:endParaRPr sz="13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312914" y="7972171"/>
            <a:ext cx="308864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dirty="0">
                <a:latin typeface="Arial"/>
                <a:cs typeface="Arial"/>
              </a:rPr>
              <a:t>as</a:t>
            </a:r>
            <a:r>
              <a:rPr sz="1350" spc="3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</a:t>
            </a:r>
            <a:r>
              <a:rPr sz="1350" spc="3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Advanced</a:t>
            </a:r>
            <a:r>
              <a:rPr sz="1350" spc="5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Practice</a:t>
            </a:r>
            <a:r>
              <a:rPr sz="1350" spc="4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role</a:t>
            </a:r>
            <a:r>
              <a:rPr sz="1350" spc="4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extending</a:t>
            </a:r>
            <a:endParaRPr sz="13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9422383" y="8383651"/>
            <a:ext cx="396875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-10" dirty="0">
                <a:latin typeface="Arial"/>
                <a:cs typeface="Arial"/>
              </a:rPr>
              <a:t>skills</a:t>
            </a:r>
            <a:endParaRPr sz="13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596119" y="8177910"/>
            <a:ext cx="807085" cy="438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6095" marR="5080" indent="-494030">
              <a:lnSpc>
                <a:spcPct val="100000"/>
              </a:lnSpc>
              <a:spcBef>
                <a:spcPts val="105"/>
              </a:spcBef>
              <a:tabLst>
                <a:tab pos="649605" algn="l"/>
              </a:tabLst>
            </a:pPr>
            <a:r>
              <a:rPr sz="1350" spc="-10" dirty="0">
                <a:latin typeface="Arial"/>
                <a:cs typeface="Arial"/>
              </a:rPr>
              <a:t>scope</a:t>
            </a:r>
            <a:r>
              <a:rPr sz="1350" dirty="0">
                <a:latin typeface="Arial"/>
                <a:cs typeface="Arial"/>
              </a:rPr>
              <a:t>		</a:t>
            </a:r>
            <a:r>
              <a:rPr sz="1350" spc="-25" dirty="0">
                <a:latin typeface="Arial"/>
                <a:cs typeface="Arial"/>
              </a:rPr>
              <a:t>of and</a:t>
            </a:r>
            <a:endParaRPr sz="13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312914" y="8177910"/>
            <a:ext cx="2129155" cy="6438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958850" algn="l"/>
                <a:tab pos="992505" algn="l"/>
              </a:tabLst>
            </a:pPr>
            <a:r>
              <a:rPr sz="1350" spc="-10" dirty="0">
                <a:latin typeface="Arial"/>
                <a:cs typeface="Arial"/>
              </a:rPr>
              <a:t>Diagnostic</a:t>
            </a:r>
            <a:r>
              <a:rPr sz="1350" dirty="0">
                <a:latin typeface="Arial"/>
                <a:cs typeface="Arial"/>
              </a:rPr>
              <a:t>		</a:t>
            </a:r>
            <a:r>
              <a:rPr sz="1350" spc="-10" dirty="0">
                <a:latin typeface="Arial"/>
                <a:cs typeface="Arial"/>
              </a:rPr>
              <a:t>Radiographers practice,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transferring knowledge.</a:t>
            </a:r>
            <a:endParaRPr sz="13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312914" y="8795131"/>
            <a:ext cx="308737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76884" algn="l"/>
                <a:tab pos="932815" algn="l"/>
                <a:tab pos="1377950" algn="l"/>
                <a:tab pos="2299970" algn="l"/>
                <a:tab pos="2790825" algn="l"/>
              </a:tabLst>
            </a:pPr>
            <a:r>
              <a:rPr sz="1350" spc="-25" dirty="0">
                <a:latin typeface="Arial"/>
                <a:cs typeface="Arial"/>
              </a:rPr>
              <a:t>The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0" dirty="0">
                <a:latin typeface="Arial"/>
                <a:cs typeface="Arial"/>
              </a:rPr>
              <a:t>role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has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10" dirty="0">
                <a:latin typeface="Arial"/>
                <a:cs typeface="Arial"/>
              </a:rPr>
              <a:t>benefitted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0" dirty="0">
                <a:latin typeface="Arial"/>
                <a:cs typeface="Arial"/>
              </a:rPr>
              <a:t>staff</a:t>
            </a:r>
            <a:r>
              <a:rPr sz="1350" dirty="0">
                <a:latin typeface="Arial"/>
                <a:cs typeface="Arial"/>
              </a:rPr>
              <a:t>	</a:t>
            </a:r>
            <a:r>
              <a:rPr sz="1350" spc="-25" dirty="0">
                <a:latin typeface="Arial"/>
                <a:cs typeface="Arial"/>
              </a:rPr>
              <a:t>and</a:t>
            </a:r>
            <a:endParaRPr sz="13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256144" y="9000870"/>
            <a:ext cx="3147060" cy="16033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9215" marR="5080" algn="just">
              <a:lnSpc>
                <a:spcPct val="100000"/>
              </a:lnSpc>
              <a:spcBef>
                <a:spcPts val="105"/>
              </a:spcBef>
            </a:pPr>
            <a:r>
              <a:rPr sz="1350" dirty="0">
                <a:latin typeface="Arial"/>
                <a:cs typeface="Arial"/>
              </a:rPr>
              <a:t>patients</a:t>
            </a:r>
            <a:r>
              <a:rPr sz="1350" spc="-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throughout</a:t>
            </a:r>
            <a:r>
              <a:rPr sz="1350" spc="-4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its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first</a:t>
            </a:r>
            <a:r>
              <a:rPr sz="1350" spc="-3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nine</a:t>
            </a:r>
            <a:r>
              <a:rPr sz="1350" spc="-3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months. </a:t>
            </a:r>
            <a:r>
              <a:rPr sz="1350" dirty="0">
                <a:latin typeface="Arial"/>
                <a:cs typeface="Arial"/>
              </a:rPr>
              <a:t>It</a:t>
            </a:r>
            <a:r>
              <a:rPr sz="1350" spc="45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does</a:t>
            </a:r>
            <a:r>
              <a:rPr sz="1350" spc="459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not</a:t>
            </a:r>
            <a:r>
              <a:rPr sz="1350" spc="46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seem</a:t>
            </a:r>
            <a:r>
              <a:rPr sz="1350" spc="45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prudent</a:t>
            </a:r>
            <a:r>
              <a:rPr sz="1350" spc="46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or</a:t>
            </a:r>
            <a:r>
              <a:rPr sz="1350" spc="47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morally </a:t>
            </a:r>
            <a:r>
              <a:rPr sz="1350" dirty="0">
                <a:latin typeface="Arial"/>
                <a:cs typeface="Arial"/>
              </a:rPr>
              <a:t>acceptable</a:t>
            </a:r>
            <a:r>
              <a:rPr sz="1350" spc="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to</a:t>
            </a:r>
            <a:r>
              <a:rPr sz="1350" spc="4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allow</a:t>
            </a:r>
            <a:r>
              <a:rPr sz="1350" spc="4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</a:t>
            </a:r>
            <a:r>
              <a:rPr sz="1350" spc="3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service</a:t>
            </a:r>
            <a:r>
              <a:rPr sz="1350" spc="4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to</a:t>
            </a:r>
            <a:r>
              <a:rPr sz="1350" spc="4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revert </a:t>
            </a:r>
            <a:r>
              <a:rPr sz="1350" dirty="0">
                <a:latin typeface="Arial"/>
                <a:cs typeface="Arial"/>
              </a:rPr>
              <a:t>to</a:t>
            </a:r>
            <a:r>
              <a:rPr sz="1350" spc="254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its</a:t>
            </a:r>
            <a:r>
              <a:rPr sz="1350" spc="26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previous</a:t>
            </a:r>
            <a:r>
              <a:rPr sz="1350" spc="26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situation</a:t>
            </a:r>
            <a:r>
              <a:rPr sz="1350" spc="26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and</a:t>
            </a:r>
            <a:r>
              <a:rPr sz="1350" spc="26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knowingly </a:t>
            </a:r>
            <a:r>
              <a:rPr sz="1350" dirty="0">
                <a:latin typeface="Arial"/>
                <a:cs typeface="Arial"/>
              </a:rPr>
              <a:t>instigate</a:t>
            </a:r>
            <a:r>
              <a:rPr sz="1350" spc="-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longer</a:t>
            </a:r>
            <a:r>
              <a:rPr sz="1350" spc="-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waiting</a:t>
            </a:r>
            <a:r>
              <a:rPr sz="1350" spc="-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times</a:t>
            </a:r>
            <a:r>
              <a:rPr sz="1350" spc="-1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with</a:t>
            </a:r>
            <a:r>
              <a:rPr sz="1350" spc="-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a</a:t>
            </a:r>
            <a:r>
              <a:rPr sz="1350" spc="-5" dirty="0">
                <a:latin typeface="Arial"/>
                <a:cs typeface="Arial"/>
              </a:rPr>
              <a:t> </a:t>
            </a:r>
            <a:r>
              <a:rPr sz="1350" spc="-20" dirty="0">
                <a:latin typeface="Arial"/>
                <a:cs typeface="Arial"/>
              </a:rPr>
              <a:t>less </a:t>
            </a:r>
            <a:r>
              <a:rPr sz="1350" dirty="0">
                <a:latin typeface="Arial"/>
                <a:cs typeface="Arial"/>
              </a:rPr>
              <a:t>patient</a:t>
            </a:r>
            <a:r>
              <a:rPr sz="1350" spc="-3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centred</a:t>
            </a:r>
            <a:r>
              <a:rPr sz="1350" spc="-4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service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to</a:t>
            </a:r>
            <a:r>
              <a:rPr sz="1350" spc="-20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restart</a:t>
            </a:r>
            <a:r>
              <a:rPr sz="1300" spc="-10" dirty="0">
                <a:latin typeface="Arial"/>
                <a:cs typeface="Arial"/>
              </a:rPr>
              <a:t>.</a:t>
            </a:r>
            <a:endParaRPr sz="13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300"/>
              </a:spcBef>
            </a:pPr>
            <a:r>
              <a:rPr sz="2000" b="1" dirty="0">
                <a:latin typeface="Arial"/>
                <a:cs typeface="Arial"/>
              </a:rPr>
              <a:t>Next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Steps: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48" name="object 4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21447" y="373948"/>
            <a:ext cx="1922309" cy="1090047"/>
          </a:xfrm>
          <a:prstGeom prst="rect">
            <a:avLst/>
          </a:prstGeom>
        </p:spPr>
      </p:pic>
      <p:sp>
        <p:nvSpPr>
          <p:cNvPr id="49" name="object 49"/>
          <p:cNvSpPr txBox="1"/>
          <p:nvPr/>
        </p:nvSpPr>
        <p:spPr>
          <a:xfrm>
            <a:off x="7026402" y="1815210"/>
            <a:ext cx="3266440" cy="43180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800735" marR="5080" indent="-788670">
              <a:lnSpc>
                <a:spcPts val="1510"/>
              </a:lnSpc>
              <a:spcBef>
                <a:spcPts val="295"/>
              </a:spcBef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Contact:</a:t>
            </a:r>
            <a:r>
              <a:rPr sz="14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5"/>
              </a:rPr>
              <a:t>Louisa.Edwards@wales.nhs.uk</a:t>
            </a:r>
            <a:r>
              <a:rPr sz="1400" u="none" spc="-10" dirty="0">
                <a:solidFill>
                  <a:srgbClr val="0462C1"/>
                </a:solidFill>
                <a:latin typeface="Arial"/>
                <a:cs typeface="Arial"/>
              </a:rPr>
              <a:t> </a:t>
            </a:r>
            <a:r>
              <a:rPr sz="1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6"/>
              </a:rPr>
              <a:t>Sarah.Maund2@wales.nhs.uk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4084129" y="5295709"/>
            <a:ext cx="2908300" cy="1210945"/>
            <a:chOff x="4084129" y="5295709"/>
            <a:chExt cx="2908300" cy="1210945"/>
          </a:xfrm>
        </p:grpSpPr>
        <p:sp>
          <p:nvSpPr>
            <p:cNvPr id="51" name="object 51"/>
            <p:cNvSpPr/>
            <p:nvPr/>
          </p:nvSpPr>
          <p:spPr>
            <a:xfrm>
              <a:off x="4088891" y="5300472"/>
              <a:ext cx="2898775" cy="960119"/>
            </a:xfrm>
            <a:custGeom>
              <a:avLst/>
              <a:gdLst/>
              <a:ahLst/>
              <a:cxnLst/>
              <a:rect l="l" t="t" r="r" b="b"/>
              <a:pathLst>
                <a:path w="2898775" h="960120">
                  <a:moveTo>
                    <a:pt x="0" y="960120"/>
                  </a:moveTo>
                  <a:lnTo>
                    <a:pt x="138684" y="960120"/>
                  </a:lnTo>
                </a:path>
                <a:path w="2898775" h="960120">
                  <a:moveTo>
                    <a:pt x="265175" y="960120"/>
                  </a:moveTo>
                  <a:lnTo>
                    <a:pt x="298704" y="960120"/>
                  </a:lnTo>
                </a:path>
                <a:path w="2898775" h="960120">
                  <a:moveTo>
                    <a:pt x="425196" y="960120"/>
                  </a:moveTo>
                  <a:lnTo>
                    <a:pt x="1588008" y="960120"/>
                  </a:lnTo>
                </a:path>
                <a:path w="2898775" h="960120">
                  <a:moveTo>
                    <a:pt x="1714500" y="960120"/>
                  </a:moveTo>
                  <a:lnTo>
                    <a:pt x="1749552" y="960120"/>
                  </a:lnTo>
                </a:path>
                <a:path w="2898775" h="960120">
                  <a:moveTo>
                    <a:pt x="1876044" y="960120"/>
                  </a:moveTo>
                  <a:lnTo>
                    <a:pt x="2473452" y="960120"/>
                  </a:lnTo>
                </a:path>
                <a:path w="2898775" h="960120">
                  <a:moveTo>
                    <a:pt x="2599943" y="960120"/>
                  </a:moveTo>
                  <a:lnTo>
                    <a:pt x="2898648" y="960120"/>
                  </a:lnTo>
                </a:path>
                <a:path w="2898775" h="960120">
                  <a:moveTo>
                    <a:pt x="0" y="720851"/>
                  </a:moveTo>
                  <a:lnTo>
                    <a:pt x="138684" y="720851"/>
                  </a:lnTo>
                </a:path>
                <a:path w="2898775" h="960120">
                  <a:moveTo>
                    <a:pt x="265175" y="720851"/>
                  </a:moveTo>
                  <a:lnTo>
                    <a:pt x="298704" y="720851"/>
                  </a:lnTo>
                </a:path>
                <a:path w="2898775" h="960120">
                  <a:moveTo>
                    <a:pt x="425196" y="720851"/>
                  </a:moveTo>
                  <a:lnTo>
                    <a:pt x="1749552" y="720851"/>
                  </a:lnTo>
                </a:path>
                <a:path w="2898775" h="960120">
                  <a:moveTo>
                    <a:pt x="1876044" y="720851"/>
                  </a:moveTo>
                  <a:lnTo>
                    <a:pt x="2898648" y="720851"/>
                  </a:lnTo>
                </a:path>
                <a:path w="2898775" h="960120">
                  <a:moveTo>
                    <a:pt x="0" y="480059"/>
                  </a:moveTo>
                  <a:lnTo>
                    <a:pt x="138684" y="480059"/>
                  </a:lnTo>
                </a:path>
                <a:path w="2898775" h="960120">
                  <a:moveTo>
                    <a:pt x="265175" y="480059"/>
                  </a:moveTo>
                  <a:lnTo>
                    <a:pt x="298704" y="480059"/>
                  </a:lnTo>
                </a:path>
                <a:path w="2898775" h="960120">
                  <a:moveTo>
                    <a:pt x="425196" y="480059"/>
                  </a:moveTo>
                  <a:lnTo>
                    <a:pt x="2898648" y="480059"/>
                  </a:lnTo>
                </a:path>
                <a:path w="2898775" h="960120">
                  <a:moveTo>
                    <a:pt x="0" y="240791"/>
                  </a:moveTo>
                  <a:lnTo>
                    <a:pt x="138684" y="240791"/>
                  </a:lnTo>
                </a:path>
                <a:path w="2898775" h="960120">
                  <a:moveTo>
                    <a:pt x="265175" y="240791"/>
                  </a:moveTo>
                  <a:lnTo>
                    <a:pt x="298704" y="240791"/>
                  </a:lnTo>
                </a:path>
                <a:path w="2898775" h="960120">
                  <a:moveTo>
                    <a:pt x="425196" y="240791"/>
                  </a:moveTo>
                  <a:lnTo>
                    <a:pt x="2898648" y="240791"/>
                  </a:lnTo>
                </a:path>
                <a:path w="2898775" h="960120">
                  <a:moveTo>
                    <a:pt x="0" y="0"/>
                  </a:moveTo>
                  <a:lnTo>
                    <a:pt x="289864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227576" y="5300471"/>
              <a:ext cx="2301240" cy="1201420"/>
            </a:xfrm>
            <a:custGeom>
              <a:avLst/>
              <a:gdLst/>
              <a:ahLst/>
              <a:cxnLst/>
              <a:rect l="l" t="t" r="r" b="b"/>
              <a:pathLst>
                <a:path w="2301240" h="1201420">
                  <a:moveTo>
                    <a:pt x="126492" y="0"/>
                  </a:moveTo>
                  <a:lnTo>
                    <a:pt x="0" y="0"/>
                  </a:lnTo>
                  <a:lnTo>
                    <a:pt x="0" y="1200912"/>
                  </a:lnTo>
                  <a:lnTo>
                    <a:pt x="126492" y="1200912"/>
                  </a:lnTo>
                  <a:lnTo>
                    <a:pt x="126492" y="0"/>
                  </a:lnTo>
                  <a:close/>
                </a:path>
                <a:path w="2301240" h="1201420">
                  <a:moveTo>
                    <a:pt x="1575816" y="720852"/>
                  </a:moveTo>
                  <a:lnTo>
                    <a:pt x="1449324" y="720852"/>
                  </a:lnTo>
                  <a:lnTo>
                    <a:pt x="1449324" y="1200912"/>
                  </a:lnTo>
                  <a:lnTo>
                    <a:pt x="1575816" y="1200912"/>
                  </a:lnTo>
                  <a:lnTo>
                    <a:pt x="1575816" y="720852"/>
                  </a:lnTo>
                  <a:close/>
                </a:path>
                <a:path w="2301240" h="1201420">
                  <a:moveTo>
                    <a:pt x="2301240" y="960120"/>
                  </a:moveTo>
                  <a:lnTo>
                    <a:pt x="2174748" y="960120"/>
                  </a:lnTo>
                  <a:lnTo>
                    <a:pt x="2174748" y="1200912"/>
                  </a:lnTo>
                  <a:lnTo>
                    <a:pt x="2301240" y="1200912"/>
                  </a:lnTo>
                  <a:lnTo>
                    <a:pt x="2301240" y="96012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387596" y="5300471"/>
              <a:ext cx="2301240" cy="1201420"/>
            </a:xfrm>
            <a:custGeom>
              <a:avLst/>
              <a:gdLst/>
              <a:ahLst/>
              <a:cxnLst/>
              <a:rect l="l" t="t" r="r" b="b"/>
              <a:pathLst>
                <a:path w="2301240" h="1201420">
                  <a:moveTo>
                    <a:pt x="126492" y="0"/>
                  </a:moveTo>
                  <a:lnTo>
                    <a:pt x="0" y="0"/>
                  </a:lnTo>
                  <a:lnTo>
                    <a:pt x="0" y="1200912"/>
                  </a:lnTo>
                  <a:lnTo>
                    <a:pt x="126492" y="1200912"/>
                  </a:lnTo>
                  <a:lnTo>
                    <a:pt x="126492" y="0"/>
                  </a:lnTo>
                  <a:close/>
                </a:path>
                <a:path w="2301240" h="1201420">
                  <a:moveTo>
                    <a:pt x="1577340" y="600456"/>
                  </a:moveTo>
                  <a:lnTo>
                    <a:pt x="1450848" y="600456"/>
                  </a:lnTo>
                  <a:lnTo>
                    <a:pt x="1450848" y="1200912"/>
                  </a:lnTo>
                  <a:lnTo>
                    <a:pt x="1577340" y="1200912"/>
                  </a:lnTo>
                  <a:lnTo>
                    <a:pt x="1577340" y="600456"/>
                  </a:lnTo>
                  <a:close/>
                </a:path>
                <a:path w="2301240" h="1201420">
                  <a:moveTo>
                    <a:pt x="2301240" y="720852"/>
                  </a:moveTo>
                  <a:lnTo>
                    <a:pt x="2174748" y="720852"/>
                  </a:lnTo>
                  <a:lnTo>
                    <a:pt x="2174748" y="1200912"/>
                  </a:lnTo>
                  <a:lnTo>
                    <a:pt x="2301240" y="1200912"/>
                  </a:lnTo>
                  <a:lnTo>
                    <a:pt x="2301240" y="720852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088891" y="6501384"/>
              <a:ext cx="2898775" cy="0"/>
            </a:xfrm>
            <a:custGeom>
              <a:avLst/>
              <a:gdLst/>
              <a:ahLst/>
              <a:cxnLst/>
              <a:rect l="l" t="t" r="r" b="b"/>
              <a:pathLst>
                <a:path w="2898775">
                  <a:moveTo>
                    <a:pt x="0" y="0"/>
                  </a:moveTo>
                  <a:lnTo>
                    <a:pt x="289864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/>
          <p:nvPr/>
        </p:nvSpPr>
        <p:spPr>
          <a:xfrm>
            <a:off x="4088891" y="5061204"/>
            <a:ext cx="2898775" cy="0"/>
          </a:xfrm>
          <a:custGeom>
            <a:avLst/>
            <a:gdLst/>
            <a:ahLst/>
            <a:cxnLst/>
            <a:rect l="l" t="t" r="r" b="b"/>
            <a:pathLst>
              <a:path w="2898775">
                <a:moveTo>
                  <a:pt x="0" y="0"/>
                </a:moveTo>
                <a:lnTo>
                  <a:pt x="289864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4235958" y="5047310"/>
            <a:ext cx="27114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sz="1200" spc="26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200" spc="-50" dirty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410705" y="6007989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685790" y="5648071"/>
            <a:ext cx="334645" cy="328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9220">
              <a:lnSpc>
                <a:spcPts val="1190"/>
              </a:lnSpc>
              <a:spcBef>
                <a:spcPts val="100"/>
              </a:spcBef>
            </a:pPr>
            <a:r>
              <a:rPr sz="1200" spc="-25" dirty="0">
                <a:solidFill>
                  <a:srgbClr val="404040"/>
                </a:solidFill>
                <a:latin typeface="Arial"/>
                <a:cs typeface="Arial"/>
              </a:rPr>
              <a:t>2.5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190"/>
              </a:lnSpc>
            </a:pPr>
            <a:r>
              <a:rPr sz="1200" spc="-50" dirty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571615" y="5768085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860672" y="4888484"/>
            <a:ext cx="110489" cy="1706245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200" spc="-50" dirty="0">
                <a:solidFill>
                  <a:srgbClr val="585858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1200" spc="-50" dirty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200" spc="-50" dirty="0">
                <a:solidFill>
                  <a:srgbClr val="585858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200" spc="-50" dirty="0">
                <a:solidFill>
                  <a:srgbClr val="585858"/>
                </a:solidFill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1200" spc="-50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200" spc="-50" dirty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200" spc="-50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893946" y="4022216"/>
            <a:ext cx="2684780" cy="883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Project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Impact:</a:t>
            </a:r>
            <a:endParaRPr sz="2000">
              <a:latin typeface="Arial"/>
              <a:cs typeface="Arial"/>
            </a:endParaRPr>
          </a:p>
          <a:p>
            <a:pPr marL="455930" marR="5080" indent="180975">
              <a:lnSpc>
                <a:spcPts val="1620"/>
              </a:lnSpc>
              <a:spcBef>
                <a:spcPts val="1155"/>
              </a:spcBef>
            </a:pP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Average</a:t>
            </a:r>
            <a:r>
              <a:rPr sz="14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Days</a:t>
            </a:r>
            <a:r>
              <a:rPr sz="14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taken</a:t>
            </a:r>
            <a:r>
              <a:rPr sz="14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585858"/>
                </a:solidFill>
                <a:latin typeface="Arial"/>
                <a:cs typeface="Arial"/>
              </a:rPr>
              <a:t>for </a:t>
            </a:r>
            <a:r>
              <a:rPr sz="1400" spc="-10" dirty="0">
                <a:solidFill>
                  <a:srgbClr val="585858"/>
                </a:solidFill>
                <a:latin typeface="Arial"/>
                <a:cs typeface="Arial"/>
              </a:rPr>
              <a:t>Vetting/Justification</a:t>
            </a:r>
            <a:r>
              <a:rPr sz="1400" spc="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585858"/>
                </a:solidFill>
                <a:latin typeface="Arial"/>
                <a:cs typeface="Arial"/>
              </a:rPr>
              <a:t>Process</a:t>
            </a:r>
            <a:endParaRPr sz="14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231640" y="6567678"/>
            <a:ext cx="1203325" cy="520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99135" algn="l"/>
              </a:tabLst>
            </a:pP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Jul-</a:t>
            </a:r>
            <a:r>
              <a:rPr sz="1200" spc="-35" dirty="0">
                <a:solidFill>
                  <a:srgbClr val="585858"/>
                </a:solidFill>
                <a:latin typeface="Arial"/>
                <a:cs typeface="Arial"/>
              </a:rPr>
              <a:t>22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Aug-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22</a:t>
            </a:r>
            <a:endParaRPr sz="1200">
              <a:latin typeface="Arial"/>
              <a:cs typeface="Arial"/>
            </a:endParaRPr>
          </a:p>
          <a:p>
            <a:pPr marL="27305">
              <a:lnSpc>
                <a:spcPct val="100000"/>
              </a:lnSpc>
              <a:spcBef>
                <a:spcPts val="1015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Average</a:t>
            </a:r>
            <a:r>
              <a:rPr sz="1200" spc="-2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days</a:t>
            </a:r>
            <a:r>
              <a:rPr sz="1200" spc="-2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585858"/>
                </a:solidFill>
                <a:latin typeface="Calibri"/>
                <a:cs typeface="Calibri"/>
              </a:rPr>
              <a:t>USC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631307" y="6567678"/>
            <a:ext cx="1337945" cy="520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100"/>
              </a:spcBef>
              <a:tabLst>
                <a:tab pos="766445" algn="l"/>
              </a:tabLst>
            </a:pP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Sep-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22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Oct-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22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Average</a:t>
            </a:r>
            <a:r>
              <a:rPr sz="1200" spc="-2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858"/>
                </a:solidFill>
                <a:latin typeface="Calibri"/>
                <a:cs typeface="Calibri"/>
              </a:rPr>
              <a:t>days</a:t>
            </a:r>
            <a:r>
              <a:rPr sz="1200" spc="-2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routine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4137659" y="6958584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83820" y="0"/>
                </a:moveTo>
                <a:lnTo>
                  <a:pt x="0" y="0"/>
                </a:lnTo>
                <a:lnTo>
                  <a:pt x="0" y="83820"/>
                </a:lnTo>
                <a:lnTo>
                  <a:pt x="83820" y="83820"/>
                </a:lnTo>
                <a:lnTo>
                  <a:pt x="8382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522976" y="6958584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83820" y="0"/>
                </a:moveTo>
                <a:lnTo>
                  <a:pt x="0" y="0"/>
                </a:lnTo>
                <a:lnTo>
                  <a:pt x="0" y="83820"/>
                </a:lnTo>
                <a:lnTo>
                  <a:pt x="83820" y="83820"/>
                </a:lnTo>
                <a:lnTo>
                  <a:pt x="8382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6" name="object 6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61332" y="5530596"/>
            <a:ext cx="1075943" cy="893063"/>
          </a:xfrm>
          <a:prstGeom prst="rect">
            <a:avLst/>
          </a:prstGeom>
        </p:spPr>
      </p:pic>
      <p:grpSp>
        <p:nvGrpSpPr>
          <p:cNvPr id="67" name="object 67"/>
          <p:cNvGrpSpPr/>
          <p:nvPr/>
        </p:nvGrpSpPr>
        <p:grpSpPr>
          <a:xfrm>
            <a:off x="4169473" y="8355901"/>
            <a:ext cx="2682875" cy="1581150"/>
            <a:chOff x="4169473" y="8355901"/>
            <a:chExt cx="2682875" cy="1581150"/>
          </a:xfrm>
        </p:grpSpPr>
        <p:sp>
          <p:nvSpPr>
            <p:cNvPr id="68" name="object 68"/>
            <p:cNvSpPr/>
            <p:nvPr/>
          </p:nvSpPr>
          <p:spPr>
            <a:xfrm>
              <a:off x="4174235" y="8360664"/>
              <a:ext cx="2673350" cy="1347470"/>
            </a:xfrm>
            <a:custGeom>
              <a:avLst/>
              <a:gdLst/>
              <a:ahLst/>
              <a:cxnLst/>
              <a:rect l="l" t="t" r="r" b="b"/>
              <a:pathLst>
                <a:path w="2673350" h="1347470">
                  <a:moveTo>
                    <a:pt x="0" y="1347216"/>
                  </a:moveTo>
                  <a:lnTo>
                    <a:pt x="458724" y="1347216"/>
                  </a:lnTo>
                </a:path>
                <a:path w="2673350" h="1347470">
                  <a:moveTo>
                    <a:pt x="877824" y="1347216"/>
                  </a:moveTo>
                  <a:lnTo>
                    <a:pt x="1795272" y="1347216"/>
                  </a:lnTo>
                </a:path>
                <a:path w="2673350" h="1347470">
                  <a:moveTo>
                    <a:pt x="2214372" y="1347216"/>
                  </a:moveTo>
                  <a:lnTo>
                    <a:pt x="2673095" y="1347216"/>
                  </a:lnTo>
                </a:path>
                <a:path w="2673350" h="1347470">
                  <a:moveTo>
                    <a:pt x="0" y="1123188"/>
                  </a:moveTo>
                  <a:lnTo>
                    <a:pt x="458724" y="1123188"/>
                  </a:lnTo>
                </a:path>
                <a:path w="2673350" h="1347470">
                  <a:moveTo>
                    <a:pt x="877824" y="1123188"/>
                  </a:moveTo>
                  <a:lnTo>
                    <a:pt x="2673095" y="1123188"/>
                  </a:lnTo>
                </a:path>
                <a:path w="2673350" h="1347470">
                  <a:moveTo>
                    <a:pt x="0" y="897636"/>
                  </a:moveTo>
                  <a:lnTo>
                    <a:pt x="458724" y="897636"/>
                  </a:lnTo>
                </a:path>
                <a:path w="2673350" h="1347470">
                  <a:moveTo>
                    <a:pt x="877824" y="897636"/>
                  </a:moveTo>
                  <a:lnTo>
                    <a:pt x="2673095" y="897636"/>
                  </a:lnTo>
                </a:path>
                <a:path w="2673350" h="1347470">
                  <a:moveTo>
                    <a:pt x="0" y="673608"/>
                  </a:moveTo>
                  <a:lnTo>
                    <a:pt x="458724" y="673608"/>
                  </a:lnTo>
                </a:path>
                <a:path w="2673350" h="1347470">
                  <a:moveTo>
                    <a:pt x="877824" y="673608"/>
                  </a:moveTo>
                  <a:lnTo>
                    <a:pt x="2673095" y="673608"/>
                  </a:lnTo>
                </a:path>
                <a:path w="2673350" h="1347470">
                  <a:moveTo>
                    <a:pt x="0" y="449580"/>
                  </a:moveTo>
                  <a:lnTo>
                    <a:pt x="458724" y="449580"/>
                  </a:lnTo>
                </a:path>
                <a:path w="2673350" h="1347470">
                  <a:moveTo>
                    <a:pt x="877824" y="449580"/>
                  </a:moveTo>
                  <a:lnTo>
                    <a:pt x="2673095" y="449580"/>
                  </a:lnTo>
                </a:path>
                <a:path w="2673350" h="1347470">
                  <a:moveTo>
                    <a:pt x="0" y="224028"/>
                  </a:moveTo>
                  <a:lnTo>
                    <a:pt x="458724" y="224028"/>
                  </a:lnTo>
                </a:path>
                <a:path w="2673350" h="1347470">
                  <a:moveTo>
                    <a:pt x="877824" y="224028"/>
                  </a:moveTo>
                  <a:lnTo>
                    <a:pt x="2673095" y="224028"/>
                  </a:lnTo>
                </a:path>
                <a:path w="2673350" h="1347470">
                  <a:moveTo>
                    <a:pt x="0" y="0"/>
                  </a:moveTo>
                  <a:lnTo>
                    <a:pt x="2673095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4632960" y="8473439"/>
              <a:ext cx="1755775" cy="1458595"/>
            </a:xfrm>
            <a:custGeom>
              <a:avLst/>
              <a:gdLst/>
              <a:ahLst/>
              <a:cxnLst/>
              <a:rect l="l" t="t" r="r" b="b"/>
              <a:pathLst>
                <a:path w="1755775" h="1458595">
                  <a:moveTo>
                    <a:pt x="419100" y="0"/>
                  </a:moveTo>
                  <a:lnTo>
                    <a:pt x="0" y="0"/>
                  </a:lnTo>
                  <a:lnTo>
                    <a:pt x="0" y="1458468"/>
                  </a:lnTo>
                  <a:lnTo>
                    <a:pt x="419100" y="1458468"/>
                  </a:lnTo>
                  <a:lnTo>
                    <a:pt x="419100" y="0"/>
                  </a:lnTo>
                  <a:close/>
                </a:path>
                <a:path w="1755775" h="1458595">
                  <a:moveTo>
                    <a:pt x="1755648" y="1010412"/>
                  </a:moveTo>
                  <a:lnTo>
                    <a:pt x="1336548" y="1010412"/>
                  </a:lnTo>
                  <a:lnTo>
                    <a:pt x="1336548" y="1458468"/>
                  </a:lnTo>
                  <a:lnTo>
                    <a:pt x="1755648" y="1458468"/>
                  </a:lnTo>
                  <a:lnTo>
                    <a:pt x="1755648" y="1010412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4174235" y="8360664"/>
              <a:ext cx="0" cy="1571625"/>
            </a:xfrm>
            <a:custGeom>
              <a:avLst/>
              <a:gdLst/>
              <a:ahLst/>
              <a:cxnLst/>
              <a:rect l="l" t="t" r="r" b="b"/>
              <a:pathLst>
                <a:path h="1571625">
                  <a:moveTo>
                    <a:pt x="0" y="1571244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4174235" y="9931908"/>
              <a:ext cx="2673350" cy="0"/>
            </a:xfrm>
            <a:custGeom>
              <a:avLst/>
              <a:gdLst/>
              <a:ahLst/>
              <a:cxnLst/>
              <a:rect l="l" t="t" r="r" b="b"/>
              <a:pathLst>
                <a:path w="2673350">
                  <a:moveTo>
                    <a:pt x="0" y="0"/>
                  </a:moveTo>
                  <a:lnTo>
                    <a:pt x="2673095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6179819" y="9421368"/>
              <a:ext cx="3175" cy="62865"/>
            </a:xfrm>
            <a:custGeom>
              <a:avLst/>
              <a:gdLst/>
              <a:ahLst/>
              <a:cxnLst/>
              <a:rect l="l" t="t" r="r" b="b"/>
              <a:pathLst>
                <a:path w="3175" h="62865">
                  <a:moveTo>
                    <a:pt x="0" y="62484"/>
                  </a:moveTo>
                  <a:lnTo>
                    <a:pt x="3047" y="0"/>
                  </a:lnTo>
                </a:path>
              </a:pathLst>
            </a:custGeom>
            <a:ln w="9525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3" name="object 73"/>
          <p:cNvSpPr txBox="1"/>
          <p:nvPr/>
        </p:nvSpPr>
        <p:spPr>
          <a:xfrm>
            <a:off x="6129273" y="9205721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0" dirty="0">
                <a:solidFill>
                  <a:srgbClr val="0D0D0D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273422" y="7351014"/>
            <a:ext cx="2231390" cy="1086485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 marR="5080" indent="1270" algn="ctr">
              <a:lnSpc>
                <a:spcPct val="96000"/>
              </a:lnSpc>
              <a:spcBef>
                <a:spcPts val="170"/>
              </a:spcBef>
            </a:pP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Average</a:t>
            </a:r>
            <a:r>
              <a:rPr sz="14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days</a:t>
            </a:r>
            <a:r>
              <a:rPr sz="14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585858"/>
                </a:solidFill>
                <a:latin typeface="Arial"/>
                <a:cs typeface="Arial"/>
              </a:rPr>
              <a:t>from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Colonoscopy</a:t>
            </a:r>
            <a:r>
              <a:rPr sz="14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14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CT</a:t>
            </a:r>
            <a:r>
              <a:rPr sz="14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585858"/>
                </a:solidFill>
                <a:latin typeface="Arial"/>
                <a:cs typeface="Arial"/>
              </a:rPr>
              <a:t>Staging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Scan</a:t>
            </a:r>
            <a:r>
              <a:rPr sz="14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for</a:t>
            </a:r>
            <a:r>
              <a:rPr sz="14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patients</a:t>
            </a:r>
            <a:r>
              <a:rPr sz="14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585858"/>
                </a:solidFill>
                <a:latin typeface="Arial"/>
                <a:cs typeface="Arial"/>
              </a:rPr>
              <a:t>diagnosed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with</a:t>
            </a:r>
            <a:r>
              <a:rPr sz="14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lower</a:t>
            </a:r>
            <a:r>
              <a:rPr sz="14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GI</a:t>
            </a:r>
            <a:r>
              <a:rPr sz="14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585858"/>
                </a:solidFill>
                <a:latin typeface="Arial"/>
                <a:cs typeface="Arial"/>
              </a:rPr>
              <a:t>cancer</a:t>
            </a:r>
            <a:endParaRPr sz="1400">
              <a:latin typeface="Arial"/>
              <a:cs typeface="Arial"/>
            </a:endParaRPr>
          </a:p>
          <a:p>
            <a:pPr marR="1083310" algn="ctr">
              <a:lnSpc>
                <a:spcPct val="100000"/>
              </a:lnSpc>
              <a:spcBef>
                <a:spcPts val="390"/>
              </a:spcBef>
            </a:pPr>
            <a:r>
              <a:rPr sz="1200" b="1" spc="-25" dirty="0">
                <a:solidFill>
                  <a:srgbClr val="0D0D0D"/>
                </a:solidFill>
                <a:latin typeface="Arial"/>
                <a:cs typeface="Arial"/>
              </a:rPr>
              <a:t>13</a:t>
            </a:r>
            <a:endParaRPr sz="12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860672" y="8203945"/>
            <a:ext cx="196850" cy="1821814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14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12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  <a:p>
            <a:pPr marL="97155">
              <a:lnSpc>
                <a:spcPct val="100000"/>
              </a:lnSpc>
              <a:spcBef>
                <a:spcPts val="330"/>
              </a:spcBef>
            </a:pPr>
            <a:r>
              <a:rPr sz="1200" spc="-50" dirty="0">
                <a:solidFill>
                  <a:srgbClr val="585858"/>
                </a:solidFill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  <a:p>
            <a:pPr marL="97155">
              <a:lnSpc>
                <a:spcPct val="100000"/>
              </a:lnSpc>
              <a:spcBef>
                <a:spcPts val="330"/>
              </a:spcBef>
            </a:pPr>
            <a:r>
              <a:rPr sz="1200" spc="-50" dirty="0">
                <a:solidFill>
                  <a:srgbClr val="585858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  <a:p>
            <a:pPr marL="97155">
              <a:lnSpc>
                <a:spcPct val="100000"/>
              </a:lnSpc>
              <a:spcBef>
                <a:spcPts val="330"/>
              </a:spcBef>
            </a:pPr>
            <a:r>
              <a:rPr sz="1200" spc="-50" dirty="0">
                <a:solidFill>
                  <a:srgbClr val="585858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  <a:p>
            <a:pPr marL="97155">
              <a:lnSpc>
                <a:spcPct val="100000"/>
              </a:lnSpc>
              <a:spcBef>
                <a:spcPts val="325"/>
              </a:spcBef>
            </a:pPr>
            <a:r>
              <a:rPr sz="1200" spc="-50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  <a:p>
            <a:pPr marL="97155">
              <a:lnSpc>
                <a:spcPct val="100000"/>
              </a:lnSpc>
              <a:spcBef>
                <a:spcPts val="330"/>
              </a:spcBef>
            </a:pPr>
            <a:r>
              <a:rPr sz="1200" spc="-50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76" name="object 76"/>
          <p:cNvGrpSpPr/>
          <p:nvPr/>
        </p:nvGrpSpPr>
        <p:grpSpPr>
          <a:xfrm>
            <a:off x="4142485" y="8313420"/>
            <a:ext cx="2793365" cy="1417320"/>
            <a:chOff x="4142485" y="8313420"/>
            <a:chExt cx="2793365" cy="1417320"/>
          </a:xfrm>
        </p:grpSpPr>
        <p:sp>
          <p:nvSpPr>
            <p:cNvPr id="77" name="object 77"/>
            <p:cNvSpPr/>
            <p:nvPr/>
          </p:nvSpPr>
          <p:spPr>
            <a:xfrm>
              <a:off x="4155185" y="8803386"/>
              <a:ext cx="2700655" cy="15240"/>
            </a:xfrm>
            <a:custGeom>
              <a:avLst/>
              <a:gdLst/>
              <a:ahLst/>
              <a:cxnLst/>
              <a:rect l="l" t="t" r="r" b="b"/>
              <a:pathLst>
                <a:path w="2700654" h="15240">
                  <a:moveTo>
                    <a:pt x="0" y="0"/>
                  </a:moveTo>
                  <a:lnTo>
                    <a:pt x="2700273" y="14985"/>
                  </a:lnTo>
                </a:path>
              </a:pathLst>
            </a:custGeom>
            <a:ln w="254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8" name="object 7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798819" y="8313420"/>
              <a:ext cx="1136903" cy="470915"/>
            </a:xfrm>
            <a:prstGeom prst="rect">
              <a:avLst/>
            </a:prstGeom>
          </p:spPr>
        </p:pic>
        <p:pic>
          <p:nvPicPr>
            <p:cNvPr id="79" name="object 7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199887" y="9026652"/>
              <a:ext cx="638556" cy="704088"/>
            </a:xfrm>
            <a:prstGeom prst="rect">
              <a:avLst/>
            </a:prstGeom>
          </p:spPr>
        </p:pic>
      </p:grpSp>
      <p:grpSp>
        <p:nvGrpSpPr>
          <p:cNvPr id="80" name="object 80"/>
          <p:cNvGrpSpPr/>
          <p:nvPr/>
        </p:nvGrpSpPr>
        <p:grpSpPr>
          <a:xfrm>
            <a:off x="5826252" y="11638788"/>
            <a:ext cx="1003300" cy="855344"/>
            <a:chOff x="5826252" y="11638788"/>
            <a:chExt cx="1003300" cy="855344"/>
          </a:xfrm>
        </p:grpSpPr>
        <p:sp>
          <p:nvSpPr>
            <p:cNvPr id="81" name="object 81"/>
            <p:cNvSpPr/>
            <p:nvPr/>
          </p:nvSpPr>
          <p:spPr>
            <a:xfrm>
              <a:off x="6123432" y="11760708"/>
              <a:ext cx="706120" cy="489584"/>
            </a:xfrm>
            <a:custGeom>
              <a:avLst/>
              <a:gdLst/>
              <a:ahLst/>
              <a:cxnLst/>
              <a:rect l="l" t="t" r="r" b="b"/>
              <a:pathLst>
                <a:path w="706120" h="489584">
                  <a:moveTo>
                    <a:pt x="0" y="489204"/>
                  </a:moveTo>
                  <a:lnTo>
                    <a:pt x="705612" y="489204"/>
                  </a:lnTo>
                </a:path>
                <a:path w="706120" h="489584">
                  <a:moveTo>
                    <a:pt x="0" y="243840"/>
                  </a:moveTo>
                  <a:lnTo>
                    <a:pt x="705612" y="243840"/>
                  </a:lnTo>
                </a:path>
                <a:path w="706120" h="489584">
                  <a:moveTo>
                    <a:pt x="0" y="0"/>
                  </a:moveTo>
                  <a:lnTo>
                    <a:pt x="705612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5826252" y="11638788"/>
              <a:ext cx="297180" cy="855344"/>
            </a:xfrm>
            <a:custGeom>
              <a:avLst/>
              <a:gdLst/>
              <a:ahLst/>
              <a:cxnLst/>
              <a:rect l="l" t="t" r="r" b="b"/>
              <a:pathLst>
                <a:path w="297179" h="855345">
                  <a:moveTo>
                    <a:pt x="297180" y="0"/>
                  </a:moveTo>
                  <a:lnTo>
                    <a:pt x="0" y="0"/>
                  </a:lnTo>
                  <a:lnTo>
                    <a:pt x="0" y="854963"/>
                  </a:lnTo>
                  <a:lnTo>
                    <a:pt x="297180" y="854963"/>
                  </a:lnTo>
                  <a:lnTo>
                    <a:pt x="29718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3" name="object 83"/>
          <p:cNvSpPr/>
          <p:nvPr/>
        </p:nvSpPr>
        <p:spPr>
          <a:xfrm>
            <a:off x="4169664" y="11029188"/>
            <a:ext cx="2659380" cy="0"/>
          </a:xfrm>
          <a:custGeom>
            <a:avLst/>
            <a:gdLst/>
            <a:ahLst/>
            <a:cxnLst/>
            <a:rect l="l" t="t" r="r" b="b"/>
            <a:pathLst>
              <a:path w="2659379">
                <a:moveTo>
                  <a:pt x="0" y="0"/>
                </a:moveTo>
                <a:lnTo>
                  <a:pt x="26593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875276" y="12371832"/>
            <a:ext cx="297180" cy="121920"/>
          </a:xfrm>
          <a:custGeom>
            <a:avLst/>
            <a:gdLst/>
            <a:ahLst/>
            <a:cxnLst/>
            <a:rect l="l" t="t" r="r" b="b"/>
            <a:pathLst>
              <a:path w="297179" h="121920">
                <a:moveTo>
                  <a:pt x="297179" y="0"/>
                </a:moveTo>
                <a:lnTo>
                  <a:pt x="0" y="0"/>
                </a:lnTo>
                <a:lnTo>
                  <a:pt x="0" y="121920"/>
                </a:lnTo>
                <a:lnTo>
                  <a:pt x="297179" y="121920"/>
                </a:lnTo>
                <a:lnTo>
                  <a:pt x="297179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4547996" y="11019536"/>
            <a:ext cx="1962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404040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86" name="object 86"/>
          <p:cNvGraphicFramePr>
            <a:graphicFrameLocks noGrp="1"/>
          </p:cNvGraphicFramePr>
          <p:nvPr/>
        </p:nvGraphicFramePr>
        <p:xfrm>
          <a:off x="4169664" y="11266075"/>
          <a:ext cx="2659378" cy="1219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1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26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2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80772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87655" algn="ctr">
                        <a:lnSpc>
                          <a:spcPts val="830"/>
                        </a:lnSpc>
                        <a:spcBef>
                          <a:spcPts val="990"/>
                        </a:spcBef>
                      </a:pPr>
                      <a:r>
                        <a:rPr sz="1200" spc="-50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5730" marB="0">
                    <a:lnL w="80772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2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80772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80772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9410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200" spc="-10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5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hrs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80772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80772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80772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146685">
                        <a:lnSpc>
                          <a:spcPts val="835"/>
                        </a:lnSpc>
                        <a:spcBef>
                          <a:spcPts val="994"/>
                        </a:spcBef>
                      </a:pPr>
                      <a:r>
                        <a:rPr sz="1200" spc="-50" dirty="0">
                          <a:solidFill>
                            <a:srgbClr val="40404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26364" marB="0">
                    <a:lnL w="80772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80772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80772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7" name="object 87"/>
          <p:cNvSpPr txBox="1"/>
          <p:nvPr/>
        </p:nvSpPr>
        <p:spPr>
          <a:xfrm>
            <a:off x="4253865" y="9999091"/>
            <a:ext cx="2485390" cy="874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8755">
              <a:lnSpc>
                <a:spcPct val="100000"/>
              </a:lnSpc>
              <a:spcBef>
                <a:spcPts val="100"/>
              </a:spcBef>
              <a:tabLst>
                <a:tab pos="1379220" algn="l"/>
              </a:tabLst>
            </a:pP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Jan-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July</a:t>
            </a:r>
            <a:r>
              <a:rPr sz="12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22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	Aug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22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12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Feb</a:t>
            </a:r>
            <a:r>
              <a:rPr sz="12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23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65"/>
              </a:spcBef>
            </a:pPr>
            <a:endParaRPr sz="1200">
              <a:latin typeface="Arial"/>
              <a:cs typeface="Arial"/>
            </a:endParaRPr>
          </a:p>
          <a:p>
            <a:pPr marL="452755" marR="242570" indent="-440690">
              <a:lnSpc>
                <a:spcPts val="1620"/>
              </a:lnSpc>
            </a:pP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GP</a:t>
            </a:r>
            <a:r>
              <a:rPr sz="14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Request</a:t>
            </a:r>
            <a:r>
              <a:rPr sz="14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Chest</a:t>
            </a:r>
            <a:r>
              <a:rPr sz="14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X-Ray</a:t>
            </a:r>
            <a:r>
              <a:rPr sz="14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585858"/>
                </a:solidFill>
                <a:latin typeface="Arial"/>
                <a:cs typeface="Arial"/>
              </a:rPr>
              <a:t>to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CT</a:t>
            </a:r>
            <a:r>
              <a:rPr sz="14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585858"/>
                </a:solidFill>
                <a:latin typeface="Arial"/>
                <a:cs typeface="Arial"/>
              </a:rPr>
              <a:t>Staging</a:t>
            </a:r>
            <a:r>
              <a:rPr sz="14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585858"/>
                </a:solidFill>
                <a:latin typeface="Arial"/>
                <a:cs typeface="Arial"/>
              </a:rPr>
              <a:t>Scan</a:t>
            </a:r>
            <a:endParaRPr sz="14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856735" y="10852277"/>
            <a:ext cx="196215" cy="173545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12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  <a:p>
            <a:pPr marL="97155">
              <a:lnSpc>
                <a:spcPct val="100000"/>
              </a:lnSpc>
              <a:spcBef>
                <a:spcPts val="484"/>
              </a:spcBef>
            </a:pPr>
            <a:r>
              <a:rPr sz="1200" spc="-50" dirty="0">
                <a:solidFill>
                  <a:srgbClr val="585858"/>
                </a:solidFill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  <a:p>
            <a:pPr marL="97155">
              <a:lnSpc>
                <a:spcPct val="100000"/>
              </a:lnSpc>
              <a:spcBef>
                <a:spcPts val="480"/>
              </a:spcBef>
            </a:pPr>
            <a:r>
              <a:rPr sz="1200" spc="-50" dirty="0">
                <a:solidFill>
                  <a:srgbClr val="585858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  <a:p>
            <a:pPr marL="97155">
              <a:lnSpc>
                <a:spcPct val="100000"/>
              </a:lnSpc>
              <a:spcBef>
                <a:spcPts val="480"/>
              </a:spcBef>
            </a:pPr>
            <a:r>
              <a:rPr sz="1200" spc="-50" dirty="0">
                <a:solidFill>
                  <a:srgbClr val="585858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  <a:p>
            <a:pPr marL="97155">
              <a:lnSpc>
                <a:spcPct val="100000"/>
              </a:lnSpc>
              <a:spcBef>
                <a:spcPts val="484"/>
              </a:spcBef>
            </a:pPr>
            <a:r>
              <a:rPr sz="1200" spc="-50" dirty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  <a:p>
            <a:pPr marL="97155">
              <a:lnSpc>
                <a:spcPct val="100000"/>
              </a:lnSpc>
              <a:spcBef>
                <a:spcPts val="484"/>
              </a:spcBef>
            </a:pPr>
            <a:r>
              <a:rPr sz="1200" spc="-50" dirty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173728" y="12470638"/>
            <a:ext cx="1329055" cy="571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00">
              <a:lnSpc>
                <a:spcPct val="1492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Oct</a:t>
            </a: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21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- Jan 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22 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Average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Days</a:t>
            </a:r>
            <a:r>
              <a:rPr sz="12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Wait</a:t>
            </a:r>
            <a:endParaRPr sz="1200">
              <a:latin typeface="Arial"/>
              <a:cs typeface="Arial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4075176" y="12909804"/>
            <a:ext cx="78105" cy="76200"/>
          </a:xfrm>
          <a:custGeom>
            <a:avLst/>
            <a:gdLst/>
            <a:ahLst/>
            <a:cxnLst/>
            <a:rect l="l" t="t" r="r" b="b"/>
            <a:pathLst>
              <a:path w="78104" h="76200">
                <a:moveTo>
                  <a:pt x="77724" y="0"/>
                </a:moveTo>
                <a:lnTo>
                  <a:pt x="0" y="0"/>
                </a:lnTo>
                <a:lnTo>
                  <a:pt x="0" y="76200"/>
                </a:lnTo>
                <a:lnTo>
                  <a:pt x="77724" y="76200"/>
                </a:lnTo>
                <a:lnTo>
                  <a:pt x="77724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731764" y="12909804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5593207" y="12470638"/>
            <a:ext cx="1143000" cy="571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8285" marR="5080" indent="-236220">
              <a:lnSpc>
                <a:spcPct val="149200"/>
              </a:lnSpc>
              <a:spcBef>
                <a:spcPts val="100"/>
              </a:spcBef>
            </a:pP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Sept</a:t>
            </a:r>
            <a:r>
              <a:rPr sz="12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22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12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Jan</a:t>
            </a:r>
            <a:r>
              <a:rPr sz="12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585858"/>
                </a:solidFill>
                <a:latin typeface="Arial"/>
                <a:cs typeface="Arial"/>
              </a:rPr>
              <a:t>23 </a:t>
            </a:r>
            <a:r>
              <a:rPr sz="1200" dirty="0">
                <a:solidFill>
                  <a:srgbClr val="585858"/>
                </a:solidFill>
                <a:latin typeface="Arial"/>
                <a:cs typeface="Arial"/>
              </a:rPr>
              <a:t>Shortest</a:t>
            </a:r>
            <a:r>
              <a:rPr sz="12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Arial"/>
                <a:cs typeface="Arial"/>
              </a:rPr>
              <a:t>wait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93" name="object 9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062728" y="11455908"/>
            <a:ext cx="708660" cy="605028"/>
          </a:xfrm>
          <a:prstGeom prst="rect">
            <a:avLst/>
          </a:prstGeom>
        </p:spPr>
      </p:pic>
      <p:pic>
        <p:nvPicPr>
          <p:cNvPr id="94" name="object 94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102096" y="10849356"/>
            <a:ext cx="914400" cy="778763"/>
          </a:xfrm>
          <a:prstGeom prst="rect">
            <a:avLst/>
          </a:prstGeom>
        </p:spPr>
      </p:pic>
      <p:sp>
        <p:nvSpPr>
          <p:cNvPr id="95" name="object 95"/>
          <p:cNvSpPr txBox="1"/>
          <p:nvPr/>
        </p:nvSpPr>
        <p:spPr>
          <a:xfrm>
            <a:off x="3067939" y="13225017"/>
            <a:ext cx="4012565" cy="1044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000"/>
              </a:lnSpc>
              <a:spcBef>
                <a:spcPts val="100"/>
              </a:spcBef>
            </a:pPr>
            <a:r>
              <a:rPr sz="1750" b="1" spc="-20" dirty="0">
                <a:solidFill>
                  <a:srgbClr val="1F3863"/>
                </a:solidFill>
                <a:latin typeface="Tw Cen MT"/>
                <a:cs typeface="Tw Cen MT"/>
              </a:rPr>
              <a:t>“It’s</a:t>
            </a:r>
            <a:r>
              <a:rPr sz="1750" b="1" spc="-40" dirty="0">
                <a:solidFill>
                  <a:srgbClr val="1F3863"/>
                </a:solidFill>
                <a:latin typeface="Tw Cen MT"/>
                <a:cs typeface="Tw Cen MT"/>
              </a:rPr>
              <a:t> </a:t>
            </a:r>
            <a:r>
              <a:rPr sz="1750" b="1" dirty="0">
                <a:solidFill>
                  <a:srgbClr val="1F3863"/>
                </a:solidFill>
                <a:latin typeface="Tw Cen MT"/>
                <a:cs typeface="Tw Cen MT"/>
              </a:rPr>
              <a:t>greatly</a:t>
            </a:r>
            <a:r>
              <a:rPr sz="1750" b="1" spc="-35" dirty="0">
                <a:solidFill>
                  <a:srgbClr val="1F3863"/>
                </a:solidFill>
                <a:latin typeface="Tw Cen MT"/>
                <a:cs typeface="Tw Cen MT"/>
              </a:rPr>
              <a:t> </a:t>
            </a:r>
            <a:r>
              <a:rPr sz="1750" b="1" dirty="0">
                <a:solidFill>
                  <a:srgbClr val="1F3863"/>
                </a:solidFill>
                <a:latin typeface="Tw Cen MT"/>
                <a:cs typeface="Tw Cen MT"/>
              </a:rPr>
              <a:t>helped</a:t>
            </a:r>
            <a:r>
              <a:rPr sz="1750" b="1" spc="-30" dirty="0">
                <a:solidFill>
                  <a:srgbClr val="1F3863"/>
                </a:solidFill>
                <a:latin typeface="Tw Cen MT"/>
                <a:cs typeface="Tw Cen MT"/>
              </a:rPr>
              <a:t> </a:t>
            </a:r>
            <a:r>
              <a:rPr sz="1750" b="1" dirty="0">
                <a:solidFill>
                  <a:srgbClr val="1F3863"/>
                </a:solidFill>
                <a:latin typeface="Tw Cen MT"/>
                <a:cs typeface="Tw Cen MT"/>
              </a:rPr>
              <a:t>our</a:t>
            </a:r>
            <a:r>
              <a:rPr sz="1750" b="1" spc="-5" dirty="0">
                <a:solidFill>
                  <a:srgbClr val="1F3863"/>
                </a:solidFill>
                <a:latin typeface="Tw Cen MT"/>
                <a:cs typeface="Tw Cen MT"/>
              </a:rPr>
              <a:t> </a:t>
            </a:r>
            <a:r>
              <a:rPr sz="1750" b="1" dirty="0">
                <a:solidFill>
                  <a:srgbClr val="1F3863"/>
                </a:solidFill>
                <a:latin typeface="Tw Cen MT"/>
                <a:cs typeface="Tw Cen MT"/>
              </a:rPr>
              <a:t>patients</a:t>
            </a:r>
            <a:r>
              <a:rPr sz="1750" b="1" spc="-40" dirty="0">
                <a:solidFill>
                  <a:srgbClr val="1F3863"/>
                </a:solidFill>
                <a:latin typeface="Tw Cen MT"/>
                <a:cs typeface="Tw Cen MT"/>
              </a:rPr>
              <a:t> </a:t>
            </a:r>
            <a:r>
              <a:rPr sz="1750" b="1" dirty="0">
                <a:solidFill>
                  <a:srgbClr val="1F3863"/>
                </a:solidFill>
                <a:latin typeface="Tw Cen MT"/>
                <a:cs typeface="Tw Cen MT"/>
              </a:rPr>
              <a:t>in</a:t>
            </a:r>
            <a:r>
              <a:rPr sz="1750" b="1" spc="-10" dirty="0">
                <a:solidFill>
                  <a:srgbClr val="1F3863"/>
                </a:solidFill>
                <a:latin typeface="Tw Cen MT"/>
                <a:cs typeface="Tw Cen MT"/>
              </a:rPr>
              <a:t> reducing</a:t>
            </a:r>
            <a:endParaRPr sz="1750">
              <a:latin typeface="Tw Cen MT"/>
              <a:cs typeface="Tw Cen MT"/>
            </a:endParaRPr>
          </a:p>
          <a:p>
            <a:pPr marL="1905" algn="ctr">
              <a:lnSpc>
                <a:spcPts val="1889"/>
              </a:lnSpc>
            </a:pPr>
            <a:r>
              <a:rPr sz="1750" b="1" dirty="0">
                <a:solidFill>
                  <a:srgbClr val="1F3863"/>
                </a:solidFill>
                <a:latin typeface="Tw Cen MT"/>
                <a:cs typeface="Tw Cen MT"/>
              </a:rPr>
              <a:t>their</a:t>
            </a:r>
            <a:r>
              <a:rPr sz="1750" b="1" spc="-25" dirty="0">
                <a:solidFill>
                  <a:srgbClr val="1F3863"/>
                </a:solidFill>
                <a:latin typeface="Tw Cen MT"/>
                <a:cs typeface="Tw Cen MT"/>
              </a:rPr>
              <a:t> </a:t>
            </a:r>
            <a:r>
              <a:rPr sz="1750" b="1" dirty="0">
                <a:solidFill>
                  <a:srgbClr val="1F3863"/>
                </a:solidFill>
                <a:latin typeface="Tw Cen MT"/>
                <a:cs typeface="Tw Cen MT"/>
              </a:rPr>
              <a:t>time</a:t>
            </a:r>
            <a:r>
              <a:rPr sz="1750" b="1" spc="-30" dirty="0">
                <a:solidFill>
                  <a:srgbClr val="1F3863"/>
                </a:solidFill>
                <a:latin typeface="Tw Cen MT"/>
                <a:cs typeface="Tw Cen MT"/>
              </a:rPr>
              <a:t> </a:t>
            </a:r>
            <a:r>
              <a:rPr sz="1750" b="1" dirty="0">
                <a:solidFill>
                  <a:srgbClr val="1F3863"/>
                </a:solidFill>
                <a:latin typeface="Tw Cen MT"/>
                <a:cs typeface="Tw Cen MT"/>
              </a:rPr>
              <a:t>on</a:t>
            </a:r>
            <a:r>
              <a:rPr sz="1750" b="1" spc="-10" dirty="0">
                <a:solidFill>
                  <a:srgbClr val="1F3863"/>
                </a:solidFill>
                <a:latin typeface="Tw Cen MT"/>
                <a:cs typeface="Tw Cen MT"/>
              </a:rPr>
              <a:t> </a:t>
            </a:r>
            <a:r>
              <a:rPr sz="1750" b="1" dirty="0">
                <a:solidFill>
                  <a:srgbClr val="1F3863"/>
                </a:solidFill>
                <a:latin typeface="Tw Cen MT"/>
                <a:cs typeface="Tw Cen MT"/>
              </a:rPr>
              <a:t>the</a:t>
            </a:r>
            <a:r>
              <a:rPr sz="1750" b="1" spc="-20" dirty="0">
                <a:solidFill>
                  <a:srgbClr val="1F3863"/>
                </a:solidFill>
                <a:latin typeface="Tw Cen MT"/>
                <a:cs typeface="Tw Cen MT"/>
              </a:rPr>
              <a:t> </a:t>
            </a:r>
            <a:r>
              <a:rPr sz="1750" b="1" dirty="0">
                <a:solidFill>
                  <a:srgbClr val="1F3863"/>
                </a:solidFill>
                <a:latin typeface="Tw Cen MT"/>
                <a:cs typeface="Tw Cen MT"/>
              </a:rPr>
              <a:t>pathway</a:t>
            </a:r>
            <a:r>
              <a:rPr sz="1750" b="1" spc="-10" dirty="0">
                <a:solidFill>
                  <a:srgbClr val="1F3863"/>
                </a:solidFill>
                <a:latin typeface="Tw Cen MT"/>
                <a:cs typeface="Tw Cen MT"/>
              </a:rPr>
              <a:t> </a:t>
            </a:r>
            <a:r>
              <a:rPr sz="1750" b="1" dirty="0">
                <a:solidFill>
                  <a:srgbClr val="1F3863"/>
                </a:solidFill>
                <a:latin typeface="Tw Cen MT"/>
                <a:cs typeface="Tw Cen MT"/>
              </a:rPr>
              <a:t>and</a:t>
            </a:r>
            <a:r>
              <a:rPr sz="1750" b="1" spc="-5" dirty="0">
                <a:solidFill>
                  <a:srgbClr val="1F3863"/>
                </a:solidFill>
                <a:latin typeface="Tw Cen MT"/>
                <a:cs typeface="Tw Cen MT"/>
              </a:rPr>
              <a:t> </a:t>
            </a:r>
            <a:r>
              <a:rPr sz="1750" b="1" spc="-10" dirty="0">
                <a:solidFill>
                  <a:srgbClr val="1F3863"/>
                </a:solidFill>
                <a:latin typeface="Tw Cen MT"/>
                <a:cs typeface="Tw Cen MT"/>
              </a:rPr>
              <a:t>preparing</a:t>
            </a:r>
            <a:endParaRPr sz="1750">
              <a:latin typeface="Tw Cen MT"/>
              <a:cs typeface="Tw Cen MT"/>
            </a:endParaRPr>
          </a:p>
          <a:p>
            <a:pPr marL="1270" algn="ctr">
              <a:lnSpc>
                <a:spcPts val="1989"/>
              </a:lnSpc>
            </a:pPr>
            <a:r>
              <a:rPr sz="1750" b="1" dirty="0">
                <a:solidFill>
                  <a:srgbClr val="1F3863"/>
                </a:solidFill>
                <a:latin typeface="Tw Cen MT"/>
                <a:cs typeface="Tw Cen MT"/>
              </a:rPr>
              <a:t>them</a:t>
            </a:r>
            <a:r>
              <a:rPr sz="1750" b="1" spc="-25" dirty="0">
                <a:solidFill>
                  <a:srgbClr val="1F3863"/>
                </a:solidFill>
                <a:latin typeface="Tw Cen MT"/>
                <a:cs typeface="Tw Cen MT"/>
              </a:rPr>
              <a:t> </a:t>
            </a:r>
            <a:r>
              <a:rPr sz="1750" b="1" dirty="0">
                <a:solidFill>
                  <a:srgbClr val="1F3863"/>
                </a:solidFill>
                <a:latin typeface="Tw Cen MT"/>
                <a:cs typeface="Tw Cen MT"/>
              </a:rPr>
              <a:t>for</a:t>
            </a:r>
            <a:r>
              <a:rPr sz="1750" b="1" spc="-35" dirty="0">
                <a:solidFill>
                  <a:srgbClr val="1F3863"/>
                </a:solidFill>
                <a:latin typeface="Tw Cen MT"/>
                <a:cs typeface="Tw Cen MT"/>
              </a:rPr>
              <a:t> </a:t>
            </a:r>
            <a:r>
              <a:rPr sz="1750" b="1" dirty="0">
                <a:solidFill>
                  <a:srgbClr val="1F3863"/>
                </a:solidFill>
                <a:latin typeface="Tw Cen MT"/>
                <a:cs typeface="Tw Cen MT"/>
              </a:rPr>
              <a:t>MDT</a:t>
            </a:r>
            <a:r>
              <a:rPr sz="1750" b="1" spc="-25" dirty="0">
                <a:solidFill>
                  <a:srgbClr val="1F3863"/>
                </a:solidFill>
                <a:latin typeface="Tw Cen MT"/>
                <a:cs typeface="Tw Cen MT"/>
              </a:rPr>
              <a:t> </a:t>
            </a:r>
            <a:r>
              <a:rPr sz="1750" b="1" dirty="0">
                <a:solidFill>
                  <a:srgbClr val="1F3863"/>
                </a:solidFill>
                <a:latin typeface="Tw Cen MT"/>
                <a:cs typeface="Tw Cen MT"/>
              </a:rPr>
              <a:t>as</a:t>
            </a:r>
            <a:r>
              <a:rPr sz="1750" b="1" spc="-25" dirty="0">
                <a:solidFill>
                  <a:srgbClr val="1F3863"/>
                </a:solidFill>
                <a:latin typeface="Tw Cen MT"/>
                <a:cs typeface="Tw Cen MT"/>
              </a:rPr>
              <a:t> </a:t>
            </a:r>
            <a:r>
              <a:rPr sz="1750" b="1" dirty="0">
                <a:solidFill>
                  <a:srgbClr val="1F3863"/>
                </a:solidFill>
                <a:latin typeface="Tw Cen MT"/>
                <a:cs typeface="Tw Cen MT"/>
              </a:rPr>
              <a:t>quickly</a:t>
            </a:r>
            <a:r>
              <a:rPr sz="1750" b="1" spc="-35" dirty="0">
                <a:solidFill>
                  <a:srgbClr val="1F3863"/>
                </a:solidFill>
                <a:latin typeface="Tw Cen MT"/>
                <a:cs typeface="Tw Cen MT"/>
              </a:rPr>
              <a:t> </a:t>
            </a:r>
            <a:r>
              <a:rPr sz="1750" b="1" dirty="0">
                <a:solidFill>
                  <a:srgbClr val="1F3863"/>
                </a:solidFill>
                <a:latin typeface="Tw Cen MT"/>
                <a:cs typeface="Tw Cen MT"/>
              </a:rPr>
              <a:t>as</a:t>
            </a:r>
            <a:r>
              <a:rPr sz="1750" b="1" spc="-20" dirty="0">
                <a:solidFill>
                  <a:srgbClr val="1F3863"/>
                </a:solidFill>
                <a:latin typeface="Tw Cen MT"/>
                <a:cs typeface="Tw Cen MT"/>
              </a:rPr>
              <a:t> </a:t>
            </a:r>
            <a:r>
              <a:rPr sz="1750" b="1" spc="-10" dirty="0">
                <a:solidFill>
                  <a:srgbClr val="1F3863"/>
                </a:solidFill>
                <a:latin typeface="Tw Cen MT"/>
                <a:cs typeface="Tw Cen MT"/>
              </a:rPr>
              <a:t>possible.”</a:t>
            </a:r>
            <a:endParaRPr sz="1750">
              <a:latin typeface="Tw Cen MT"/>
              <a:cs typeface="Tw Cen MT"/>
            </a:endParaRPr>
          </a:p>
          <a:p>
            <a:pPr algn="ctr">
              <a:lnSpc>
                <a:spcPct val="100000"/>
              </a:lnSpc>
              <a:spcBef>
                <a:spcPts val="459"/>
              </a:spcBef>
            </a:pPr>
            <a:r>
              <a:rPr sz="1400" b="1" i="1" dirty="0">
                <a:solidFill>
                  <a:srgbClr val="1F3863"/>
                </a:solidFill>
                <a:latin typeface="Tw Cen MT"/>
                <a:cs typeface="Tw Cen MT"/>
              </a:rPr>
              <a:t>Nicola</a:t>
            </a:r>
            <a:r>
              <a:rPr sz="1400" b="1" i="1" spc="-20" dirty="0">
                <a:solidFill>
                  <a:srgbClr val="1F3863"/>
                </a:solidFill>
                <a:latin typeface="Tw Cen MT"/>
                <a:cs typeface="Tw Cen MT"/>
              </a:rPr>
              <a:t> </a:t>
            </a:r>
            <a:r>
              <a:rPr sz="1400" b="1" i="1" dirty="0">
                <a:solidFill>
                  <a:srgbClr val="1F3863"/>
                </a:solidFill>
                <a:latin typeface="Tw Cen MT"/>
                <a:cs typeface="Tw Cen MT"/>
              </a:rPr>
              <a:t>Edwards</a:t>
            </a:r>
            <a:r>
              <a:rPr sz="1400" b="1" i="1" spc="-25" dirty="0">
                <a:solidFill>
                  <a:srgbClr val="1F3863"/>
                </a:solidFill>
                <a:latin typeface="Tw Cen MT"/>
                <a:cs typeface="Tw Cen MT"/>
              </a:rPr>
              <a:t> </a:t>
            </a:r>
            <a:r>
              <a:rPr sz="1400" b="1" i="1" dirty="0">
                <a:solidFill>
                  <a:srgbClr val="1F3863"/>
                </a:solidFill>
                <a:latin typeface="Tw Cen MT"/>
                <a:cs typeface="Tw Cen MT"/>
              </a:rPr>
              <a:t>-</a:t>
            </a:r>
            <a:r>
              <a:rPr sz="1400" b="1" i="1" spc="-30" dirty="0">
                <a:solidFill>
                  <a:srgbClr val="1F3863"/>
                </a:solidFill>
                <a:latin typeface="Tw Cen MT"/>
                <a:cs typeface="Tw Cen MT"/>
              </a:rPr>
              <a:t> </a:t>
            </a:r>
            <a:r>
              <a:rPr sz="1400" b="1" i="1" dirty="0">
                <a:solidFill>
                  <a:srgbClr val="1F3863"/>
                </a:solidFill>
                <a:latin typeface="Tw Cen MT"/>
                <a:cs typeface="Tw Cen MT"/>
              </a:rPr>
              <a:t>Colorectal</a:t>
            </a:r>
            <a:r>
              <a:rPr sz="1400" b="1" i="1" spc="-25" dirty="0">
                <a:solidFill>
                  <a:srgbClr val="1F3863"/>
                </a:solidFill>
                <a:latin typeface="Tw Cen MT"/>
                <a:cs typeface="Tw Cen MT"/>
              </a:rPr>
              <a:t> </a:t>
            </a:r>
            <a:r>
              <a:rPr sz="1400" b="1" i="1" dirty="0">
                <a:solidFill>
                  <a:srgbClr val="1F3863"/>
                </a:solidFill>
                <a:latin typeface="Tw Cen MT"/>
                <a:cs typeface="Tw Cen MT"/>
              </a:rPr>
              <a:t>Cancer</a:t>
            </a:r>
            <a:r>
              <a:rPr sz="1400" b="1" i="1" spc="-35" dirty="0">
                <a:solidFill>
                  <a:srgbClr val="1F3863"/>
                </a:solidFill>
                <a:latin typeface="Tw Cen MT"/>
                <a:cs typeface="Tw Cen MT"/>
              </a:rPr>
              <a:t> </a:t>
            </a:r>
            <a:r>
              <a:rPr sz="1400" b="1" i="1" dirty="0">
                <a:solidFill>
                  <a:srgbClr val="1F3863"/>
                </a:solidFill>
                <a:latin typeface="Tw Cen MT"/>
                <a:cs typeface="Tw Cen MT"/>
              </a:rPr>
              <a:t>Nurse</a:t>
            </a:r>
            <a:r>
              <a:rPr sz="1400" b="1" i="1" spc="-20" dirty="0">
                <a:solidFill>
                  <a:srgbClr val="1F3863"/>
                </a:solidFill>
                <a:latin typeface="Tw Cen MT"/>
                <a:cs typeface="Tw Cen MT"/>
              </a:rPr>
              <a:t> </a:t>
            </a:r>
            <a:r>
              <a:rPr sz="1400" b="1" i="1" spc="-10" dirty="0">
                <a:solidFill>
                  <a:srgbClr val="1F3863"/>
                </a:solidFill>
                <a:latin typeface="Tw Cen MT"/>
                <a:cs typeface="Tw Cen MT"/>
              </a:rPr>
              <a:t>Specialist</a:t>
            </a:r>
            <a:endParaRPr sz="1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747</Words>
  <Application>Microsoft Office PowerPoint</Application>
  <PresentationFormat>Custom</PresentationFormat>
  <Paragraphs>119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Times New Roman</vt:lpstr>
      <vt:lpstr>Tw Cen MT</vt:lpstr>
      <vt:lpstr>Office Theme</vt:lpstr>
      <vt:lpstr>Radiology Pathway Navigation: A New Direction.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Project Title</dc:title>
  <dc:creator>Tom Howson</dc:creator>
  <cp:lastModifiedBy>Sarah Owen</cp:lastModifiedBy>
  <cp:revision>1</cp:revision>
  <dcterms:created xsi:type="dcterms:W3CDTF">2025-04-29T12:52:26Z</dcterms:created>
  <dcterms:modified xsi:type="dcterms:W3CDTF">2025-04-30T07:57:22Z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2023-06-23T00:00:00Z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2025-04-29T00:00:00Z</vt:filetime>
  </property>
  <property fmtid="{D5CDD505-2E9C-101B-9397-08002B2CF9AE}" pid="5" name="Producer">
    <vt:lpwstr>Microsoft® PowerPoint® for Microsoft 365</vt:lpwstr>
  </property>
</Properties>
</file>