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8"/>
  </p:notesMasterIdLst>
  <p:handoutMasterIdLst>
    <p:handoutMasterId r:id="rId99"/>
  </p:handoutMasterIdLst>
  <p:sldIdLst>
    <p:sldId id="2604" r:id="rId5"/>
    <p:sldId id="2485" r:id="rId6"/>
    <p:sldId id="2146847968" r:id="rId7"/>
    <p:sldId id="2146847969" r:id="rId8"/>
    <p:sldId id="2146847970" r:id="rId9"/>
    <p:sldId id="2146847971" r:id="rId10"/>
    <p:sldId id="2146847972" r:id="rId11"/>
    <p:sldId id="2146847973" r:id="rId12"/>
    <p:sldId id="2146847974" r:id="rId13"/>
    <p:sldId id="2146847975" r:id="rId14"/>
    <p:sldId id="2146847976" r:id="rId15"/>
    <p:sldId id="2146847977" r:id="rId16"/>
    <p:sldId id="2146847978" r:id="rId17"/>
    <p:sldId id="2146847979" r:id="rId18"/>
    <p:sldId id="2146847980" r:id="rId19"/>
    <p:sldId id="2146847981" r:id="rId20"/>
    <p:sldId id="2146847961" r:id="rId21"/>
    <p:sldId id="2147482084" r:id="rId22"/>
    <p:sldId id="2140754989" r:id="rId23"/>
    <p:sldId id="2147198427" r:id="rId24"/>
    <p:sldId id="2147482102" r:id="rId25"/>
    <p:sldId id="2140754998" r:id="rId26"/>
    <p:sldId id="2147482099" r:id="rId27"/>
    <p:sldId id="2147198432" r:id="rId28"/>
    <p:sldId id="2147482094" r:id="rId29"/>
    <p:sldId id="2147482098" r:id="rId30"/>
    <p:sldId id="2140754960" r:id="rId31"/>
    <p:sldId id="2140755046" r:id="rId32"/>
    <p:sldId id="2146847962" r:id="rId33"/>
    <p:sldId id="256" r:id="rId34"/>
    <p:sldId id="257" r:id="rId35"/>
    <p:sldId id="287" r:id="rId36"/>
    <p:sldId id="258" r:id="rId37"/>
    <p:sldId id="291" r:id="rId38"/>
    <p:sldId id="259" r:id="rId39"/>
    <p:sldId id="260" r:id="rId40"/>
    <p:sldId id="269" r:id="rId41"/>
    <p:sldId id="261" r:id="rId42"/>
    <p:sldId id="262" r:id="rId43"/>
    <p:sldId id="263" r:id="rId44"/>
    <p:sldId id="264" r:id="rId45"/>
    <p:sldId id="266" r:id="rId46"/>
    <p:sldId id="267" r:id="rId47"/>
    <p:sldId id="2146847963" r:id="rId48"/>
    <p:sldId id="2147482103" r:id="rId49"/>
    <p:sldId id="2147482104" r:id="rId50"/>
    <p:sldId id="268" r:id="rId51"/>
    <p:sldId id="2147482105" r:id="rId52"/>
    <p:sldId id="2147482106" r:id="rId53"/>
    <p:sldId id="273" r:id="rId54"/>
    <p:sldId id="277" r:id="rId55"/>
    <p:sldId id="274" r:id="rId56"/>
    <p:sldId id="276" r:id="rId57"/>
    <p:sldId id="275" r:id="rId58"/>
    <p:sldId id="2147482107" r:id="rId59"/>
    <p:sldId id="279" r:id="rId60"/>
    <p:sldId id="2147482108" r:id="rId61"/>
    <p:sldId id="2147482109" r:id="rId62"/>
    <p:sldId id="2146847964" r:id="rId63"/>
    <p:sldId id="596" r:id="rId64"/>
    <p:sldId id="924" r:id="rId65"/>
    <p:sldId id="997" r:id="rId66"/>
    <p:sldId id="994" r:id="rId67"/>
    <p:sldId id="995" r:id="rId68"/>
    <p:sldId id="996" r:id="rId69"/>
    <p:sldId id="2146847966" r:id="rId70"/>
    <p:sldId id="2147482110" r:id="rId71"/>
    <p:sldId id="340" r:id="rId72"/>
    <p:sldId id="339" r:id="rId73"/>
    <p:sldId id="334" r:id="rId74"/>
    <p:sldId id="2147482111" r:id="rId75"/>
    <p:sldId id="2147482112" r:id="rId76"/>
    <p:sldId id="338" r:id="rId77"/>
    <p:sldId id="325" r:id="rId78"/>
    <p:sldId id="327" r:id="rId79"/>
    <p:sldId id="328" r:id="rId80"/>
    <p:sldId id="329" r:id="rId81"/>
    <p:sldId id="336" r:id="rId82"/>
    <p:sldId id="331" r:id="rId83"/>
    <p:sldId id="332" r:id="rId84"/>
    <p:sldId id="2147482113" r:id="rId85"/>
    <p:sldId id="297" r:id="rId86"/>
    <p:sldId id="2146847967" r:id="rId87"/>
    <p:sldId id="2147482114" r:id="rId88"/>
    <p:sldId id="2147482115" r:id="rId89"/>
    <p:sldId id="2147482116" r:id="rId90"/>
    <p:sldId id="2147482117" r:id="rId91"/>
    <p:sldId id="2147482118" r:id="rId92"/>
    <p:sldId id="2147482119" r:id="rId93"/>
    <p:sldId id="2147482120" r:id="rId94"/>
    <p:sldId id="2147482121" r:id="rId95"/>
    <p:sldId id="2147482122" r:id="rId96"/>
    <p:sldId id="214748212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F7F"/>
    <a:srgbClr val="3D5981"/>
    <a:srgbClr val="87B3DB"/>
    <a:srgbClr val="0001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0F6F0-6D2D-4919-9965-16D87EA7A7FC}" v="239" dt="2025-09-18T13:13:41.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p:scale>
          <a:sx n="70" d="100"/>
          <a:sy n="70" d="100"/>
        </p:scale>
        <p:origin x="926" y="40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700" dirty="0">
                <a:latin typeface="Poppins" panose="00000500000000000000" pitchFamily="2" charset="0"/>
                <a:cs typeface="Poppins" panose="00000500000000000000" pitchFamily="2" charset="0"/>
              </a:rPr>
              <a:t>Fragility Fracture Case Identification, AB-FLS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Average</c:v>
          </c:tx>
          <c:spPr>
            <a:ln w="28575" cap="rnd" cmpd="sng" algn="ctr">
              <a:solidFill>
                <a:sysClr val="window" lastClr="FFFFFF">
                  <a:lumMod val="65000"/>
                </a:sysClr>
              </a:solidFill>
              <a:prstDash val="solid"/>
              <a:round/>
              <a:headEnd type="none" w="med" len="med"/>
              <a:tailEnd type="none" w="med" len="med"/>
            </a:ln>
            <a:effectLst/>
          </c:spPr>
          <c:marker>
            <c:symbol val="none"/>
          </c:marker>
          <c:cat>
            <c:numRef>
              <c:f>IChart!$A$2:$A$10</c:f>
              <c:numCache>
                <c:formatCode>0</c:formatCode>
                <c:ptCount val="9"/>
                <c:pt idx="0">
                  <c:v>2016</c:v>
                </c:pt>
                <c:pt idx="1">
                  <c:v>2017</c:v>
                </c:pt>
                <c:pt idx="2">
                  <c:v>2018</c:v>
                </c:pt>
                <c:pt idx="3">
                  <c:v>2019</c:v>
                </c:pt>
                <c:pt idx="4">
                  <c:v>2020</c:v>
                </c:pt>
                <c:pt idx="5">
                  <c:v>2021</c:v>
                </c:pt>
                <c:pt idx="6">
                  <c:v>2022</c:v>
                </c:pt>
                <c:pt idx="7">
                  <c:v>2023</c:v>
                </c:pt>
                <c:pt idx="8">
                  <c:v>2024</c:v>
                </c:pt>
              </c:numCache>
            </c:numRef>
          </c:cat>
          <c:val>
            <c:numRef>
              <c:f>IChart!$D$2:$D$10</c:f>
              <c:numCache>
                <c:formatCode>0.00</c:formatCode>
                <c:ptCount val="9"/>
                <c:pt idx="0">
                  <c:v>956.33333333333337</c:v>
                </c:pt>
                <c:pt idx="1">
                  <c:v>956.33333333333337</c:v>
                </c:pt>
                <c:pt idx="2">
                  <c:v>956.33333333333337</c:v>
                </c:pt>
                <c:pt idx="3">
                  <c:v>956.33333333333337</c:v>
                </c:pt>
                <c:pt idx="4">
                  <c:v>956.33333333333337</c:v>
                </c:pt>
                <c:pt idx="5">
                  <c:v>956.33333333333337</c:v>
                </c:pt>
                <c:pt idx="6">
                  <c:v>956.33333333333337</c:v>
                </c:pt>
                <c:pt idx="7">
                  <c:v>956.33333333333337</c:v>
                </c:pt>
                <c:pt idx="8">
                  <c:v>956.33333333333337</c:v>
                </c:pt>
              </c:numCache>
            </c:numRef>
          </c:val>
          <c:smooth val="0"/>
          <c:extLst>
            <c:ext xmlns:c16="http://schemas.microsoft.com/office/drawing/2014/chart" uri="{C3380CC4-5D6E-409C-BE32-E72D297353CC}">
              <c16:uniqueId val="{00000000-5BEB-490A-94A6-D196C797418A}"/>
            </c:ext>
          </c:extLst>
        </c:ser>
        <c:ser>
          <c:idx val="1"/>
          <c:order val="1"/>
          <c:tx>
            <c:v>Upper NPL</c:v>
          </c:tx>
          <c:spPr>
            <a:ln w="28575" cap="rnd" cmpd="sng" algn="ctr">
              <a:solidFill>
                <a:sysClr val="window" lastClr="FFFFFF">
                  <a:lumMod val="50000"/>
                </a:sysClr>
              </a:solidFill>
              <a:prstDash val="sysDot"/>
              <a:round/>
              <a:headEnd type="none" w="med" len="med"/>
              <a:tailEnd type="none" w="med" len="med"/>
            </a:ln>
            <a:effectLst/>
          </c:spPr>
          <c:marker>
            <c:symbol val="none"/>
          </c:marker>
          <c:val>
            <c:numRef>
              <c:f>IChart!$I$2:$I$10</c:f>
              <c:numCache>
                <c:formatCode>0.00</c:formatCode>
                <c:ptCount val="9"/>
                <c:pt idx="0">
                  <c:v>1826.3466312056739</c:v>
                </c:pt>
                <c:pt idx="1">
                  <c:v>1826.3466312056739</c:v>
                </c:pt>
                <c:pt idx="2">
                  <c:v>1826.3466312056739</c:v>
                </c:pt>
                <c:pt idx="3">
                  <c:v>1826.3466312056739</c:v>
                </c:pt>
                <c:pt idx="4">
                  <c:v>1826.3466312056739</c:v>
                </c:pt>
                <c:pt idx="5">
                  <c:v>1826.3466312056739</c:v>
                </c:pt>
                <c:pt idx="6">
                  <c:v>1826.3466312056739</c:v>
                </c:pt>
                <c:pt idx="7">
                  <c:v>1826.3466312056739</c:v>
                </c:pt>
                <c:pt idx="8">
                  <c:v>1826.3466312056739</c:v>
                </c:pt>
              </c:numCache>
            </c:numRef>
          </c:val>
          <c:smooth val="0"/>
          <c:extLst>
            <c:ext xmlns:c16="http://schemas.microsoft.com/office/drawing/2014/chart" uri="{C3380CC4-5D6E-409C-BE32-E72D297353CC}">
              <c16:uniqueId val="{00000001-5BEB-490A-94A6-D196C797418A}"/>
            </c:ext>
          </c:extLst>
        </c:ser>
        <c:ser>
          <c:idx val="2"/>
          <c:order val="2"/>
          <c:tx>
            <c:v>Lower NPL</c:v>
          </c:tx>
          <c:spPr>
            <a:ln w="28575" cap="rnd" cmpd="sng" algn="ctr">
              <a:solidFill>
                <a:sysClr val="window" lastClr="FFFFFF">
                  <a:lumMod val="50000"/>
                </a:sysClr>
              </a:solidFill>
              <a:prstDash val="sysDot"/>
              <a:round/>
              <a:headEnd type="none" w="med" len="med"/>
              <a:tailEnd type="none" w="med" len="med"/>
            </a:ln>
            <a:effectLst/>
          </c:spPr>
          <c:marker>
            <c:symbol val="none"/>
          </c:marker>
          <c:val>
            <c:numRef>
              <c:f>IChart!$H$2:$H$10</c:f>
              <c:numCache>
                <c:formatCode>0.00</c:formatCode>
                <c:ptCount val="9"/>
                <c:pt idx="0">
                  <c:v>86.320035460992813</c:v>
                </c:pt>
                <c:pt idx="1">
                  <c:v>86.320035460992813</c:v>
                </c:pt>
                <c:pt idx="2">
                  <c:v>86.320035460992813</c:v>
                </c:pt>
                <c:pt idx="3">
                  <c:v>86.320035460992813</c:v>
                </c:pt>
                <c:pt idx="4">
                  <c:v>86.320035460992813</c:v>
                </c:pt>
                <c:pt idx="5">
                  <c:v>86.320035460992813</c:v>
                </c:pt>
                <c:pt idx="6">
                  <c:v>86.320035460992813</c:v>
                </c:pt>
                <c:pt idx="7">
                  <c:v>86.320035460992813</c:v>
                </c:pt>
                <c:pt idx="8">
                  <c:v>86.320035460992813</c:v>
                </c:pt>
              </c:numCache>
            </c:numRef>
          </c:val>
          <c:smooth val="0"/>
          <c:extLst>
            <c:ext xmlns:c16="http://schemas.microsoft.com/office/drawing/2014/chart" uri="{C3380CC4-5D6E-409C-BE32-E72D297353CC}">
              <c16:uniqueId val="{00000002-5BEB-490A-94A6-D196C797418A}"/>
            </c:ext>
          </c:extLst>
        </c:ser>
        <c:ser>
          <c:idx val="3"/>
          <c:order val="3"/>
          <c:tx>
            <c:v>Values</c:v>
          </c:tx>
          <c:spPr>
            <a:ln w="28575" cap="rnd">
              <a:solidFill>
                <a:srgbClr val="4472C4">
                  <a:lumMod val="50000"/>
                </a:srgbClr>
              </a:solidFill>
              <a:round/>
            </a:ln>
            <a:effectLst/>
          </c:spPr>
          <c:marker>
            <c:symbol val="circle"/>
            <c:size val="5"/>
            <c:spPr>
              <a:solidFill>
                <a:schemeClr val="bg1"/>
              </a:solidFill>
              <a:ln w="28575">
                <a:solidFill>
                  <a:srgbClr val="4472C4">
                    <a:lumMod val="50000"/>
                  </a:srgbClr>
                </a:solidFill>
              </a:ln>
              <a:effectLst/>
            </c:spPr>
          </c:marker>
          <c:dLbls>
            <c:dLbl>
              <c:idx val="0"/>
              <c:layout>
                <c:manualLayout>
                  <c:x val="-5.5401662049861496E-3"/>
                  <c:y val="-6.0185185185185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B-490A-94A6-D196C797418A}"/>
                </c:ext>
              </c:extLst>
            </c:dLbl>
            <c:dLbl>
              <c:idx val="1"/>
              <c:layout>
                <c:manualLayout>
                  <c:x val="-4.1551246537396627E-3"/>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B-490A-94A6-D196C797418A}"/>
                </c:ext>
              </c:extLst>
            </c:dLbl>
            <c:dLbl>
              <c:idx val="2"/>
              <c:layout>
                <c:manualLayout>
                  <c:x val="-1.1080332409972349E-2"/>
                  <c:y val="-7.407407407407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EB-490A-94A6-D196C797418A}"/>
                </c:ext>
              </c:extLst>
            </c:dLbl>
            <c:dLbl>
              <c:idx val="3"/>
              <c:layout>
                <c:manualLayout>
                  <c:x val="-5.0784270214816591E-17"/>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EB-490A-94A6-D196C797418A}"/>
                </c:ext>
              </c:extLst>
            </c:dLbl>
            <c:dLbl>
              <c:idx val="4"/>
              <c:layout>
                <c:manualLayout>
                  <c:x val="-2.4930747922437775E-2"/>
                  <c:y val="-8.333333333333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EB-490A-94A6-D196C797418A}"/>
                </c:ext>
              </c:extLst>
            </c:dLbl>
            <c:dLbl>
              <c:idx val="5"/>
              <c:layout>
                <c:manualLayout>
                  <c:x val="-2.2160664819944598E-2"/>
                  <c:y val="-6.4814814814814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BEB-490A-94A6-D196C797418A}"/>
                </c:ext>
              </c:extLst>
            </c:dLbl>
            <c:dLbl>
              <c:idx val="6"/>
              <c:layout>
                <c:manualLayout>
                  <c:x val="-2.6315789473684209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BEB-490A-94A6-D196C797418A}"/>
                </c:ext>
              </c:extLst>
            </c:dLbl>
            <c:dLbl>
              <c:idx val="7"/>
              <c:layout>
                <c:manualLayout>
                  <c:x val="-2.9085872576177285E-2"/>
                  <c:y val="-6.4814814814814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EB-490A-94A6-D196C797418A}"/>
                </c:ext>
              </c:extLst>
            </c:dLbl>
            <c:dLbl>
              <c:idx val="8"/>
              <c:layout>
                <c:manualLayout>
                  <c:x val="-2.6315789473684209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EB-490A-94A6-D196C797418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IChart!$B$2:$B$10</c:f>
              <c:numCache>
                <c:formatCode>0</c:formatCode>
                <c:ptCount val="9"/>
                <c:pt idx="0">
                  <c:v>0</c:v>
                </c:pt>
                <c:pt idx="1">
                  <c:v>0</c:v>
                </c:pt>
                <c:pt idx="2">
                  <c:v>60</c:v>
                </c:pt>
                <c:pt idx="3">
                  <c:v>505</c:v>
                </c:pt>
                <c:pt idx="4">
                  <c:v>724</c:v>
                </c:pt>
                <c:pt idx="5">
                  <c:v>875</c:v>
                </c:pt>
                <c:pt idx="6">
                  <c:v>1647</c:v>
                </c:pt>
                <c:pt idx="7">
                  <c:v>2179</c:v>
                </c:pt>
                <c:pt idx="8">
                  <c:v>2617</c:v>
                </c:pt>
              </c:numCache>
            </c:numRef>
          </c:val>
          <c:smooth val="0"/>
          <c:extLst>
            <c:ext xmlns:c16="http://schemas.microsoft.com/office/drawing/2014/chart" uri="{C3380CC4-5D6E-409C-BE32-E72D297353CC}">
              <c16:uniqueId val="{0000000C-5BEB-490A-94A6-D196C797418A}"/>
            </c:ext>
          </c:extLst>
        </c:ser>
        <c:dLbls>
          <c:showLegendKey val="0"/>
          <c:showVal val="0"/>
          <c:showCatName val="0"/>
          <c:showSerName val="0"/>
          <c:showPercent val="0"/>
          <c:showBubbleSize val="0"/>
        </c:dLbls>
        <c:smooth val="0"/>
        <c:axId val="799533567"/>
        <c:axId val="799536063"/>
      </c:lineChart>
      <c:catAx>
        <c:axId val="799533567"/>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9536063"/>
        <c:crosses val="autoZero"/>
        <c:auto val="1"/>
        <c:lblAlgn val="ctr"/>
        <c:lblOffset val="100"/>
        <c:noMultiLvlLbl val="0"/>
      </c:catAx>
      <c:valAx>
        <c:axId val="79953606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2000" dirty="0"/>
                  <a:t>No</a:t>
                </a:r>
                <a:r>
                  <a:rPr lang="en-GB" sz="2000" baseline="0" dirty="0"/>
                  <a:t> of Fragility Fracture cases</a:t>
                </a:r>
                <a:endParaRPr lang="en-GB" sz="20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533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700" dirty="0">
                <a:latin typeface="Poppins" panose="00000500000000000000" pitchFamily="2" charset="0"/>
                <a:cs typeface="Poppins" panose="00000500000000000000" pitchFamily="2" charset="0"/>
              </a:rPr>
              <a:t>Fragility Fracture Case</a:t>
            </a:r>
            <a:r>
              <a:rPr lang="en-US" sz="2700" baseline="0" dirty="0">
                <a:latin typeface="Poppins" panose="00000500000000000000" pitchFamily="2" charset="0"/>
                <a:cs typeface="Poppins" panose="00000500000000000000" pitchFamily="2" charset="0"/>
              </a:rPr>
              <a:t> Identification (Wales)</a:t>
            </a:r>
            <a:endParaRPr lang="en-US" sz="2700" dirty="0">
              <a:latin typeface="Poppins" panose="00000500000000000000" pitchFamily="2" charset="0"/>
              <a:cs typeface="Poppins"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814644360590667E-2"/>
          <c:y val="0.22877333041703121"/>
          <c:w val="0.87897048879970341"/>
          <c:h val="0.66119531933508313"/>
        </c:manualLayout>
      </c:layout>
      <c:lineChart>
        <c:grouping val="standard"/>
        <c:varyColors val="0"/>
        <c:ser>
          <c:idx val="0"/>
          <c:order val="0"/>
          <c:tx>
            <c:v>Average</c:v>
          </c:tx>
          <c:spPr>
            <a:ln w="28575" cap="rnd" cmpd="sng" algn="ctr">
              <a:solidFill>
                <a:sysClr val="window" lastClr="FFFFFF">
                  <a:lumMod val="65000"/>
                </a:sysClr>
              </a:solidFill>
              <a:prstDash val="solid"/>
              <a:round/>
              <a:headEnd type="none" w="med" len="med"/>
              <a:tailEnd type="none" w="med" len="med"/>
            </a:ln>
            <a:effectLst/>
          </c:spPr>
          <c:marker>
            <c:symbol val="none"/>
          </c:marker>
          <c:cat>
            <c:numRef>
              <c:f>IChart!$A$2:$A$12</c:f>
              <c:numCache>
                <c:formatCode>General</c:formatCode>
                <c:ptCount val="11"/>
                <c:pt idx="0">
                  <c:v>2016</c:v>
                </c:pt>
                <c:pt idx="1">
                  <c:v>2017</c:v>
                </c:pt>
                <c:pt idx="2">
                  <c:v>2018</c:v>
                </c:pt>
                <c:pt idx="3">
                  <c:v>2019</c:v>
                </c:pt>
                <c:pt idx="4">
                  <c:v>2020</c:v>
                </c:pt>
                <c:pt idx="5">
                  <c:v>2021</c:v>
                </c:pt>
                <c:pt idx="6">
                  <c:v>2022</c:v>
                </c:pt>
                <c:pt idx="7">
                  <c:v>2023</c:v>
                </c:pt>
                <c:pt idx="8">
                  <c:v>2024</c:v>
                </c:pt>
              </c:numCache>
            </c:numRef>
          </c:cat>
          <c:val>
            <c:numRef>
              <c:f>IChart!$D$2:$D$12</c:f>
              <c:numCache>
                <c:formatCode>0.00</c:formatCode>
                <c:ptCount val="11"/>
                <c:pt idx="0">
                  <c:v>3581</c:v>
                </c:pt>
                <c:pt idx="1">
                  <c:v>3581</c:v>
                </c:pt>
                <c:pt idx="2">
                  <c:v>3581</c:v>
                </c:pt>
                <c:pt idx="3">
                  <c:v>3581</c:v>
                </c:pt>
                <c:pt idx="4">
                  <c:v>3581</c:v>
                </c:pt>
                <c:pt idx="5">
                  <c:v>3581</c:v>
                </c:pt>
                <c:pt idx="6">
                  <c:v>3581</c:v>
                </c:pt>
                <c:pt idx="7">
                  <c:v>3581</c:v>
                </c:pt>
                <c:pt idx="8">
                  <c:v>3581</c:v>
                </c:pt>
              </c:numCache>
            </c:numRef>
          </c:val>
          <c:smooth val="0"/>
          <c:extLst>
            <c:ext xmlns:c16="http://schemas.microsoft.com/office/drawing/2014/chart" uri="{C3380CC4-5D6E-409C-BE32-E72D297353CC}">
              <c16:uniqueId val="{00000000-FBF9-401A-B1A7-7056157BC94B}"/>
            </c:ext>
          </c:extLst>
        </c:ser>
        <c:ser>
          <c:idx val="1"/>
          <c:order val="1"/>
          <c:tx>
            <c:v>Upper NPL</c:v>
          </c:tx>
          <c:spPr>
            <a:ln w="28575" cap="rnd" cmpd="sng" algn="ctr">
              <a:solidFill>
                <a:sysClr val="window" lastClr="FFFFFF">
                  <a:lumMod val="50000"/>
                </a:sysClr>
              </a:solidFill>
              <a:prstDash val="sysDot"/>
              <a:round/>
              <a:headEnd type="none" w="med" len="med"/>
              <a:tailEnd type="none" w="med" len="med"/>
            </a:ln>
            <a:effectLst/>
          </c:spPr>
          <c:marker>
            <c:symbol val="none"/>
          </c:marker>
          <c:val>
            <c:numRef>
              <c:f>IChart!$I$2:$I$12</c:f>
              <c:numCache>
                <c:formatCode>0.00</c:formatCode>
                <c:ptCount val="11"/>
                <c:pt idx="0">
                  <c:v>5712.1170212765956</c:v>
                </c:pt>
                <c:pt idx="1">
                  <c:v>5712.1170212765956</c:v>
                </c:pt>
                <c:pt idx="2">
                  <c:v>5712.1170212765956</c:v>
                </c:pt>
                <c:pt idx="3">
                  <c:v>5712.1170212765956</c:v>
                </c:pt>
                <c:pt idx="4">
                  <c:v>5712.1170212765956</c:v>
                </c:pt>
                <c:pt idx="5">
                  <c:v>5712.1170212765956</c:v>
                </c:pt>
                <c:pt idx="6">
                  <c:v>5712.1170212765956</c:v>
                </c:pt>
                <c:pt idx="7">
                  <c:v>5712.1170212765956</c:v>
                </c:pt>
                <c:pt idx="8">
                  <c:v>5712.1170212765956</c:v>
                </c:pt>
              </c:numCache>
            </c:numRef>
          </c:val>
          <c:smooth val="0"/>
          <c:extLst>
            <c:ext xmlns:c16="http://schemas.microsoft.com/office/drawing/2014/chart" uri="{C3380CC4-5D6E-409C-BE32-E72D297353CC}">
              <c16:uniqueId val="{00000001-FBF9-401A-B1A7-7056157BC94B}"/>
            </c:ext>
          </c:extLst>
        </c:ser>
        <c:ser>
          <c:idx val="2"/>
          <c:order val="2"/>
          <c:tx>
            <c:v>Lower NPL</c:v>
          </c:tx>
          <c:spPr>
            <a:ln w="28575" cap="rnd" cmpd="sng" algn="ctr">
              <a:solidFill>
                <a:sysClr val="window" lastClr="FFFFFF">
                  <a:lumMod val="50000"/>
                </a:sysClr>
              </a:solidFill>
              <a:prstDash val="sysDot"/>
              <a:round/>
              <a:headEnd type="none" w="med" len="med"/>
              <a:tailEnd type="none" w="med" len="med"/>
            </a:ln>
            <a:effectLst/>
          </c:spPr>
          <c:marker>
            <c:symbol val="none"/>
          </c:marker>
          <c:val>
            <c:numRef>
              <c:f>IChart!$H$2:$H$12</c:f>
              <c:numCache>
                <c:formatCode>0.00</c:formatCode>
                <c:ptCount val="11"/>
                <c:pt idx="0">
                  <c:v>1449.8829787234044</c:v>
                </c:pt>
                <c:pt idx="1">
                  <c:v>1449.8829787234044</c:v>
                </c:pt>
                <c:pt idx="2">
                  <c:v>1449.8829787234044</c:v>
                </c:pt>
                <c:pt idx="3">
                  <c:v>1449.8829787234044</c:v>
                </c:pt>
                <c:pt idx="4">
                  <c:v>1449.8829787234044</c:v>
                </c:pt>
                <c:pt idx="5">
                  <c:v>1449.8829787234044</c:v>
                </c:pt>
                <c:pt idx="6">
                  <c:v>1449.8829787234044</c:v>
                </c:pt>
                <c:pt idx="7">
                  <c:v>1449.8829787234044</c:v>
                </c:pt>
                <c:pt idx="8">
                  <c:v>1449.8829787234044</c:v>
                </c:pt>
              </c:numCache>
            </c:numRef>
          </c:val>
          <c:smooth val="0"/>
          <c:extLst>
            <c:ext xmlns:c16="http://schemas.microsoft.com/office/drawing/2014/chart" uri="{C3380CC4-5D6E-409C-BE32-E72D297353CC}">
              <c16:uniqueId val="{00000002-FBF9-401A-B1A7-7056157BC94B}"/>
            </c:ext>
          </c:extLst>
        </c:ser>
        <c:ser>
          <c:idx val="3"/>
          <c:order val="3"/>
          <c:tx>
            <c:v>Values</c:v>
          </c:tx>
          <c:spPr>
            <a:ln w="38100" cap="rnd">
              <a:solidFill>
                <a:srgbClr val="4472C4">
                  <a:lumMod val="50000"/>
                </a:srgbClr>
              </a:solidFill>
              <a:round/>
            </a:ln>
            <a:effectLst/>
          </c:spPr>
          <c:marker>
            <c:symbol val="circle"/>
            <c:size val="5"/>
            <c:spPr>
              <a:solidFill>
                <a:schemeClr val="bg1"/>
              </a:solidFill>
              <a:ln w="28575">
                <a:solidFill>
                  <a:srgbClr val="4472C4">
                    <a:lumMod val="50000"/>
                  </a:srgbClr>
                </a:solidFill>
              </a:ln>
              <a:effectLst/>
            </c:spPr>
          </c:marker>
          <c:dLbls>
            <c:dLbl>
              <c:idx val="0"/>
              <c:layout>
                <c:manualLayout>
                  <c:x val="-6.9252077562327128E-3"/>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F9-401A-B1A7-7056157BC94B}"/>
                </c:ext>
              </c:extLst>
            </c:dLbl>
            <c:dLbl>
              <c:idx val="1"/>
              <c:layout>
                <c:manualLayout>
                  <c:x val="-2.7700831024930748E-3"/>
                  <c:y val="-6.0185185185185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F9-401A-B1A7-7056157BC94B}"/>
                </c:ext>
              </c:extLst>
            </c:dLbl>
            <c:dLbl>
              <c:idx val="2"/>
              <c:layout>
                <c:manualLayout>
                  <c:x val="-4.1551246537396627E-3"/>
                  <c:y val="-6.9444444444444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F9-401A-B1A7-7056157BC94B}"/>
                </c:ext>
              </c:extLst>
            </c:dLbl>
            <c:dLbl>
              <c:idx val="3"/>
              <c:layout>
                <c:manualLayout>
                  <c:x val="1.3850415512464867E-3"/>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F9-401A-B1A7-7056157BC94B}"/>
                </c:ext>
              </c:extLst>
            </c:dLbl>
            <c:dLbl>
              <c:idx val="4"/>
              <c:layout>
                <c:manualLayout>
                  <c:x val="-4.1551246537396124E-3"/>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F9-401A-B1A7-7056157BC94B}"/>
                </c:ext>
              </c:extLst>
            </c:dLbl>
            <c:dLbl>
              <c:idx val="5"/>
              <c:layout>
                <c:manualLayout>
                  <c:x val="-1.8698060941828357E-2"/>
                  <c:y val="-9.4907225138524343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3268698060941829E-2"/>
                      <c:h val="0.11567147856517936"/>
                    </c:manualLayout>
                  </c15:layout>
                </c:ext>
                <c:ext xmlns:c16="http://schemas.microsoft.com/office/drawing/2014/chart" uri="{C3380CC4-5D6E-409C-BE32-E72D297353CC}">
                  <c16:uniqueId val="{00000008-FBF9-401A-B1A7-7056157BC94B}"/>
                </c:ext>
              </c:extLst>
            </c:dLbl>
            <c:dLbl>
              <c:idx val="6"/>
              <c:layout>
                <c:manualLayout>
                  <c:x val="-2.077562326869806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F9-401A-B1A7-7056157BC94B}"/>
                </c:ext>
              </c:extLst>
            </c:dLbl>
            <c:dLbl>
              <c:idx val="7"/>
              <c:layout>
                <c:manualLayout>
                  <c:x val="-2.9085872576177285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BF9-401A-B1A7-7056157BC94B}"/>
                </c:ext>
              </c:extLst>
            </c:dLbl>
            <c:dLbl>
              <c:idx val="8"/>
              <c:layout>
                <c:manualLayout>
                  <c:x val="-5.8171745152354674E-2"/>
                  <c:y val="-4.24377813600666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BF9-401A-B1A7-7056157BC9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IChart!$B$2:$B$12</c:f>
              <c:numCache>
                <c:formatCode>0</c:formatCode>
                <c:ptCount val="11"/>
                <c:pt idx="0">
                  <c:v>1377</c:v>
                </c:pt>
                <c:pt idx="1">
                  <c:v>1914</c:v>
                </c:pt>
                <c:pt idx="2">
                  <c:v>1916</c:v>
                </c:pt>
                <c:pt idx="3">
                  <c:v>2150</c:v>
                </c:pt>
                <c:pt idx="4">
                  <c:v>1955</c:v>
                </c:pt>
                <c:pt idx="5">
                  <c:v>2031</c:v>
                </c:pt>
                <c:pt idx="6">
                  <c:v>3151</c:v>
                </c:pt>
                <c:pt idx="7">
                  <c:v>3535</c:v>
                </c:pt>
                <c:pt idx="8">
                  <c:v>5362</c:v>
                </c:pt>
              </c:numCache>
            </c:numRef>
          </c:val>
          <c:smooth val="0"/>
          <c:extLst>
            <c:ext xmlns:c16="http://schemas.microsoft.com/office/drawing/2014/chart" uri="{C3380CC4-5D6E-409C-BE32-E72D297353CC}">
              <c16:uniqueId val="{0000000C-FBF9-401A-B1A7-7056157BC94B}"/>
            </c:ext>
          </c:extLst>
        </c:ser>
        <c:dLbls>
          <c:showLegendKey val="0"/>
          <c:showVal val="0"/>
          <c:showCatName val="0"/>
          <c:showSerName val="0"/>
          <c:showPercent val="0"/>
          <c:showBubbleSize val="0"/>
        </c:dLbls>
        <c:smooth val="0"/>
        <c:axId val="992097919"/>
        <c:axId val="992099999"/>
      </c:lineChart>
      <c:dateAx>
        <c:axId val="99209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92099999"/>
        <c:crossesAt val="0"/>
        <c:auto val="0"/>
        <c:lblOffset val="100"/>
        <c:baseTimeUnit val="days"/>
      </c:dateAx>
      <c:valAx>
        <c:axId val="992099999"/>
        <c:scaling>
          <c:orientation val="minMax"/>
          <c:max val="8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800" b="1" dirty="0"/>
                  <a:t>No</a:t>
                </a:r>
                <a:r>
                  <a:rPr lang="en-GB" sz="1800" b="1" baseline="0" dirty="0"/>
                  <a:t> of Fracture Cases Identified</a:t>
                </a:r>
                <a:endParaRPr lang="en-GB"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0979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Average days USC</c:v>
                </c:pt>
              </c:strCache>
            </c:strRef>
          </c:tx>
          <c:spPr>
            <a:solidFill>
              <a:schemeClr val="accent1"/>
            </a:solidFill>
            <a:ln>
              <a:noFill/>
            </a:ln>
            <a:effectLst/>
          </c:spPr>
          <c:invertIfNegative val="0"/>
          <c:cat>
            <c:numRef>
              <c:f>Sheet1!$A$2:$A$5</c:f>
              <c:numCache>
                <c:formatCode>mmm\-yy</c:formatCode>
                <c:ptCount val="4"/>
                <c:pt idx="0">
                  <c:v>44743</c:v>
                </c:pt>
                <c:pt idx="1">
                  <c:v>44805</c:v>
                </c:pt>
                <c:pt idx="2">
                  <c:v>44835</c:v>
                </c:pt>
              </c:numCache>
            </c:numRef>
          </c:cat>
          <c:val>
            <c:numRef>
              <c:f>Sheet1!$B$2:$B$5</c:f>
              <c:numCache>
                <c:formatCode>General</c:formatCode>
                <c:ptCount val="4"/>
                <c:pt idx="0">
                  <c:v>5</c:v>
                </c:pt>
                <c:pt idx="1">
                  <c:v>2</c:v>
                </c:pt>
                <c:pt idx="2">
                  <c:v>1</c:v>
                </c:pt>
              </c:numCache>
            </c:numRef>
          </c:val>
          <c:extLst>
            <c:ext xmlns:c16="http://schemas.microsoft.com/office/drawing/2014/chart" uri="{C3380CC4-5D6E-409C-BE32-E72D297353CC}">
              <c16:uniqueId val="{00000000-EF3C-4F2F-9EF0-8BF79838D06D}"/>
            </c:ext>
          </c:extLst>
        </c:ser>
        <c:ser>
          <c:idx val="1"/>
          <c:order val="1"/>
          <c:tx>
            <c:strRef>
              <c:f>Sheet1!$C$1</c:f>
              <c:strCache>
                <c:ptCount val="1"/>
                <c:pt idx="0">
                  <c:v>Average days routine</c:v>
                </c:pt>
              </c:strCache>
            </c:strRef>
          </c:tx>
          <c:spPr>
            <a:solidFill>
              <a:schemeClr val="accent2"/>
            </a:solidFill>
            <a:ln>
              <a:noFill/>
            </a:ln>
            <a:effectLst/>
          </c:spPr>
          <c:invertIfNegative val="0"/>
          <c:cat>
            <c:numRef>
              <c:f>Sheet1!$A$2:$A$5</c:f>
              <c:numCache>
                <c:formatCode>mmm\-yy</c:formatCode>
                <c:ptCount val="4"/>
                <c:pt idx="0">
                  <c:v>44743</c:v>
                </c:pt>
                <c:pt idx="1">
                  <c:v>44805</c:v>
                </c:pt>
                <c:pt idx="2">
                  <c:v>44835</c:v>
                </c:pt>
              </c:numCache>
            </c:numRef>
          </c:cat>
          <c:val>
            <c:numRef>
              <c:f>Sheet1!$C$2:$C$5</c:f>
              <c:numCache>
                <c:formatCode>General</c:formatCode>
                <c:ptCount val="4"/>
                <c:pt idx="0">
                  <c:v>5</c:v>
                </c:pt>
                <c:pt idx="1">
                  <c:v>2.5</c:v>
                </c:pt>
                <c:pt idx="2">
                  <c:v>2</c:v>
                </c:pt>
              </c:numCache>
            </c:numRef>
          </c:val>
          <c:extLst>
            <c:ext xmlns:c16="http://schemas.microsoft.com/office/drawing/2014/chart" uri="{C3380CC4-5D6E-409C-BE32-E72D297353CC}">
              <c16:uniqueId val="{00000001-EF3C-4F2F-9EF0-8BF79838D06D}"/>
            </c:ext>
          </c:extLst>
        </c:ser>
        <c:ser>
          <c:idx val="2"/>
          <c:order val="2"/>
          <c:tx>
            <c:strRef>
              <c:f>Sheet1!$D$1</c:f>
              <c:strCache>
                <c:ptCount val="1"/>
                <c:pt idx="0">
                  <c:v>Column1</c:v>
                </c:pt>
              </c:strCache>
            </c:strRef>
          </c:tx>
          <c:spPr>
            <a:solidFill>
              <a:schemeClr val="accent3"/>
            </a:solidFill>
            <a:ln>
              <a:noFill/>
            </a:ln>
            <a:effectLst/>
          </c:spPr>
          <c:invertIfNegative val="0"/>
          <c:cat>
            <c:numRef>
              <c:f>Sheet1!$A$2:$A$5</c:f>
              <c:numCache>
                <c:formatCode>mmm\-yy</c:formatCode>
                <c:ptCount val="4"/>
                <c:pt idx="0">
                  <c:v>44743</c:v>
                </c:pt>
                <c:pt idx="1">
                  <c:v>44805</c:v>
                </c:pt>
                <c:pt idx="2">
                  <c:v>44835</c:v>
                </c:pt>
              </c:numCache>
            </c:numRef>
          </c:cat>
          <c:val>
            <c:numRef>
              <c:f>Sheet1!$D$2:$D$5</c:f>
              <c:numCache>
                <c:formatCode>General</c:formatCode>
                <c:ptCount val="4"/>
              </c:numCache>
            </c:numRef>
          </c:val>
          <c:extLst>
            <c:ext xmlns:c16="http://schemas.microsoft.com/office/drawing/2014/chart" uri="{C3380CC4-5D6E-409C-BE32-E72D297353CC}">
              <c16:uniqueId val="{00000002-EF3C-4F2F-9EF0-8BF79838D06D}"/>
            </c:ext>
          </c:extLst>
        </c:ser>
        <c:dLbls>
          <c:showLegendKey val="0"/>
          <c:showVal val="0"/>
          <c:showCatName val="0"/>
          <c:showSerName val="0"/>
          <c:showPercent val="0"/>
          <c:showBubbleSize val="0"/>
        </c:dLbls>
        <c:gapWidth val="219"/>
        <c:overlap val="-27"/>
        <c:axId val="2002422672"/>
        <c:axId val="2002410608"/>
      </c:barChart>
      <c:dateAx>
        <c:axId val="200242267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02410608"/>
        <c:crosses val="autoZero"/>
        <c:auto val="1"/>
        <c:lblOffset val="100"/>
        <c:baseTimeUnit val="months"/>
      </c:dateAx>
      <c:valAx>
        <c:axId val="2002410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02422672"/>
        <c:crosses val="autoZero"/>
        <c:crossBetween val="between"/>
      </c:valAx>
      <c:spPr>
        <a:noFill/>
        <a:ln>
          <a:noFill/>
        </a:ln>
        <a:effectLst/>
      </c:spPr>
    </c:plotArea>
    <c:legend>
      <c:legendPos val="b"/>
      <c:legendEntry>
        <c:idx val="2"/>
        <c:delete val="1"/>
      </c:legendEntry>
      <c:layout>
        <c:manualLayout>
          <c:xMode val="edge"/>
          <c:yMode val="edge"/>
          <c:x val="0.28853911710409375"/>
          <c:y val="0.92368017388305168"/>
          <c:w val="0.47198917301929583"/>
          <c:h val="7.631982611694836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'[2]overall stats'!$I$25</c:f>
              <c:strCache>
                <c:ptCount val="1"/>
                <c:pt idx="0">
                  <c:v>Time from X-ray report to CT  (days) </c:v>
                </c:pt>
              </c:strCache>
            </c:strRef>
          </c:tx>
          <c:spPr>
            <a:solidFill>
              <a:srgbClr val="92D050"/>
            </a:solidFill>
            <a:ln>
              <a:solidFill>
                <a:srgbClr val="92D050"/>
              </a:solidFill>
            </a:ln>
            <a:effectLst/>
          </c:spPr>
          <c:invertIfNegative val="0"/>
          <c:dLbls>
            <c:dLbl>
              <c:idx val="1"/>
              <c:tx>
                <c:rich>
                  <a:bodyPr/>
                  <a:lstStyle/>
                  <a:p>
                    <a:r>
                      <a:rPr lang="en-US" dirty="0"/>
                      <a:t>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373-496D-8ABD-3AA7EE19F35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ysDot"/>
              </a:ln>
              <a:effectLst/>
            </c:spPr>
            <c:trendlineType val="linear"/>
            <c:dispRSqr val="0"/>
            <c:dispEq val="0"/>
          </c:trendline>
          <c:cat>
            <c:strRef>
              <c:f>'[2]overall stats'!$H$26:$H$28</c:f>
              <c:strCache>
                <c:ptCount val="3"/>
                <c:pt idx="0">
                  <c:v>2020</c:v>
                </c:pt>
                <c:pt idx="1">
                  <c:v>2022/2023</c:v>
                </c:pt>
                <c:pt idx="2">
                  <c:v>2024</c:v>
                </c:pt>
              </c:strCache>
            </c:strRef>
          </c:cat>
          <c:val>
            <c:numRef>
              <c:f>'[2]overall stats'!$I$26:$I$28</c:f>
              <c:numCache>
                <c:formatCode>General</c:formatCode>
                <c:ptCount val="3"/>
                <c:pt idx="0">
                  <c:v>8.6</c:v>
                </c:pt>
                <c:pt idx="1">
                  <c:v>3.925925925925926</c:v>
                </c:pt>
                <c:pt idx="2">
                  <c:v>3</c:v>
                </c:pt>
              </c:numCache>
            </c:numRef>
          </c:val>
          <c:extLst>
            <c:ext xmlns:c16="http://schemas.microsoft.com/office/drawing/2014/chart" uri="{C3380CC4-5D6E-409C-BE32-E72D297353CC}">
              <c16:uniqueId val="{00000002-0373-496D-8ABD-3AA7EE19F35A}"/>
            </c:ext>
          </c:extLst>
        </c:ser>
        <c:dLbls>
          <c:dLblPos val="outEnd"/>
          <c:showLegendKey val="0"/>
          <c:showVal val="1"/>
          <c:showCatName val="0"/>
          <c:showSerName val="0"/>
          <c:showPercent val="0"/>
          <c:showBubbleSize val="0"/>
        </c:dLbls>
        <c:gapWidth val="219"/>
        <c:overlap val="-27"/>
        <c:axId val="1605008928"/>
        <c:axId val="1605007680"/>
      </c:barChart>
      <c:catAx>
        <c:axId val="160500892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dirty="0"/>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05007680"/>
        <c:crosses val="autoZero"/>
        <c:auto val="1"/>
        <c:lblAlgn val="ctr"/>
        <c:lblOffset val="100"/>
        <c:noMultiLvlLbl val="0"/>
      </c:catAx>
      <c:valAx>
        <c:axId val="1605007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Time (Days)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0500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'https://nhswales365-my.sharepoint.com/personal/stuart_a_baines_wales_nhs_uk/Documents/Radiology Navigator role/[Lung pathway data SB.xlsx]overall stats'!$O$25</c:f>
              <c:strCache>
                <c:ptCount val="1"/>
                <c:pt idx="0">
                  <c:v>Time from CXR report to MDT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ysDot"/>
              </a:ln>
              <a:effectLst/>
            </c:spPr>
            <c:trendlineType val="linear"/>
            <c:dispRSqr val="0"/>
            <c:dispEq val="0"/>
          </c:trendline>
          <c:cat>
            <c:strRef>
              <c:f>'[2]overall stats'!$N$26:$N$28</c:f>
              <c:strCache>
                <c:ptCount val="3"/>
                <c:pt idx="0">
                  <c:v>2020</c:v>
                </c:pt>
                <c:pt idx="1">
                  <c:v>2022/2023</c:v>
                </c:pt>
                <c:pt idx="2">
                  <c:v>2024</c:v>
                </c:pt>
              </c:strCache>
            </c:strRef>
          </c:cat>
          <c:val>
            <c:numRef>
              <c:f>'[2]overall stats'!$O$26:$O$28</c:f>
              <c:numCache>
                <c:formatCode>General</c:formatCode>
                <c:ptCount val="3"/>
                <c:pt idx="0">
                  <c:v>47.3</c:v>
                </c:pt>
                <c:pt idx="1">
                  <c:v>40.799999999999997</c:v>
                </c:pt>
                <c:pt idx="2">
                  <c:v>31.6</c:v>
                </c:pt>
              </c:numCache>
            </c:numRef>
          </c:val>
          <c:extLst>
            <c:ext xmlns:c16="http://schemas.microsoft.com/office/drawing/2014/chart" uri="{C3380CC4-5D6E-409C-BE32-E72D297353CC}">
              <c16:uniqueId val="{00000001-C0C1-4C77-8BA2-058CFC4279E1}"/>
            </c:ext>
          </c:extLst>
        </c:ser>
        <c:dLbls>
          <c:dLblPos val="outEnd"/>
          <c:showLegendKey val="0"/>
          <c:showVal val="1"/>
          <c:showCatName val="0"/>
          <c:showSerName val="0"/>
          <c:showPercent val="0"/>
          <c:showBubbleSize val="0"/>
        </c:dLbls>
        <c:gapWidth val="219"/>
        <c:overlap val="-27"/>
        <c:axId val="1931237520"/>
        <c:axId val="1931232528"/>
      </c:barChart>
      <c:catAx>
        <c:axId val="1931237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b="1" dirty="0"/>
                  <a:t>Year</a:t>
                </a:r>
                <a:endParaRPr lang="en-GB" b="1" dirty="0"/>
              </a:p>
            </c:rich>
          </c:tx>
          <c:layout>
            <c:manualLayout>
              <c:xMode val="edge"/>
              <c:yMode val="edge"/>
              <c:x val="0.51682761202649363"/>
              <c:y val="0.91607747307448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1232528"/>
        <c:crosses val="autoZero"/>
        <c:auto val="1"/>
        <c:lblAlgn val="ctr"/>
        <c:lblOffset val="100"/>
        <c:noMultiLvlLbl val="0"/>
      </c:catAx>
      <c:valAx>
        <c:axId val="1931232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Time (Days)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123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7EC5B-3E1F-4816-AF04-D8158136AA43}"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F59FC884-2AE1-42D6-A3FB-B565A6050BD1}">
      <dgm:prSet/>
      <dgm:spPr/>
      <dgm:t>
        <a:bodyPr/>
        <a:lstStyle/>
        <a:p>
          <a:pPr>
            <a:lnSpc>
              <a:spcPct val="100000"/>
            </a:lnSpc>
          </a:pPr>
          <a:r>
            <a:rPr lang="en-GB"/>
            <a:t>Educate and train </a:t>
          </a:r>
          <a:br>
            <a:rPr lang="en-GB"/>
          </a:br>
          <a:r>
            <a:rPr lang="en-GB"/>
            <a:t>your team </a:t>
          </a:r>
          <a:endParaRPr lang="en-US"/>
        </a:p>
      </dgm:t>
    </dgm:pt>
    <dgm:pt modelId="{3843C857-D31C-4F46-AE5F-5641111AE59C}" type="parTrans" cxnId="{4BA6F5BC-0821-4EBC-AE5D-7D555772C87E}">
      <dgm:prSet/>
      <dgm:spPr/>
      <dgm:t>
        <a:bodyPr/>
        <a:lstStyle/>
        <a:p>
          <a:endParaRPr lang="en-US" sz="2800"/>
        </a:p>
      </dgm:t>
    </dgm:pt>
    <dgm:pt modelId="{DCC333B6-91CE-4B8E-AD9E-2D2D28D43DDA}" type="sibTrans" cxnId="{4BA6F5BC-0821-4EBC-AE5D-7D555772C87E}">
      <dgm:prSet/>
      <dgm:spPr/>
      <dgm:t>
        <a:bodyPr/>
        <a:lstStyle/>
        <a:p>
          <a:endParaRPr lang="en-US" sz="2800"/>
        </a:p>
      </dgm:t>
    </dgm:pt>
    <dgm:pt modelId="{285D4BDE-23B5-4020-BD0B-EB7A1BA25F59}">
      <dgm:prSet custT="1"/>
      <dgm:spPr/>
      <dgm:t>
        <a:bodyPr/>
        <a:lstStyle/>
        <a:p>
          <a:pPr>
            <a:lnSpc>
              <a:spcPct val="100000"/>
            </a:lnSpc>
          </a:pPr>
          <a:r>
            <a:rPr lang="en-GB" sz="1800"/>
            <a:t>Manage workload and work in partnership with existing teams</a:t>
          </a:r>
          <a:endParaRPr lang="en-US" sz="1800"/>
        </a:p>
      </dgm:t>
    </dgm:pt>
    <dgm:pt modelId="{CF59B0A1-B610-4DCD-AB54-403D232D3FC4}" type="parTrans" cxnId="{0E02B3AD-C626-4AB3-8A39-EE964B137DD8}">
      <dgm:prSet/>
      <dgm:spPr/>
      <dgm:t>
        <a:bodyPr/>
        <a:lstStyle/>
        <a:p>
          <a:endParaRPr lang="en-US" sz="2800"/>
        </a:p>
      </dgm:t>
    </dgm:pt>
    <dgm:pt modelId="{4CB7C022-BE3A-47DE-831A-A6CE47953272}" type="sibTrans" cxnId="{0E02B3AD-C626-4AB3-8A39-EE964B137DD8}">
      <dgm:prSet/>
      <dgm:spPr/>
      <dgm:t>
        <a:bodyPr/>
        <a:lstStyle/>
        <a:p>
          <a:endParaRPr lang="en-US" sz="2800"/>
        </a:p>
      </dgm:t>
    </dgm:pt>
    <dgm:pt modelId="{8DA4ED12-7670-428C-8487-0B5F6B06782B}">
      <dgm:prSet/>
      <dgm:spPr/>
      <dgm:t>
        <a:bodyPr/>
        <a:lstStyle/>
        <a:p>
          <a:pPr>
            <a:lnSpc>
              <a:spcPct val="100000"/>
            </a:lnSpc>
          </a:pPr>
          <a:r>
            <a:rPr lang="en-GB"/>
            <a:t>Engage with executive members </a:t>
          </a:r>
          <a:endParaRPr lang="en-US"/>
        </a:p>
      </dgm:t>
    </dgm:pt>
    <dgm:pt modelId="{8413F94F-E40C-4109-94FA-5BB0451700EC}" type="parTrans" cxnId="{25D97C90-8596-4842-8894-4AFEF19E3ED7}">
      <dgm:prSet/>
      <dgm:spPr/>
      <dgm:t>
        <a:bodyPr/>
        <a:lstStyle/>
        <a:p>
          <a:endParaRPr lang="en-US" sz="2800"/>
        </a:p>
      </dgm:t>
    </dgm:pt>
    <dgm:pt modelId="{9FE8CC39-5DFF-49B1-AD30-720C79BC7004}" type="sibTrans" cxnId="{25D97C90-8596-4842-8894-4AFEF19E3ED7}">
      <dgm:prSet/>
      <dgm:spPr/>
      <dgm:t>
        <a:bodyPr/>
        <a:lstStyle/>
        <a:p>
          <a:endParaRPr lang="en-US" sz="2800"/>
        </a:p>
      </dgm:t>
    </dgm:pt>
    <dgm:pt modelId="{534D62DC-47CF-4A2E-9D3F-925F0D057146}">
      <dgm:prSet/>
      <dgm:spPr/>
      <dgm:t>
        <a:bodyPr/>
        <a:lstStyle/>
        <a:p>
          <a:pPr>
            <a:lnSpc>
              <a:spcPct val="100000"/>
            </a:lnSpc>
          </a:pPr>
          <a:r>
            <a:rPr lang="en-GB"/>
            <a:t>Involve digital technology </a:t>
          </a:r>
          <a:endParaRPr lang="en-US"/>
        </a:p>
      </dgm:t>
    </dgm:pt>
    <dgm:pt modelId="{6C5C36C6-2ACC-46DD-A932-D6FCE1806EF3}" type="parTrans" cxnId="{FC00B22F-448C-479C-9C5A-33E1A47CC1F3}">
      <dgm:prSet/>
      <dgm:spPr/>
      <dgm:t>
        <a:bodyPr/>
        <a:lstStyle/>
        <a:p>
          <a:endParaRPr lang="en-US" sz="2800"/>
        </a:p>
      </dgm:t>
    </dgm:pt>
    <dgm:pt modelId="{8A7BE725-4D19-474D-968E-36FBA8C05BA0}" type="sibTrans" cxnId="{FC00B22F-448C-479C-9C5A-33E1A47CC1F3}">
      <dgm:prSet/>
      <dgm:spPr/>
      <dgm:t>
        <a:bodyPr/>
        <a:lstStyle/>
        <a:p>
          <a:endParaRPr lang="en-US" sz="2800"/>
        </a:p>
      </dgm:t>
    </dgm:pt>
    <dgm:pt modelId="{C99052C3-AFCB-4858-8E64-DF5F54DA266D}">
      <dgm:prSet/>
      <dgm:spPr/>
      <dgm:t>
        <a:bodyPr/>
        <a:lstStyle/>
        <a:p>
          <a:pPr>
            <a:lnSpc>
              <a:spcPct val="100000"/>
            </a:lnSpc>
          </a:pPr>
          <a:r>
            <a:rPr lang="en-GB"/>
            <a:t>Gather electronic patient feedback </a:t>
          </a:r>
          <a:endParaRPr lang="en-US"/>
        </a:p>
      </dgm:t>
    </dgm:pt>
    <dgm:pt modelId="{1A4C05A1-BEC0-4319-8AE7-18A41808FF39}" type="parTrans" cxnId="{0D675E52-95FE-4A11-B587-62D01336BBFB}">
      <dgm:prSet/>
      <dgm:spPr/>
      <dgm:t>
        <a:bodyPr/>
        <a:lstStyle/>
        <a:p>
          <a:endParaRPr lang="en-US" sz="2800"/>
        </a:p>
      </dgm:t>
    </dgm:pt>
    <dgm:pt modelId="{444A87BE-6B81-48C2-92EC-BE62CF036449}" type="sibTrans" cxnId="{0D675E52-95FE-4A11-B587-62D01336BBFB}">
      <dgm:prSet/>
      <dgm:spPr/>
      <dgm:t>
        <a:bodyPr/>
        <a:lstStyle/>
        <a:p>
          <a:endParaRPr lang="en-US" sz="2800"/>
        </a:p>
      </dgm:t>
    </dgm:pt>
    <dgm:pt modelId="{F27800FC-DAA3-4608-9AAD-EDC37DD9D7C4}">
      <dgm:prSet/>
      <dgm:spPr/>
      <dgm:t>
        <a:bodyPr/>
        <a:lstStyle/>
        <a:p>
          <a:pPr>
            <a:lnSpc>
              <a:spcPct val="100000"/>
            </a:lnSpc>
          </a:pPr>
          <a:r>
            <a:rPr lang="en-GB"/>
            <a:t>Share successes</a:t>
          </a:r>
          <a:endParaRPr lang="en-US"/>
        </a:p>
      </dgm:t>
    </dgm:pt>
    <dgm:pt modelId="{12511319-47CD-4D79-93A2-3552885CB1ED}" type="parTrans" cxnId="{83F68825-0AE0-45C6-A3C5-4339337FA1B1}">
      <dgm:prSet/>
      <dgm:spPr/>
      <dgm:t>
        <a:bodyPr/>
        <a:lstStyle/>
        <a:p>
          <a:endParaRPr lang="en-US" sz="2800"/>
        </a:p>
      </dgm:t>
    </dgm:pt>
    <dgm:pt modelId="{F4B92BCF-8E4C-457E-9CC5-1D94288E00A5}" type="sibTrans" cxnId="{83F68825-0AE0-45C6-A3C5-4339337FA1B1}">
      <dgm:prSet/>
      <dgm:spPr/>
      <dgm:t>
        <a:bodyPr/>
        <a:lstStyle/>
        <a:p>
          <a:endParaRPr lang="en-US" sz="2800"/>
        </a:p>
      </dgm:t>
    </dgm:pt>
    <dgm:pt modelId="{E0AD35A4-EFE5-4F79-8244-A730E27523A5}" type="pres">
      <dgm:prSet presAssocID="{3367EC5B-3E1F-4816-AF04-D8158136AA43}" presName="root" presStyleCnt="0">
        <dgm:presLayoutVars>
          <dgm:dir/>
          <dgm:resizeHandles val="exact"/>
        </dgm:presLayoutVars>
      </dgm:prSet>
      <dgm:spPr/>
    </dgm:pt>
    <dgm:pt modelId="{B441B491-34D2-4152-87AB-278F613970D2}" type="pres">
      <dgm:prSet presAssocID="{F59FC884-2AE1-42D6-A3FB-B565A6050BD1}" presName="compNode" presStyleCnt="0"/>
      <dgm:spPr/>
    </dgm:pt>
    <dgm:pt modelId="{FC58740E-DFA6-4FC6-96F9-DBB9604D0830}" type="pres">
      <dgm:prSet presAssocID="{F59FC884-2AE1-42D6-A3FB-B565A6050BD1}" presName="iconRect" presStyleLbl="node1" presStyleIdx="0" presStyleCnt="6" custScaleX="154411" custScaleY="16650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C2014865-7FED-494D-9A60-9AD04BDB70AE}" type="pres">
      <dgm:prSet presAssocID="{F59FC884-2AE1-42D6-A3FB-B565A6050BD1}" presName="spaceRect" presStyleCnt="0"/>
      <dgm:spPr/>
    </dgm:pt>
    <dgm:pt modelId="{4BF30FCC-08A0-4B24-8310-BA596FBBC191}" type="pres">
      <dgm:prSet presAssocID="{F59FC884-2AE1-42D6-A3FB-B565A6050BD1}" presName="textRect" presStyleLbl="revTx" presStyleIdx="0" presStyleCnt="6">
        <dgm:presLayoutVars>
          <dgm:chMax val="1"/>
          <dgm:chPref val="1"/>
        </dgm:presLayoutVars>
      </dgm:prSet>
      <dgm:spPr/>
    </dgm:pt>
    <dgm:pt modelId="{B472BCA5-9EE0-4E2C-869D-32B8B332BACA}" type="pres">
      <dgm:prSet presAssocID="{DCC333B6-91CE-4B8E-AD9E-2D2D28D43DDA}" presName="sibTrans" presStyleCnt="0"/>
      <dgm:spPr/>
    </dgm:pt>
    <dgm:pt modelId="{47DAFC65-E0E9-491D-8E81-AE36C4A62D09}" type="pres">
      <dgm:prSet presAssocID="{285D4BDE-23B5-4020-BD0B-EB7A1BA25F59}" presName="compNode" presStyleCnt="0"/>
      <dgm:spPr/>
    </dgm:pt>
    <dgm:pt modelId="{6A00273D-8D29-478D-866F-BAE2FC380727}" type="pres">
      <dgm:prSet presAssocID="{285D4BDE-23B5-4020-BD0B-EB7A1BA25F59}" presName="iconRect" presStyleLbl="node1" presStyleIdx="1" presStyleCnt="6" custScaleX="154411" custScaleY="16650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B576AEE7-AE14-4601-84BE-D8F5396512FE}" type="pres">
      <dgm:prSet presAssocID="{285D4BDE-23B5-4020-BD0B-EB7A1BA25F59}" presName="spaceRect" presStyleCnt="0"/>
      <dgm:spPr/>
    </dgm:pt>
    <dgm:pt modelId="{C956249D-4E61-4C88-AF37-3FF9646D0A1A}" type="pres">
      <dgm:prSet presAssocID="{285D4BDE-23B5-4020-BD0B-EB7A1BA25F59}" presName="textRect" presStyleLbl="revTx" presStyleIdx="1" presStyleCnt="6">
        <dgm:presLayoutVars>
          <dgm:chMax val="1"/>
          <dgm:chPref val="1"/>
        </dgm:presLayoutVars>
      </dgm:prSet>
      <dgm:spPr/>
    </dgm:pt>
    <dgm:pt modelId="{5307CB54-8086-49A0-98A8-55C68857660D}" type="pres">
      <dgm:prSet presAssocID="{4CB7C022-BE3A-47DE-831A-A6CE47953272}" presName="sibTrans" presStyleCnt="0"/>
      <dgm:spPr/>
    </dgm:pt>
    <dgm:pt modelId="{CEE7A328-AE35-46E2-B286-17AB3E95A802}" type="pres">
      <dgm:prSet presAssocID="{8DA4ED12-7670-428C-8487-0B5F6B06782B}" presName="compNode" presStyleCnt="0"/>
      <dgm:spPr/>
    </dgm:pt>
    <dgm:pt modelId="{CEBA9D83-899E-4676-8217-FDECE815E267}" type="pres">
      <dgm:prSet presAssocID="{8DA4ED12-7670-428C-8487-0B5F6B06782B}" presName="iconRect" presStyleLbl="node1" presStyleIdx="2" presStyleCnt="6" custScaleX="154411" custScaleY="1665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6DBBF7AF-7C3E-456C-985F-83507EA54A3B}" type="pres">
      <dgm:prSet presAssocID="{8DA4ED12-7670-428C-8487-0B5F6B06782B}" presName="spaceRect" presStyleCnt="0"/>
      <dgm:spPr/>
    </dgm:pt>
    <dgm:pt modelId="{0F2C5F41-E3B1-461C-B8F5-D1BF545D49B9}" type="pres">
      <dgm:prSet presAssocID="{8DA4ED12-7670-428C-8487-0B5F6B06782B}" presName="textRect" presStyleLbl="revTx" presStyleIdx="2" presStyleCnt="6">
        <dgm:presLayoutVars>
          <dgm:chMax val="1"/>
          <dgm:chPref val="1"/>
        </dgm:presLayoutVars>
      </dgm:prSet>
      <dgm:spPr/>
    </dgm:pt>
    <dgm:pt modelId="{6CB2C7FB-5CD7-49FF-AF0C-82F678F3FFEA}" type="pres">
      <dgm:prSet presAssocID="{9FE8CC39-5DFF-49B1-AD30-720C79BC7004}" presName="sibTrans" presStyleCnt="0"/>
      <dgm:spPr/>
    </dgm:pt>
    <dgm:pt modelId="{068209FD-89A8-40F9-AB11-0F4EF9BA6EB0}" type="pres">
      <dgm:prSet presAssocID="{534D62DC-47CF-4A2E-9D3F-925F0D057146}" presName="compNode" presStyleCnt="0"/>
      <dgm:spPr/>
    </dgm:pt>
    <dgm:pt modelId="{5DF69D0D-1FE3-431B-A737-A8A280EF0B6C}" type="pres">
      <dgm:prSet presAssocID="{534D62DC-47CF-4A2E-9D3F-925F0D057146}" presName="iconRect" presStyleLbl="node1" presStyleIdx="3" presStyleCnt="6" custScaleX="154411" custScaleY="16650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mart Phone"/>
        </a:ext>
      </dgm:extLst>
    </dgm:pt>
    <dgm:pt modelId="{6E61AFA8-3065-4544-AFE0-EFA4326BD70D}" type="pres">
      <dgm:prSet presAssocID="{534D62DC-47CF-4A2E-9D3F-925F0D057146}" presName="spaceRect" presStyleCnt="0"/>
      <dgm:spPr/>
    </dgm:pt>
    <dgm:pt modelId="{A17A8849-7AA8-470A-8237-B63292359637}" type="pres">
      <dgm:prSet presAssocID="{534D62DC-47CF-4A2E-9D3F-925F0D057146}" presName="textRect" presStyleLbl="revTx" presStyleIdx="3" presStyleCnt="6">
        <dgm:presLayoutVars>
          <dgm:chMax val="1"/>
          <dgm:chPref val="1"/>
        </dgm:presLayoutVars>
      </dgm:prSet>
      <dgm:spPr/>
    </dgm:pt>
    <dgm:pt modelId="{67F68C37-3EEE-4AD8-91A9-6D26C6804EDF}" type="pres">
      <dgm:prSet presAssocID="{8A7BE725-4D19-474D-968E-36FBA8C05BA0}" presName="sibTrans" presStyleCnt="0"/>
      <dgm:spPr/>
    </dgm:pt>
    <dgm:pt modelId="{72D20AAD-A646-4B22-BEA8-5A4B5776E4C7}" type="pres">
      <dgm:prSet presAssocID="{C99052C3-AFCB-4858-8E64-DF5F54DA266D}" presName="compNode" presStyleCnt="0"/>
      <dgm:spPr/>
    </dgm:pt>
    <dgm:pt modelId="{2468B896-E3BC-4C61-B96A-42F91B8C763D}" type="pres">
      <dgm:prSet presAssocID="{C99052C3-AFCB-4858-8E64-DF5F54DA266D}" presName="iconRect" presStyleLbl="node1" presStyleIdx="4" presStyleCnt="6" custScaleX="154411" custScaleY="16650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tor"/>
        </a:ext>
      </dgm:extLst>
    </dgm:pt>
    <dgm:pt modelId="{175D078F-981C-4A27-A7D2-67ACA8F26336}" type="pres">
      <dgm:prSet presAssocID="{C99052C3-AFCB-4858-8E64-DF5F54DA266D}" presName="spaceRect" presStyleCnt="0"/>
      <dgm:spPr/>
    </dgm:pt>
    <dgm:pt modelId="{7645DC71-BCA6-402B-9F6F-2836B8A3B276}" type="pres">
      <dgm:prSet presAssocID="{C99052C3-AFCB-4858-8E64-DF5F54DA266D}" presName="textRect" presStyleLbl="revTx" presStyleIdx="4" presStyleCnt="6">
        <dgm:presLayoutVars>
          <dgm:chMax val="1"/>
          <dgm:chPref val="1"/>
        </dgm:presLayoutVars>
      </dgm:prSet>
      <dgm:spPr/>
    </dgm:pt>
    <dgm:pt modelId="{1298EA88-C86E-4742-A08C-760BEBAFD734}" type="pres">
      <dgm:prSet presAssocID="{444A87BE-6B81-48C2-92EC-BE62CF036449}" presName="sibTrans" presStyleCnt="0"/>
      <dgm:spPr/>
    </dgm:pt>
    <dgm:pt modelId="{EE38F96E-7CE7-438E-862E-C9526E6E305C}" type="pres">
      <dgm:prSet presAssocID="{F27800FC-DAA3-4608-9AAD-EDC37DD9D7C4}" presName="compNode" presStyleCnt="0"/>
      <dgm:spPr/>
    </dgm:pt>
    <dgm:pt modelId="{D7C05F5C-8610-47AD-AC08-9B64E1F65134}" type="pres">
      <dgm:prSet presAssocID="{F27800FC-DAA3-4608-9AAD-EDC37DD9D7C4}" presName="iconRect" presStyleLbl="node1" presStyleIdx="5" presStyleCnt="6" custScaleX="154411" custScaleY="16650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rophy"/>
        </a:ext>
      </dgm:extLst>
    </dgm:pt>
    <dgm:pt modelId="{4942F07E-317A-4D57-9D37-E922B841769A}" type="pres">
      <dgm:prSet presAssocID="{F27800FC-DAA3-4608-9AAD-EDC37DD9D7C4}" presName="spaceRect" presStyleCnt="0"/>
      <dgm:spPr/>
    </dgm:pt>
    <dgm:pt modelId="{67004F25-5BD7-4476-A7FD-3E12D4142DDB}" type="pres">
      <dgm:prSet presAssocID="{F27800FC-DAA3-4608-9AAD-EDC37DD9D7C4}" presName="textRect" presStyleLbl="revTx" presStyleIdx="5" presStyleCnt="6">
        <dgm:presLayoutVars>
          <dgm:chMax val="1"/>
          <dgm:chPref val="1"/>
        </dgm:presLayoutVars>
      </dgm:prSet>
      <dgm:spPr/>
    </dgm:pt>
  </dgm:ptLst>
  <dgm:cxnLst>
    <dgm:cxn modelId="{83F68825-0AE0-45C6-A3C5-4339337FA1B1}" srcId="{3367EC5B-3E1F-4816-AF04-D8158136AA43}" destId="{F27800FC-DAA3-4608-9AAD-EDC37DD9D7C4}" srcOrd="5" destOrd="0" parTransId="{12511319-47CD-4D79-93A2-3552885CB1ED}" sibTransId="{F4B92BCF-8E4C-457E-9CC5-1D94288E00A5}"/>
    <dgm:cxn modelId="{34B6E825-5D34-4772-9361-C3561EA9A797}" type="presOf" srcId="{8DA4ED12-7670-428C-8487-0B5F6B06782B}" destId="{0F2C5F41-E3B1-461C-B8F5-D1BF545D49B9}" srcOrd="0" destOrd="0" presId="urn:microsoft.com/office/officeart/2018/2/layout/IconLabelList"/>
    <dgm:cxn modelId="{FC00B22F-448C-479C-9C5A-33E1A47CC1F3}" srcId="{3367EC5B-3E1F-4816-AF04-D8158136AA43}" destId="{534D62DC-47CF-4A2E-9D3F-925F0D057146}" srcOrd="3" destOrd="0" parTransId="{6C5C36C6-2ACC-46DD-A932-D6FCE1806EF3}" sibTransId="{8A7BE725-4D19-474D-968E-36FBA8C05BA0}"/>
    <dgm:cxn modelId="{7053A86C-AB76-4D2B-AE49-AFCADF5DEF97}" type="presOf" srcId="{F27800FC-DAA3-4608-9AAD-EDC37DD9D7C4}" destId="{67004F25-5BD7-4476-A7FD-3E12D4142DDB}" srcOrd="0" destOrd="0" presId="urn:microsoft.com/office/officeart/2018/2/layout/IconLabelList"/>
    <dgm:cxn modelId="{BC68B76C-58AB-46C2-8EDC-56167CC380CC}" type="presOf" srcId="{3367EC5B-3E1F-4816-AF04-D8158136AA43}" destId="{E0AD35A4-EFE5-4F79-8244-A730E27523A5}" srcOrd="0" destOrd="0" presId="urn:microsoft.com/office/officeart/2018/2/layout/IconLabelList"/>
    <dgm:cxn modelId="{0D675E52-95FE-4A11-B587-62D01336BBFB}" srcId="{3367EC5B-3E1F-4816-AF04-D8158136AA43}" destId="{C99052C3-AFCB-4858-8E64-DF5F54DA266D}" srcOrd="4" destOrd="0" parTransId="{1A4C05A1-BEC0-4319-8AE7-18A41808FF39}" sibTransId="{444A87BE-6B81-48C2-92EC-BE62CF036449}"/>
    <dgm:cxn modelId="{F2454280-5696-4391-BC3F-006E3A1DF422}" type="presOf" srcId="{285D4BDE-23B5-4020-BD0B-EB7A1BA25F59}" destId="{C956249D-4E61-4C88-AF37-3FF9646D0A1A}" srcOrd="0" destOrd="0" presId="urn:microsoft.com/office/officeart/2018/2/layout/IconLabelList"/>
    <dgm:cxn modelId="{25D97C90-8596-4842-8894-4AFEF19E3ED7}" srcId="{3367EC5B-3E1F-4816-AF04-D8158136AA43}" destId="{8DA4ED12-7670-428C-8487-0B5F6B06782B}" srcOrd="2" destOrd="0" parTransId="{8413F94F-E40C-4109-94FA-5BB0451700EC}" sibTransId="{9FE8CC39-5DFF-49B1-AD30-720C79BC7004}"/>
    <dgm:cxn modelId="{0E02B3AD-C626-4AB3-8A39-EE964B137DD8}" srcId="{3367EC5B-3E1F-4816-AF04-D8158136AA43}" destId="{285D4BDE-23B5-4020-BD0B-EB7A1BA25F59}" srcOrd="1" destOrd="0" parTransId="{CF59B0A1-B610-4DCD-AB54-403D232D3FC4}" sibTransId="{4CB7C022-BE3A-47DE-831A-A6CE47953272}"/>
    <dgm:cxn modelId="{B7DF6FBA-9160-4C13-9079-4C1594FC157D}" type="presOf" srcId="{534D62DC-47CF-4A2E-9D3F-925F0D057146}" destId="{A17A8849-7AA8-470A-8237-B63292359637}" srcOrd="0" destOrd="0" presId="urn:microsoft.com/office/officeart/2018/2/layout/IconLabelList"/>
    <dgm:cxn modelId="{4BA6F5BC-0821-4EBC-AE5D-7D555772C87E}" srcId="{3367EC5B-3E1F-4816-AF04-D8158136AA43}" destId="{F59FC884-2AE1-42D6-A3FB-B565A6050BD1}" srcOrd="0" destOrd="0" parTransId="{3843C857-D31C-4F46-AE5F-5641111AE59C}" sibTransId="{DCC333B6-91CE-4B8E-AD9E-2D2D28D43DDA}"/>
    <dgm:cxn modelId="{B37F70C8-6D60-428C-9BFD-4E27D99E7962}" type="presOf" srcId="{C99052C3-AFCB-4858-8E64-DF5F54DA266D}" destId="{7645DC71-BCA6-402B-9F6F-2836B8A3B276}" srcOrd="0" destOrd="0" presId="urn:microsoft.com/office/officeart/2018/2/layout/IconLabelList"/>
    <dgm:cxn modelId="{A7E008FE-E68B-427A-AAE1-9B9FE7F5F615}" type="presOf" srcId="{F59FC884-2AE1-42D6-A3FB-B565A6050BD1}" destId="{4BF30FCC-08A0-4B24-8310-BA596FBBC191}" srcOrd="0" destOrd="0" presId="urn:microsoft.com/office/officeart/2018/2/layout/IconLabelList"/>
    <dgm:cxn modelId="{E153B57C-07D7-49C9-A9DC-A3D9B1D8EC28}" type="presParOf" srcId="{E0AD35A4-EFE5-4F79-8244-A730E27523A5}" destId="{B441B491-34D2-4152-87AB-278F613970D2}" srcOrd="0" destOrd="0" presId="urn:microsoft.com/office/officeart/2018/2/layout/IconLabelList"/>
    <dgm:cxn modelId="{39AEE135-0B9E-4464-87A8-814673CC1748}" type="presParOf" srcId="{B441B491-34D2-4152-87AB-278F613970D2}" destId="{FC58740E-DFA6-4FC6-96F9-DBB9604D0830}" srcOrd="0" destOrd="0" presId="urn:microsoft.com/office/officeart/2018/2/layout/IconLabelList"/>
    <dgm:cxn modelId="{2E2717CD-2406-4486-BF72-E3CF89BD6E90}" type="presParOf" srcId="{B441B491-34D2-4152-87AB-278F613970D2}" destId="{C2014865-7FED-494D-9A60-9AD04BDB70AE}" srcOrd="1" destOrd="0" presId="urn:microsoft.com/office/officeart/2018/2/layout/IconLabelList"/>
    <dgm:cxn modelId="{4941B50E-A0B3-4C4E-9FDA-E63384CEF758}" type="presParOf" srcId="{B441B491-34D2-4152-87AB-278F613970D2}" destId="{4BF30FCC-08A0-4B24-8310-BA596FBBC191}" srcOrd="2" destOrd="0" presId="urn:microsoft.com/office/officeart/2018/2/layout/IconLabelList"/>
    <dgm:cxn modelId="{D1E6B0BE-156A-4837-ACDF-27C723549840}" type="presParOf" srcId="{E0AD35A4-EFE5-4F79-8244-A730E27523A5}" destId="{B472BCA5-9EE0-4E2C-869D-32B8B332BACA}" srcOrd="1" destOrd="0" presId="urn:microsoft.com/office/officeart/2018/2/layout/IconLabelList"/>
    <dgm:cxn modelId="{7D854020-D51C-409F-B90D-1EBCE9A9A2FA}" type="presParOf" srcId="{E0AD35A4-EFE5-4F79-8244-A730E27523A5}" destId="{47DAFC65-E0E9-491D-8E81-AE36C4A62D09}" srcOrd="2" destOrd="0" presId="urn:microsoft.com/office/officeart/2018/2/layout/IconLabelList"/>
    <dgm:cxn modelId="{60C418B0-A06B-4E7C-9E7B-0FC29BF7A26E}" type="presParOf" srcId="{47DAFC65-E0E9-491D-8E81-AE36C4A62D09}" destId="{6A00273D-8D29-478D-866F-BAE2FC380727}" srcOrd="0" destOrd="0" presId="urn:microsoft.com/office/officeart/2018/2/layout/IconLabelList"/>
    <dgm:cxn modelId="{221D15FD-6186-4754-8C74-4423775D8A24}" type="presParOf" srcId="{47DAFC65-E0E9-491D-8E81-AE36C4A62D09}" destId="{B576AEE7-AE14-4601-84BE-D8F5396512FE}" srcOrd="1" destOrd="0" presId="urn:microsoft.com/office/officeart/2018/2/layout/IconLabelList"/>
    <dgm:cxn modelId="{9FEA3211-7353-46FA-BEC3-915C22961006}" type="presParOf" srcId="{47DAFC65-E0E9-491D-8E81-AE36C4A62D09}" destId="{C956249D-4E61-4C88-AF37-3FF9646D0A1A}" srcOrd="2" destOrd="0" presId="urn:microsoft.com/office/officeart/2018/2/layout/IconLabelList"/>
    <dgm:cxn modelId="{2889B030-C312-43D5-9451-32B03AA5E2FE}" type="presParOf" srcId="{E0AD35A4-EFE5-4F79-8244-A730E27523A5}" destId="{5307CB54-8086-49A0-98A8-55C68857660D}" srcOrd="3" destOrd="0" presId="urn:microsoft.com/office/officeart/2018/2/layout/IconLabelList"/>
    <dgm:cxn modelId="{72AAF8DA-BEA7-469B-A54A-8655515FD10C}" type="presParOf" srcId="{E0AD35A4-EFE5-4F79-8244-A730E27523A5}" destId="{CEE7A328-AE35-46E2-B286-17AB3E95A802}" srcOrd="4" destOrd="0" presId="urn:microsoft.com/office/officeart/2018/2/layout/IconLabelList"/>
    <dgm:cxn modelId="{CE55E2B1-6478-4577-BB77-3A13AB1481C3}" type="presParOf" srcId="{CEE7A328-AE35-46E2-B286-17AB3E95A802}" destId="{CEBA9D83-899E-4676-8217-FDECE815E267}" srcOrd="0" destOrd="0" presId="urn:microsoft.com/office/officeart/2018/2/layout/IconLabelList"/>
    <dgm:cxn modelId="{81D8CBEA-9EF7-4096-8505-6A794A26F5C2}" type="presParOf" srcId="{CEE7A328-AE35-46E2-B286-17AB3E95A802}" destId="{6DBBF7AF-7C3E-456C-985F-83507EA54A3B}" srcOrd="1" destOrd="0" presId="urn:microsoft.com/office/officeart/2018/2/layout/IconLabelList"/>
    <dgm:cxn modelId="{68378BA2-55DE-49D6-BECF-284FF33569EF}" type="presParOf" srcId="{CEE7A328-AE35-46E2-B286-17AB3E95A802}" destId="{0F2C5F41-E3B1-461C-B8F5-D1BF545D49B9}" srcOrd="2" destOrd="0" presId="urn:microsoft.com/office/officeart/2018/2/layout/IconLabelList"/>
    <dgm:cxn modelId="{8397A4F8-C388-49D6-A494-FB2A52F4C63C}" type="presParOf" srcId="{E0AD35A4-EFE5-4F79-8244-A730E27523A5}" destId="{6CB2C7FB-5CD7-49FF-AF0C-82F678F3FFEA}" srcOrd="5" destOrd="0" presId="urn:microsoft.com/office/officeart/2018/2/layout/IconLabelList"/>
    <dgm:cxn modelId="{BF6C2175-6DAC-4D66-8C45-C7846E9950BA}" type="presParOf" srcId="{E0AD35A4-EFE5-4F79-8244-A730E27523A5}" destId="{068209FD-89A8-40F9-AB11-0F4EF9BA6EB0}" srcOrd="6" destOrd="0" presId="urn:microsoft.com/office/officeart/2018/2/layout/IconLabelList"/>
    <dgm:cxn modelId="{A8E11362-E3F1-49A7-B75B-14B75CF7897F}" type="presParOf" srcId="{068209FD-89A8-40F9-AB11-0F4EF9BA6EB0}" destId="{5DF69D0D-1FE3-431B-A737-A8A280EF0B6C}" srcOrd="0" destOrd="0" presId="urn:microsoft.com/office/officeart/2018/2/layout/IconLabelList"/>
    <dgm:cxn modelId="{B11DB3B0-59C1-4679-99F2-2A8A8C7D1CCD}" type="presParOf" srcId="{068209FD-89A8-40F9-AB11-0F4EF9BA6EB0}" destId="{6E61AFA8-3065-4544-AFE0-EFA4326BD70D}" srcOrd="1" destOrd="0" presId="urn:microsoft.com/office/officeart/2018/2/layout/IconLabelList"/>
    <dgm:cxn modelId="{7ADB471C-6157-491E-8177-01A57F287F6B}" type="presParOf" srcId="{068209FD-89A8-40F9-AB11-0F4EF9BA6EB0}" destId="{A17A8849-7AA8-470A-8237-B63292359637}" srcOrd="2" destOrd="0" presId="urn:microsoft.com/office/officeart/2018/2/layout/IconLabelList"/>
    <dgm:cxn modelId="{CD88D464-45EE-47E6-BE3A-A9051791F724}" type="presParOf" srcId="{E0AD35A4-EFE5-4F79-8244-A730E27523A5}" destId="{67F68C37-3EEE-4AD8-91A9-6D26C6804EDF}" srcOrd="7" destOrd="0" presId="urn:microsoft.com/office/officeart/2018/2/layout/IconLabelList"/>
    <dgm:cxn modelId="{2A1EF41A-A783-441E-8E6A-2EF76828923C}" type="presParOf" srcId="{E0AD35A4-EFE5-4F79-8244-A730E27523A5}" destId="{72D20AAD-A646-4B22-BEA8-5A4B5776E4C7}" srcOrd="8" destOrd="0" presId="urn:microsoft.com/office/officeart/2018/2/layout/IconLabelList"/>
    <dgm:cxn modelId="{0F3991E6-28D2-465E-AD2D-AC3271527FE0}" type="presParOf" srcId="{72D20AAD-A646-4B22-BEA8-5A4B5776E4C7}" destId="{2468B896-E3BC-4C61-B96A-42F91B8C763D}" srcOrd="0" destOrd="0" presId="urn:microsoft.com/office/officeart/2018/2/layout/IconLabelList"/>
    <dgm:cxn modelId="{81A28679-77C1-4085-9219-8F357AD0C0C1}" type="presParOf" srcId="{72D20AAD-A646-4B22-BEA8-5A4B5776E4C7}" destId="{175D078F-981C-4A27-A7D2-67ACA8F26336}" srcOrd="1" destOrd="0" presId="urn:microsoft.com/office/officeart/2018/2/layout/IconLabelList"/>
    <dgm:cxn modelId="{AB67F534-EAB8-49B6-93F9-298369610C39}" type="presParOf" srcId="{72D20AAD-A646-4B22-BEA8-5A4B5776E4C7}" destId="{7645DC71-BCA6-402B-9F6F-2836B8A3B276}" srcOrd="2" destOrd="0" presId="urn:microsoft.com/office/officeart/2018/2/layout/IconLabelList"/>
    <dgm:cxn modelId="{E5317157-960B-49EC-947F-22A863958D7A}" type="presParOf" srcId="{E0AD35A4-EFE5-4F79-8244-A730E27523A5}" destId="{1298EA88-C86E-4742-A08C-760BEBAFD734}" srcOrd="9" destOrd="0" presId="urn:microsoft.com/office/officeart/2018/2/layout/IconLabelList"/>
    <dgm:cxn modelId="{0662485E-72D4-480D-B617-250070DA250C}" type="presParOf" srcId="{E0AD35A4-EFE5-4F79-8244-A730E27523A5}" destId="{EE38F96E-7CE7-438E-862E-C9526E6E305C}" srcOrd="10" destOrd="0" presId="urn:microsoft.com/office/officeart/2018/2/layout/IconLabelList"/>
    <dgm:cxn modelId="{FBFEC962-3C4B-4B21-BB8A-CD04BF835A2C}" type="presParOf" srcId="{EE38F96E-7CE7-438E-862E-C9526E6E305C}" destId="{D7C05F5C-8610-47AD-AC08-9B64E1F65134}" srcOrd="0" destOrd="0" presId="urn:microsoft.com/office/officeart/2018/2/layout/IconLabelList"/>
    <dgm:cxn modelId="{DA3430AF-E10D-49FC-B38F-AA7A47AEBCC2}" type="presParOf" srcId="{EE38F96E-7CE7-438E-862E-C9526E6E305C}" destId="{4942F07E-317A-4D57-9D37-E922B841769A}" srcOrd="1" destOrd="0" presId="urn:microsoft.com/office/officeart/2018/2/layout/IconLabelList"/>
    <dgm:cxn modelId="{98B624EC-8304-41CA-A72E-2BA74F8A30AF}" type="presParOf" srcId="{EE38F96E-7CE7-438E-862E-C9526E6E305C}" destId="{67004F25-5BD7-4476-A7FD-3E12D4142DD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8740E-DFA6-4FC6-96F9-DBB9604D0830}">
      <dsp:nvSpPr>
        <dsp:cNvPr id="0" name=""/>
        <dsp:cNvSpPr/>
      </dsp:nvSpPr>
      <dsp:spPr>
        <a:xfrm>
          <a:off x="263949" y="1400582"/>
          <a:ext cx="1188436" cy="12815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30FCC-08A0-4B24-8310-BA596FBBC191}">
      <dsp:nvSpPr>
        <dsp:cNvPr id="0" name=""/>
        <dsp:cNvSpPr/>
      </dsp:nvSpPr>
      <dsp:spPr>
        <a:xfrm>
          <a:off x="2992"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Educate and train </a:t>
          </a:r>
          <a:br>
            <a:rPr lang="en-GB" sz="1800" kern="1200"/>
          </a:br>
          <a:r>
            <a:rPr lang="en-GB" sz="1800" kern="1200"/>
            <a:t>your team </a:t>
          </a:r>
          <a:endParaRPr lang="en-US" sz="1800" kern="1200"/>
        </a:p>
      </dsp:txBody>
      <dsp:txXfrm>
        <a:off x="2992" y="2750703"/>
        <a:ext cx="1710351" cy="1068969"/>
      </dsp:txXfrm>
    </dsp:sp>
    <dsp:sp modelId="{6A00273D-8D29-478D-866F-BAE2FC380727}">
      <dsp:nvSpPr>
        <dsp:cNvPr id="0" name=""/>
        <dsp:cNvSpPr/>
      </dsp:nvSpPr>
      <dsp:spPr>
        <a:xfrm>
          <a:off x="2273612" y="1400582"/>
          <a:ext cx="1188436" cy="12815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6249D-4E61-4C88-AF37-3FF9646D0A1A}">
      <dsp:nvSpPr>
        <dsp:cNvPr id="0" name=""/>
        <dsp:cNvSpPr/>
      </dsp:nvSpPr>
      <dsp:spPr>
        <a:xfrm>
          <a:off x="2012655"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Manage workload and work in partnership with existing teams</a:t>
          </a:r>
          <a:endParaRPr lang="en-US" sz="1800" kern="1200"/>
        </a:p>
      </dsp:txBody>
      <dsp:txXfrm>
        <a:off x="2012655" y="2750703"/>
        <a:ext cx="1710351" cy="1068969"/>
      </dsp:txXfrm>
    </dsp:sp>
    <dsp:sp modelId="{CEBA9D83-899E-4676-8217-FDECE815E267}">
      <dsp:nvSpPr>
        <dsp:cNvPr id="0" name=""/>
        <dsp:cNvSpPr/>
      </dsp:nvSpPr>
      <dsp:spPr>
        <a:xfrm>
          <a:off x="4283275" y="1400582"/>
          <a:ext cx="1188436" cy="12815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2C5F41-E3B1-461C-B8F5-D1BF545D49B9}">
      <dsp:nvSpPr>
        <dsp:cNvPr id="0" name=""/>
        <dsp:cNvSpPr/>
      </dsp:nvSpPr>
      <dsp:spPr>
        <a:xfrm>
          <a:off x="4022318"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Engage with executive members </a:t>
          </a:r>
          <a:endParaRPr lang="en-US" sz="1800" kern="1200"/>
        </a:p>
      </dsp:txBody>
      <dsp:txXfrm>
        <a:off x="4022318" y="2750703"/>
        <a:ext cx="1710351" cy="1068969"/>
      </dsp:txXfrm>
    </dsp:sp>
    <dsp:sp modelId="{5DF69D0D-1FE3-431B-A737-A8A280EF0B6C}">
      <dsp:nvSpPr>
        <dsp:cNvPr id="0" name=""/>
        <dsp:cNvSpPr/>
      </dsp:nvSpPr>
      <dsp:spPr>
        <a:xfrm>
          <a:off x="6292939" y="1400582"/>
          <a:ext cx="1188436" cy="12815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A8849-7AA8-470A-8237-B63292359637}">
      <dsp:nvSpPr>
        <dsp:cNvPr id="0" name=""/>
        <dsp:cNvSpPr/>
      </dsp:nvSpPr>
      <dsp:spPr>
        <a:xfrm>
          <a:off x="6031981"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Involve digital technology </a:t>
          </a:r>
          <a:endParaRPr lang="en-US" sz="1800" kern="1200"/>
        </a:p>
      </dsp:txBody>
      <dsp:txXfrm>
        <a:off x="6031981" y="2750703"/>
        <a:ext cx="1710351" cy="1068969"/>
      </dsp:txXfrm>
    </dsp:sp>
    <dsp:sp modelId="{2468B896-E3BC-4C61-B96A-42F91B8C763D}">
      <dsp:nvSpPr>
        <dsp:cNvPr id="0" name=""/>
        <dsp:cNvSpPr/>
      </dsp:nvSpPr>
      <dsp:spPr>
        <a:xfrm>
          <a:off x="8302602" y="1400582"/>
          <a:ext cx="1188436" cy="12815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5DC71-BCA6-402B-9F6F-2836B8A3B276}">
      <dsp:nvSpPr>
        <dsp:cNvPr id="0" name=""/>
        <dsp:cNvSpPr/>
      </dsp:nvSpPr>
      <dsp:spPr>
        <a:xfrm>
          <a:off x="8041644"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Gather electronic patient feedback </a:t>
          </a:r>
          <a:endParaRPr lang="en-US" sz="1800" kern="1200"/>
        </a:p>
      </dsp:txBody>
      <dsp:txXfrm>
        <a:off x="8041644" y="2750703"/>
        <a:ext cx="1710351" cy="1068969"/>
      </dsp:txXfrm>
    </dsp:sp>
    <dsp:sp modelId="{D7C05F5C-8610-47AD-AC08-9B64E1F65134}">
      <dsp:nvSpPr>
        <dsp:cNvPr id="0" name=""/>
        <dsp:cNvSpPr/>
      </dsp:nvSpPr>
      <dsp:spPr>
        <a:xfrm>
          <a:off x="10312265" y="1400582"/>
          <a:ext cx="1188436" cy="12815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04F25-5BD7-4476-A7FD-3E12D4142DDB}">
      <dsp:nvSpPr>
        <dsp:cNvPr id="0" name=""/>
        <dsp:cNvSpPr/>
      </dsp:nvSpPr>
      <dsp:spPr>
        <a:xfrm>
          <a:off x="10051307" y="2750703"/>
          <a:ext cx="1710351" cy="106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Share successes</a:t>
          </a:r>
          <a:endParaRPr lang="en-US" sz="1800" kern="1200"/>
        </a:p>
      </dsp:txBody>
      <dsp:txXfrm>
        <a:off x="10051307" y="2750703"/>
        <a:ext cx="1710351" cy="10689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0.01111</cdr:x>
      <cdr:y>0.01852</cdr:y>
    </cdr:from>
    <cdr:to>
      <cdr:x>0.21944</cdr:x>
      <cdr:y>0.08333</cdr:y>
    </cdr:to>
    <cdr:sp macro="" textlink="">
      <cdr:nvSpPr>
        <cdr:cNvPr id="2" name="TextBox 1">
          <a:extLst xmlns:a="http://schemas.openxmlformats.org/drawingml/2006/main">
            <a:ext uri="{FF2B5EF4-FFF2-40B4-BE49-F238E27FC236}">
              <a16:creationId xmlns:a16="http://schemas.microsoft.com/office/drawing/2014/main" id="{8FAB57D7-74DC-4C97-9DA4-24C403323F01}"/>
            </a:ext>
          </a:extLst>
        </cdr:cNvPr>
        <cdr:cNvSpPr txBox="1"/>
      </cdr:nvSpPr>
      <cdr:spPr>
        <a:xfrm xmlns:a="http://schemas.openxmlformats.org/drawingml/2006/main">
          <a:off x="50800" y="50800"/>
          <a:ext cx="952500" cy="1778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000">
              <a:latin typeface="+mn-lt"/>
              <a:ea typeface="+mn-ea"/>
              <a:cs typeface="+mn-cs"/>
            </a:rPr>
            <a:t>I Chart</a:t>
          </a:r>
        </a:p>
      </cdr:txBody>
    </cdr:sp>
  </cdr:relSizeAnchor>
</c:userShapes>
</file>

<file path=ppt/drawings/drawing2.xml><?xml version="1.0" encoding="utf-8"?>
<c:userShapes xmlns:c="http://schemas.openxmlformats.org/drawingml/2006/chart">
  <cdr:relSizeAnchor xmlns:cdr="http://schemas.openxmlformats.org/drawingml/2006/chartDrawing">
    <cdr:from>
      <cdr:x>0.01111</cdr:x>
      <cdr:y>0.01852</cdr:y>
    </cdr:from>
    <cdr:to>
      <cdr:x>0.21944</cdr:x>
      <cdr:y>0.08333</cdr:y>
    </cdr:to>
    <cdr:sp macro="" textlink="">
      <cdr:nvSpPr>
        <cdr:cNvPr id="2" name="TextBox 1">
          <a:extLst xmlns:a="http://schemas.openxmlformats.org/drawingml/2006/main">
            <a:ext uri="{FF2B5EF4-FFF2-40B4-BE49-F238E27FC236}">
              <a16:creationId xmlns:a16="http://schemas.microsoft.com/office/drawing/2014/main" id="{992D6A0E-9F08-432C-832B-9A74DAECEB32}"/>
            </a:ext>
          </a:extLst>
        </cdr:cNvPr>
        <cdr:cNvSpPr txBox="1"/>
      </cdr:nvSpPr>
      <cdr:spPr>
        <a:xfrm xmlns:a="http://schemas.openxmlformats.org/drawingml/2006/main">
          <a:off x="50800" y="50800"/>
          <a:ext cx="952500" cy="1778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000">
              <a:latin typeface="+mn-lt"/>
              <a:ea typeface="+mn-ea"/>
              <a:cs typeface="+mn-cs"/>
            </a:rPr>
            <a:t>I Chart</a:t>
          </a:r>
        </a:p>
      </cdr:txBody>
    </cdr:sp>
  </cdr:relSizeAnchor>
</c:userShapes>
</file>

<file path=ppt/drawings/drawing3.xml><?xml version="1.0" encoding="utf-8"?>
<c:userShapes xmlns:c="http://schemas.openxmlformats.org/drawingml/2006/chart">
  <cdr:relSizeAnchor xmlns:cdr="http://schemas.openxmlformats.org/drawingml/2006/chartDrawing">
    <cdr:from>
      <cdr:x>0.20263</cdr:x>
      <cdr:y>0.12526</cdr:y>
    </cdr:from>
    <cdr:to>
      <cdr:x>0.24128</cdr:x>
      <cdr:y>0.22644</cdr:y>
    </cdr:to>
    <cdr:sp macro="" textlink="">
      <cdr:nvSpPr>
        <cdr:cNvPr id="4" name="Oval 3">
          <a:extLst xmlns:a="http://schemas.openxmlformats.org/drawingml/2006/main">
            <a:ext uri="{FF2B5EF4-FFF2-40B4-BE49-F238E27FC236}">
              <a16:creationId xmlns:a16="http://schemas.microsoft.com/office/drawing/2014/main" id="{07B395C8-DF20-4A74-9E39-6FFB312AA7C2}"/>
            </a:ext>
          </a:extLst>
        </cdr:cNvPr>
        <cdr:cNvSpPr/>
      </cdr:nvSpPr>
      <cdr:spPr>
        <a:xfrm xmlns:a="http://schemas.openxmlformats.org/drawingml/2006/main">
          <a:off x="2130778" y="545042"/>
          <a:ext cx="406400" cy="440266"/>
        </a:xfrm>
        <a:prstGeom xmlns:a="http://schemas.openxmlformats.org/drawingml/2006/main" prst="ellipse">
          <a:avLst/>
        </a:prstGeom>
        <a:noFill xmlns:a="http://schemas.openxmlformats.org/drawingml/2006/main"/>
        <a:ln xmlns:a="http://schemas.openxmlformats.org/drawingml/2006/main" w="38100">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0.81186</cdr:x>
      <cdr:y>0.33929</cdr:y>
    </cdr:from>
    <cdr:to>
      <cdr:x>0.85399</cdr:x>
      <cdr:y>0.44047</cdr:y>
    </cdr:to>
    <cdr:sp macro="" textlink="">
      <cdr:nvSpPr>
        <cdr:cNvPr id="5" name="Oval 4">
          <a:extLst xmlns:a="http://schemas.openxmlformats.org/drawingml/2006/main">
            <a:ext uri="{FF2B5EF4-FFF2-40B4-BE49-F238E27FC236}">
              <a16:creationId xmlns:a16="http://schemas.microsoft.com/office/drawing/2014/main" id="{F56ECED5-F9ED-46C0-996E-FB861B34CBF8}"/>
            </a:ext>
          </a:extLst>
        </cdr:cNvPr>
        <cdr:cNvSpPr/>
      </cdr:nvSpPr>
      <cdr:spPr>
        <a:xfrm xmlns:a="http://schemas.openxmlformats.org/drawingml/2006/main">
          <a:off x="8537221" y="1476375"/>
          <a:ext cx="442949" cy="440266"/>
        </a:xfrm>
        <a:prstGeom xmlns:a="http://schemas.openxmlformats.org/drawingml/2006/main" prst="ellipse">
          <a:avLst/>
        </a:prstGeom>
        <a:noFill xmlns:a="http://schemas.openxmlformats.org/drawingml/2006/main"/>
        <a:ln xmlns:a="http://schemas.openxmlformats.org/drawingml/2006/main" w="38100">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F5C829-5391-E077-B3D5-3BEC20C4A9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B00A6D-8CE6-E927-B3D0-550FBF3E53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EA5CF7-A6A1-414D-9A52-FE75B0AEAC2C}" type="datetimeFigureOut">
              <a:rPr lang="en-GB" smtClean="0"/>
              <a:t>18/09/2025</a:t>
            </a:fld>
            <a:endParaRPr lang="en-GB"/>
          </a:p>
        </p:txBody>
      </p:sp>
      <p:sp>
        <p:nvSpPr>
          <p:cNvPr id="4" name="Footer Placeholder 3">
            <a:extLst>
              <a:ext uri="{FF2B5EF4-FFF2-40B4-BE49-F238E27FC236}">
                <a16:creationId xmlns:a16="http://schemas.microsoft.com/office/drawing/2014/main" id="{1D0784EC-9985-6DB9-BBF0-5B11E9F9DD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1D799D-8867-9378-1A04-6420375E5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3512EB-82E3-41EF-B157-74D08173CDA6}" type="slidenum">
              <a:rPr lang="en-GB" smtClean="0"/>
              <a:t>‹#›</a:t>
            </a:fld>
            <a:endParaRPr lang="en-GB"/>
          </a:p>
        </p:txBody>
      </p:sp>
    </p:spTree>
    <p:extLst>
      <p:ext uri="{BB962C8B-B14F-4D97-AF65-F5344CB8AC3E}">
        <p14:creationId xmlns:p14="http://schemas.microsoft.com/office/powerpoint/2010/main" val="3280883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46C0E-58BF-4B26-9D26-EA4D059E3E59}" type="datetimeFigureOut">
              <a:rPr lang="en-GB" smtClean="0"/>
              <a:t>18/09/2025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718FC-61F2-4E15-AB84-4F8E0A621461}" type="slidenum">
              <a:rPr lang="en-GB" smtClean="0"/>
              <a:t>‹#›</a:t>
            </a:fld>
            <a:endParaRPr lang="en-GB"/>
          </a:p>
        </p:txBody>
      </p:sp>
    </p:spTree>
    <p:extLst>
      <p:ext uri="{BB962C8B-B14F-4D97-AF65-F5344CB8AC3E}">
        <p14:creationId xmlns:p14="http://schemas.microsoft.com/office/powerpoint/2010/main" val="31391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718FC-61F2-4E15-AB84-4F8E0A621461}" type="slidenum">
              <a:rPr lang="en-GB" smtClean="0"/>
              <a:t>2</a:t>
            </a:fld>
            <a:endParaRPr lang="en-GB"/>
          </a:p>
        </p:txBody>
      </p:sp>
    </p:spTree>
    <p:extLst>
      <p:ext uri="{BB962C8B-B14F-4D97-AF65-F5344CB8AC3E}">
        <p14:creationId xmlns:p14="http://schemas.microsoft.com/office/powerpoint/2010/main" val="240858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406AA-38A4-FAD5-80C1-F7C4425B5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35245-9825-661D-58C8-CF8B406BC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C3B68-6F0A-4DE8-8905-B7C4997182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87B92A-1D72-159C-2B3B-DD3B75C110D9}"/>
              </a:ext>
            </a:extLst>
          </p:cNvPr>
          <p:cNvSpPr>
            <a:spLocks noGrp="1"/>
          </p:cNvSpPr>
          <p:nvPr>
            <p:ph type="sldNum" sz="quarter" idx="5"/>
          </p:nvPr>
        </p:nvSpPr>
        <p:spPr/>
        <p:txBody>
          <a:bodyPr/>
          <a:lstStyle/>
          <a:p>
            <a:fld id="{BA0718FC-61F2-4E15-AB84-4F8E0A621461}" type="slidenum">
              <a:rPr lang="en-GB" smtClean="0"/>
              <a:t>11</a:t>
            </a:fld>
            <a:endParaRPr lang="en-GB"/>
          </a:p>
        </p:txBody>
      </p:sp>
    </p:spTree>
    <p:extLst>
      <p:ext uri="{BB962C8B-B14F-4D97-AF65-F5344CB8AC3E}">
        <p14:creationId xmlns:p14="http://schemas.microsoft.com/office/powerpoint/2010/main" val="2844614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0AB9D-465A-4722-E6F8-DFBC7E97F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4ADF2-6713-8CC9-ABDF-375F156AC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47E61-960C-C0F9-099A-BEF943D2AF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D3F019-D042-DFE5-F169-F6D0A40AA829}"/>
              </a:ext>
            </a:extLst>
          </p:cNvPr>
          <p:cNvSpPr>
            <a:spLocks noGrp="1"/>
          </p:cNvSpPr>
          <p:nvPr>
            <p:ph type="sldNum" sz="quarter" idx="5"/>
          </p:nvPr>
        </p:nvSpPr>
        <p:spPr/>
        <p:txBody>
          <a:bodyPr/>
          <a:lstStyle/>
          <a:p>
            <a:fld id="{BA0718FC-61F2-4E15-AB84-4F8E0A621461}" type="slidenum">
              <a:rPr lang="en-GB" smtClean="0"/>
              <a:t>12</a:t>
            </a:fld>
            <a:endParaRPr lang="en-GB"/>
          </a:p>
        </p:txBody>
      </p:sp>
    </p:spTree>
    <p:extLst>
      <p:ext uri="{BB962C8B-B14F-4D97-AF65-F5344CB8AC3E}">
        <p14:creationId xmlns:p14="http://schemas.microsoft.com/office/powerpoint/2010/main" val="273348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D5E60-9485-555C-BCC7-39335C95E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E3D99-AF7B-247E-F16C-21B1B3391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7FD08-6AD1-3220-C247-214433667C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BE170B-5D13-E1AD-F35E-B01A087786FB}"/>
              </a:ext>
            </a:extLst>
          </p:cNvPr>
          <p:cNvSpPr>
            <a:spLocks noGrp="1"/>
          </p:cNvSpPr>
          <p:nvPr>
            <p:ph type="sldNum" sz="quarter" idx="5"/>
          </p:nvPr>
        </p:nvSpPr>
        <p:spPr/>
        <p:txBody>
          <a:bodyPr/>
          <a:lstStyle/>
          <a:p>
            <a:fld id="{BA0718FC-61F2-4E15-AB84-4F8E0A621461}" type="slidenum">
              <a:rPr lang="en-GB" smtClean="0"/>
              <a:t>13</a:t>
            </a:fld>
            <a:endParaRPr lang="en-GB"/>
          </a:p>
        </p:txBody>
      </p:sp>
    </p:spTree>
    <p:extLst>
      <p:ext uri="{BB962C8B-B14F-4D97-AF65-F5344CB8AC3E}">
        <p14:creationId xmlns:p14="http://schemas.microsoft.com/office/powerpoint/2010/main" val="362038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FEE0-2C6F-9B33-22BE-11901B50E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EB062-5708-40AC-D90D-565B91486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EBB1F-812A-C07B-C368-685C449634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017B00-8CFA-2C35-020C-CD7FDAF048ED}"/>
              </a:ext>
            </a:extLst>
          </p:cNvPr>
          <p:cNvSpPr>
            <a:spLocks noGrp="1"/>
          </p:cNvSpPr>
          <p:nvPr>
            <p:ph type="sldNum" sz="quarter" idx="5"/>
          </p:nvPr>
        </p:nvSpPr>
        <p:spPr/>
        <p:txBody>
          <a:bodyPr/>
          <a:lstStyle/>
          <a:p>
            <a:fld id="{BA0718FC-61F2-4E15-AB84-4F8E0A621461}" type="slidenum">
              <a:rPr lang="en-GB" smtClean="0"/>
              <a:t>14</a:t>
            </a:fld>
            <a:endParaRPr lang="en-GB"/>
          </a:p>
        </p:txBody>
      </p:sp>
    </p:spTree>
    <p:extLst>
      <p:ext uri="{BB962C8B-B14F-4D97-AF65-F5344CB8AC3E}">
        <p14:creationId xmlns:p14="http://schemas.microsoft.com/office/powerpoint/2010/main" val="140968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7DBD-226B-8818-03E4-ACB6BF314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91241-6DE4-CDE0-5EB6-CB673D675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C7DC3-E9DB-65AA-45C1-06BA8CBEAA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7B50FA9-C8DB-7C21-B833-5D7130E5D6C8}"/>
              </a:ext>
            </a:extLst>
          </p:cNvPr>
          <p:cNvSpPr>
            <a:spLocks noGrp="1"/>
          </p:cNvSpPr>
          <p:nvPr>
            <p:ph type="sldNum" sz="quarter" idx="5"/>
          </p:nvPr>
        </p:nvSpPr>
        <p:spPr/>
        <p:txBody>
          <a:bodyPr/>
          <a:lstStyle/>
          <a:p>
            <a:fld id="{BA0718FC-61F2-4E15-AB84-4F8E0A621461}" type="slidenum">
              <a:rPr lang="en-GB" smtClean="0"/>
              <a:t>15</a:t>
            </a:fld>
            <a:endParaRPr lang="en-GB"/>
          </a:p>
        </p:txBody>
      </p:sp>
    </p:spTree>
    <p:extLst>
      <p:ext uri="{BB962C8B-B14F-4D97-AF65-F5344CB8AC3E}">
        <p14:creationId xmlns:p14="http://schemas.microsoft.com/office/powerpoint/2010/main" val="794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C42BC-FD68-9969-95F1-14BF33DF2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C308D-3532-6BAB-F6C5-B5EE23D89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C9D26-254A-CF1F-D762-64104DEA170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09799C1-7E7E-0184-E975-CFE5D82153BB}"/>
              </a:ext>
            </a:extLst>
          </p:cNvPr>
          <p:cNvSpPr>
            <a:spLocks noGrp="1"/>
          </p:cNvSpPr>
          <p:nvPr>
            <p:ph type="sldNum" sz="quarter" idx="5"/>
          </p:nvPr>
        </p:nvSpPr>
        <p:spPr/>
        <p:txBody>
          <a:bodyPr/>
          <a:lstStyle/>
          <a:p>
            <a:fld id="{BA0718FC-61F2-4E15-AB84-4F8E0A621461}" type="slidenum">
              <a:rPr lang="en-GB" smtClean="0"/>
              <a:t>16</a:t>
            </a:fld>
            <a:endParaRPr lang="en-GB"/>
          </a:p>
        </p:txBody>
      </p:sp>
    </p:spTree>
    <p:extLst>
      <p:ext uri="{BB962C8B-B14F-4D97-AF65-F5344CB8AC3E}">
        <p14:creationId xmlns:p14="http://schemas.microsoft.com/office/powerpoint/2010/main" val="306504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0B02-FAAF-3A5D-235B-2A3663CD9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82984-A74F-8FBF-074A-F71F682B2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FB289-25BB-0E7F-D975-24BF598041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D608CCE-3B63-94E7-B73B-FE210EAE88DF}"/>
              </a:ext>
            </a:extLst>
          </p:cNvPr>
          <p:cNvSpPr>
            <a:spLocks noGrp="1"/>
          </p:cNvSpPr>
          <p:nvPr>
            <p:ph type="sldNum" sz="quarter" idx="5"/>
          </p:nvPr>
        </p:nvSpPr>
        <p:spPr/>
        <p:txBody>
          <a:bodyPr/>
          <a:lstStyle/>
          <a:p>
            <a:fld id="{BA0718FC-61F2-4E15-AB84-4F8E0A621461}" type="slidenum">
              <a:rPr lang="en-GB" smtClean="0"/>
              <a:t>17</a:t>
            </a:fld>
            <a:endParaRPr lang="en-GB"/>
          </a:p>
        </p:txBody>
      </p:sp>
    </p:spTree>
    <p:extLst>
      <p:ext uri="{BB962C8B-B14F-4D97-AF65-F5344CB8AC3E}">
        <p14:creationId xmlns:p14="http://schemas.microsoft.com/office/powerpoint/2010/main" val="3886694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02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A7A2F5B-D785-4790-8970-A0513F835F91}" type="slidenum">
              <a:rPr lang="en-GB" smtClean="0"/>
              <a:t>28</a:t>
            </a:fld>
            <a:endParaRPr lang="en-GB"/>
          </a:p>
        </p:txBody>
      </p:sp>
    </p:spTree>
    <p:extLst>
      <p:ext uri="{BB962C8B-B14F-4D97-AF65-F5344CB8AC3E}">
        <p14:creationId xmlns:p14="http://schemas.microsoft.com/office/powerpoint/2010/main" val="202076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EF26-50E4-3909-6228-C34AA790A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5CF0A-ABF3-DD87-6AE6-260672169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FAE9B-369B-6882-9B13-BF6E622D0E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C0624E-0449-DA16-D5A4-3CC9FE8B5B84}"/>
              </a:ext>
            </a:extLst>
          </p:cNvPr>
          <p:cNvSpPr>
            <a:spLocks noGrp="1"/>
          </p:cNvSpPr>
          <p:nvPr>
            <p:ph type="sldNum" sz="quarter" idx="5"/>
          </p:nvPr>
        </p:nvSpPr>
        <p:spPr/>
        <p:txBody>
          <a:bodyPr/>
          <a:lstStyle/>
          <a:p>
            <a:fld id="{BA0718FC-61F2-4E15-AB84-4F8E0A621461}" type="slidenum">
              <a:rPr lang="en-GB" smtClean="0"/>
              <a:t>29</a:t>
            </a:fld>
            <a:endParaRPr lang="en-GB"/>
          </a:p>
        </p:txBody>
      </p:sp>
    </p:spTree>
    <p:extLst>
      <p:ext uri="{BB962C8B-B14F-4D97-AF65-F5344CB8AC3E}">
        <p14:creationId xmlns:p14="http://schemas.microsoft.com/office/powerpoint/2010/main" val="267479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078C-EFEE-7E85-175F-F1684B092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76433-BE95-1764-3DCD-14D3E8023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BD1FE-A7E2-C89E-FE92-4416B16F17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5260D8-94B7-E010-6832-7B70172DC9BD}"/>
              </a:ext>
            </a:extLst>
          </p:cNvPr>
          <p:cNvSpPr>
            <a:spLocks noGrp="1"/>
          </p:cNvSpPr>
          <p:nvPr>
            <p:ph type="sldNum" sz="quarter" idx="5"/>
          </p:nvPr>
        </p:nvSpPr>
        <p:spPr/>
        <p:txBody>
          <a:bodyPr/>
          <a:lstStyle/>
          <a:p>
            <a:fld id="{BA0718FC-61F2-4E15-AB84-4F8E0A621461}" type="slidenum">
              <a:rPr lang="en-GB" smtClean="0"/>
              <a:t>3</a:t>
            </a:fld>
            <a:endParaRPr lang="en-GB"/>
          </a:p>
        </p:txBody>
      </p:sp>
    </p:spTree>
    <p:extLst>
      <p:ext uri="{BB962C8B-B14F-4D97-AF65-F5344CB8AC3E}">
        <p14:creationId xmlns:p14="http://schemas.microsoft.com/office/powerpoint/2010/main" val="3435985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F2C1-8F9A-EB30-5F67-72FEA9F09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B31F2-9E22-F2E0-C7D8-800491FF9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49A11-DE47-7629-0158-775CDFE697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29E4AA-3FA3-EA9B-195E-61D6B76F7543}"/>
              </a:ext>
            </a:extLst>
          </p:cNvPr>
          <p:cNvSpPr>
            <a:spLocks noGrp="1"/>
          </p:cNvSpPr>
          <p:nvPr>
            <p:ph type="sldNum" sz="quarter" idx="5"/>
          </p:nvPr>
        </p:nvSpPr>
        <p:spPr/>
        <p:txBody>
          <a:bodyPr/>
          <a:lstStyle/>
          <a:p>
            <a:fld id="{BA0718FC-61F2-4E15-AB84-4F8E0A621461}" type="slidenum">
              <a:rPr lang="en-GB" smtClean="0"/>
              <a:t>44</a:t>
            </a:fld>
            <a:endParaRPr lang="en-GB"/>
          </a:p>
        </p:txBody>
      </p:sp>
    </p:spTree>
    <p:extLst>
      <p:ext uri="{BB962C8B-B14F-4D97-AF65-F5344CB8AC3E}">
        <p14:creationId xmlns:p14="http://schemas.microsoft.com/office/powerpoint/2010/main" val="190468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DFFAD-48F4-A105-83CA-D9D34B0AE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79F29-8734-674A-2B8F-35A11D358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83924-E4CD-9082-5238-1FC747D284B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5FF0EC-0A21-ED7A-C075-C15DA63782AB}"/>
              </a:ext>
            </a:extLst>
          </p:cNvPr>
          <p:cNvSpPr>
            <a:spLocks noGrp="1"/>
          </p:cNvSpPr>
          <p:nvPr>
            <p:ph type="sldNum" sz="quarter" idx="5"/>
          </p:nvPr>
        </p:nvSpPr>
        <p:spPr/>
        <p:txBody>
          <a:bodyPr/>
          <a:lstStyle/>
          <a:p>
            <a:fld id="{BA0718FC-61F2-4E15-AB84-4F8E0A621461}" type="slidenum">
              <a:rPr lang="en-GB" smtClean="0"/>
              <a:t>59</a:t>
            </a:fld>
            <a:endParaRPr lang="en-GB"/>
          </a:p>
        </p:txBody>
      </p:sp>
    </p:spTree>
    <p:extLst>
      <p:ext uri="{BB962C8B-B14F-4D97-AF65-F5344CB8AC3E}">
        <p14:creationId xmlns:p14="http://schemas.microsoft.com/office/powerpoint/2010/main" val="628287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3C83A45-5800-4398-B973-CF1FDC5BE987}" type="slidenum">
              <a:rPr lang="en-GB" smtClean="0"/>
              <a:t>60</a:t>
            </a:fld>
            <a:endParaRPr lang="en-GB"/>
          </a:p>
        </p:txBody>
      </p:sp>
    </p:spTree>
    <p:extLst>
      <p:ext uri="{BB962C8B-B14F-4D97-AF65-F5344CB8AC3E}">
        <p14:creationId xmlns:p14="http://schemas.microsoft.com/office/powerpoint/2010/main" val="3690304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2030 20% of those undergoing surgery will be &gt;75</a:t>
            </a:r>
          </a:p>
          <a:p>
            <a:r>
              <a:rPr lang="en-GB" dirty="0"/>
              <a:t>A proportion of older patients are also living with frailty and have less reserve to deal with stressors such as surgery. </a:t>
            </a:r>
          </a:p>
          <a:p>
            <a:r>
              <a:rPr lang="en-GB" dirty="0"/>
              <a:t>Frailty = high risk, but this is not routinely assessed / considered in current pathways</a:t>
            </a:r>
          </a:p>
          <a:p>
            <a:r>
              <a:rPr lang="en-GB" dirty="0"/>
              <a:t>This group have a 4-fold increased risk of complications, 30% longer LOS as well as increased risk of mortality. For some, surgery may not be the right answer.</a:t>
            </a:r>
          </a:p>
          <a:p>
            <a:endParaRPr lang="en-GB" dirty="0"/>
          </a:p>
          <a:p>
            <a:r>
              <a:rPr lang="en-GB" dirty="0"/>
              <a:t>&gt;6000 people living with frailty awaiting surgery in Wales</a:t>
            </a:r>
          </a:p>
          <a:p>
            <a:endParaRPr lang="en-GB" dirty="0"/>
          </a:p>
          <a:p>
            <a:r>
              <a:rPr lang="en-GB" dirty="0"/>
              <a:t>National guidance states these patients need a different pathway</a:t>
            </a:r>
          </a:p>
          <a:p>
            <a:r>
              <a:rPr lang="en-GB" dirty="0"/>
              <a:t>Current pathways do not meet the needs of this complex patient group.</a:t>
            </a:r>
          </a:p>
          <a:p>
            <a:endParaRPr lang="en-GB" dirty="0"/>
          </a:p>
          <a:p>
            <a:r>
              <a:rPr lang="en-GB" dirty="0"/>
              <a:t> </a:t>
            </a:r>
          </a:p>
          <a:p>
            <a:r>
              <a:rPr lang="en-GB" dirty="0"/>
              <a:t>CPOC guidance September 2021 – key standards of screening for frailty, and care underpinned by CGA and SDM for those who are frail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Vascular </a:t>
            </a:r>
            <a:r>
              <a:rPr lang="en-GB" dirty="0" err="1"/>
              <a:t>rct</a:t>
            </a:r>
            <a:r>
              <a:rPr lang="en-GB" dirty="0"/>
              <a:t> GSTT 1165 saved/pt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DNP after POPS </a:t>
            </a:r>
            <a:r>
              <a:rPr lang="en-GB" dirty="0" err="1"/>
              <a:t>ax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Reduced referrals to single organ specialists / </a:t>
            </a:r>
            <a:r>
              <a:rPr lang="en-GB" dirty="0" err="1"/>
              <a:t>oncall</a:t>
            </a:r>
            <a:r>
              <a:rPr lang="en-GB" dirty="0"/>
              <a:t> medical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3C83A45-5800-4398-B973-CF1FDC5BE987}" type="slidenum">
              <a:rPr lang="en-GB" smtClean="0"/>
              <a:t>61</a:t>
            </a:fld>
            <a:endParaRPr lang="en-GB"/>
          </a:p>
        </p:txBody>
      </p:sp>
    </p:spTree>
    <p:extLst>
      <p:ext uri="{BB962C8B-B14F-4D97-AF65-F5344CB8AC3E}">
        <p14:creationId xmlns:p14="http://schemas.microsoft.com/office/powerpoint/2010/main" val="1217579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CAV – service more than pays for itself through reduced referrals to other specialties, medication reviews and patients choosing not to proceed after SDM discussion</a:t>
            </a:r>
          </a:p>
          <a:p>
            <a:endParaRPr lang="en-GB" dirty="0"/>
          </a:p>
        </p:txBody>
      </p:sp>
      <p:sp>
        <p:nvSpPr>
          <p:cNvPr id="4" name="Slide Number Placeholder 3"/>
          <p:cNvSpPr>
            <a:spLocks noGrp="1"/>
          </p:cNvSpPr>
          <p:nvPr>
            <p:ph type="sldNum" sz="quarter" idx="5"/>
          </p:nvPr>
        </p:nvSpPr>
        <p:spPr/>
        <p:txBody>
          <a:bodyPr/>
          <a:lstStyle/>
          <a:p>
            <a:fld id="{93C83A45-5800-4398-B973-CF1FDC5BE987}" type="slidenum">
              <a:rPr lang="en-GB" smtClean="0"/>
              <a:t>62</a:t>
            </a:fld>
            <a:endParaRPr lang="en-GB"/>
          </a:p>
        </p:txBody>
      </p:sp>
    </p:spTree>
    <p:extLst>
      <p:ext uri="{BB962C8B-B14F-4D97-AF65-F5344CB8AC3E}">
        <p14:creationId xmlns:p14="http://schemas.microsoft.com/office/powerpoint/2010/main" val="261153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alongside BC since February to:</a:t>
            </a:r>
          </a:p>
          <a:p>
            <a:pPr marL="171450" indent="-171450">
              <a:buFontTx/>
              <a:buChar char="-"/>
            </a:pPr>
            <a:r>
              <a:rPr lang="en-GB" dirty="0"/>
              <a:t>develop a case for change</a:t>
            </a:r>
          </a:p>
          <a:p>
            <a:pPr marL="171450" indent="-171450">
              <a:buFontTx/>
              <a:buChar char="-"/>
            </a:pPr>
            <a:r>
              <a:rPr lang="en-GB" dirty="0"/>
              <a:t>build a toolkit of resources (assessment proformas, letter templates, job descriptions)</a:t>
            </a:r>
          </a:p>
          <a:p>
            <a:pPr marL="171450" indent="-171450">
              <a:buFontTx/>
              <a:buChar char="-"/>
            </a:pPr>
            <a:r>
              <a:rPr lang="en-GB" dirty="0"/>
              <a:t>and pooling our experience across the 2 HBs</a:t>
            </a:r>
          </a:p>
          <a:p>
            <a:pPr marL="171450" indent="-171450">
              <a:buFontTx/>
              <a:buChar char="-"/>
            </a:pPr>
            <a:endParaRPr lang="en-GB" dirty="0"/>
          </a:p>
          <a:p>
            <a:pPr marL="0" indent="0">
              <a:buFontTx/>
              <a:buNone/>
            </a:pPr>
            <a:r>
              <a:rPr lang="en-GB" dirty="0"/>
              <a:t>Through the Planned Care Team NHS Wales P&amp;I, working alongside Richard Egan and Bethan Clift, secured funding to enhance patient outcomes and deliver cost savings</a:t>
            </a:r>
          </a:p>
        </p:txBody>
      </p:sp>
      <p:sp>
        <p:nvSpPr>
          <p:cNvPr id="4" name="Slide Number Placeholder 3"/>
          <p:cNvSpPr>
            <a:spLocks noGrp="1"/>
          </p:cNvSpPr>
          <p:nvPr>
            <p:ph type="sldNum" sz="quarter" idx="5"/>
          </p:nvPr>
        </p:nvSpPr>
        <p:spPr/>
        <p:txBody>
          <a:bodyPr/>
          <a:lstStyle/>
          <a:p>
            <a:fld id="{93C83A45-5800-4398-B973-CF1FDC5BE987}" type="slidenum">
              <a:rPr lang="en-GB" smtClean="0"/>
              <a:t>63</a:t>
            </a:fld>
            <a:endParaRPr lang="en-GB"/>
          </a:p>
        </p:txBody>
      </p:sp>
    </p:spTree>
    <p:extLst>
      <p:ext uri="{BB962C8B-B14F-4D97-AF65-F5344CB8AC3E}">
        <p14:creationId xmlns:p14="http://schemas.microsoft.com/office/powerpoint/2010/main" val="3829901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Non-adopting health boards - comparators</a:t>
            </a:r>
          </a:p>
          <a:p>
            <a:endParaRPr lang="en-GB" dirty="0"/>
          </a:p>
        </p:txBody>
      </p:sp>
      <p:sp>
        <p:nvSpPr>
          <p:cNvPr id="4" name="Slide Number Placeholder 3"/>
          <p:cNvSpPr>
            <a:spLocks noGrp="1"/>
          </p:cNvSpPr>
          <p:nvPr>
            <p:ph type="sldNum" sz="quarter" idx="5"/>
          </p:nvPr>
        </p:nvSpPr>
        <p:spPr/>
        <p:txBody>
          <a:bodyPr/>
          <a:lstStyle/>
          <a:p>
            <a:fld id="{93C83A45-5800-4398-B973-CF1FDC5BE987}" type="slidenum">
              <a:rPr lang="en-GB" smtClean="0"/>
              <a:t>64</a:t>
            </a:fld>
            <a:endParaRPr lang="en-GB"/>
          </a:p>
        </p:txBody>
      </p:sp>
    </p:spTree>
    <p:extLst>
      <p:ext uri="{BB962C8B-B14F-4D97-AF65-F5344CB8AC3E}">
        <p14:creationId xmlns:p14="http://schemas.microsoft.com/office/powerpoint/2010/main" val="63125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Support sites with recruitment to roles across the HBs over this last month of Q2</a:t>
            </a:r>
          </a:p>
          <a:p>
            <a:endParaRPr lang="en-GB" dirty="0"/>
          </a:p>
          <a:p>
            <a:r>
              <a:rPr lang="en-GB" dirty="0"/>
              <a:t>Time-critical in terms of shaping the change - funding timeframe from NHS P&amp;I &amp; BC programme support to August 2026</a:t>
            </a:r>
          </a:p>
          <a:p>
            <a:endParaRPr lang="en-GB" dirty="0"/>
          </a:p>
          <a:p>
            <a:r>
              <a:rPr lang="en-GB" dirty="0"/>
              <a:t>Achieve what we can in this time as a step towards reducing the harmful geographical variation in perioperative care for those living with frailty in Wales</a:t>
            </a:r>
          </a:p>
        </p:txBody>
      </p:sp>
      <p:sp>
        <p:nvSpPr>
          <p:cNvPr id="4" name="Slide Number Placeholder 3"/>
          <p:cNvSpPr>
            <a:spLocks noGrp="1"/>
          </p:cNvSpPr>
          <p:nvPr>
            <p:ph type="sldNum" sz="quarter" idx="5"/>
          </p:nvPr>
        </p:nvSpPr>
        <p:spPr/>
        <p:txBody>
          <a:bodyPr/>
          <a:lstStyle/>
          <a:p>
            <a:fld id="{93C83A45-5800-4398-B973-CF1FDC5BE987}" type="slidenum">
              <a:rPr lang="en-GB" smtClean="0"/>
              <a:t>65</a:t>
            </a:fld>
            <a:endParaRPr lang="en-GB"/>
          </a:p>
        </p:txBody>
      </p:sp>
    </p:spTree>
    <p:extLst>
      <p:ext uri="{BB962C8B-B14F-4D97-AF65-F5344CB8AC3E}">
        <p14:creationId xmlns:p14="http://schemas.microsoft.com/office/powerpoint/2010/main" val="3217773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7-9872-D4CB-386B-F4BDBF5D0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5E11E-79BC-F506-F3C7-F6C06C8BA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EAB70-1AD6-AD46-52F6-855937B6B3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95F236-BD36-9B32-73BA-C5752FAFAC57}"/>
              </a:ext>
            </a:extLst>
          </p:cNvPr>
          <p:cNvSpPr>
            <a:spLocks noGrp="1"/>
          </p:cNvSpPr>
          <p:nvPr>
            <p:ph type="sldNum" sz="quarter" idx="5"/>
          </p:nvPr>
        </p:nvSpPr>
        <p:spPr/>
        <p:txBody>
          <a:bodyPr/>
          <a:lstStyle/>
          <a:p>
            <a:fld id="{BA0718FC-61F2-4E15-AB84-4F8E0A621461}" type="slidenum">
              <a:rPr lang="en-GB" smtClean="0"/>
              <a:t>66</a:t>
            </a:fld>
            <a:endParaRPr lang="en-GB"/>
          </a:p>
        </p:txBody>
      </p:sp>
    </p:spTree>
    <p:extLst>
      <p:ext uri="{BB962C8B-B14F-4D97-AF65-F5344CB8AC3E}">
        <p14:creationId xmlns:p14="http://schemas.microsoft.com/office/powerpoint/2010/main" val="367695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Rad Navigator started in 2022, correlates to a sharp spike in same day CT scans in 2023</a:t>
            </a:r>
          </a:p>
        </p:txBody>
      </p:sp>
      <p:sp>
        <p:nvSpPr>
          <p:cNvPr id="4" name="Slide Number Placeholder 3"/>
          <p:cNvSpPr>
            <a:spLocks noGrp="1"/>
          </p:cNvSpPr>
          <p:nvPr>
            <p:ph type="sldNum" sz="quarter" idx="5"/>
          </p:nvPr>
        </p:nvSpPr>
        <p:spPr/>
        <p:txBody>
          <a:bodyPr/>
          <a:lstStyle/>
          <a:p>
            <a:fld id="{AFC42A4D-30D7-48E5-A0E1-CFFC53A9074F}" type="slidenum">
              <a:rPr lang="en-GB" smtClean="0"/>
              <a:t>75</a:t>
            </a:fld>
            <a:endParaRPr lang="en-GB" dirty="0"/>
          </a:p>
        </p:txBody>
      </p:sp>
    </p:spTree>
    <p:extLst>
      <p:ext uri="{BB962C8B-B14F-4D97-AF65-F5344CB8AC3E}">
        <p14:creationId xmlns:p14="http://schemas.microsoft.com/office/powerpoint/2010/main" val="149933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601-44FA-C633-3302-CDCB46088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3ADA4-3693-70D8-3675-9B4ED4028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9AFE0-8E82-AA29-6032-9D3BD98661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AFAA26-5672-0B81-6A65-61D878EEF035}"/>
              </a:ext>
            </a:extLst>
          </p:cNvPr>
          <p:cNvSpPr>
            <a:spLocks noGrp="1"/>
          </p:cNvSpPr>
          <p:nvPr>
            <p:ph type="sldNum" sz="quarter" idx="5"/>
          </p:nvPr>
        </p:nvSpPr>
        <p:spPr/>
        <p:txBody>
          <a:bodyPr/>
          <a:lstStyle/>
          <a:p>
            <a:fld id="{BA0718FC-61F2-4E15-AB84-4F8E0A621461}" type="slidenum">
              <a:rPr lang="en-GB" smtClean="0"/>
              <a:t>4</a:t>
            </a:fld>
            <a:endParaRPr lang="en-GB"/>
          </a:p>
        </p:txBody>
      </p:sp>
    </p:spTree>
    <p:extLst>
      <p:ext uri="{BB962C8B-B14F-4D97-AF65-F5344CB8AC3E}">
        <p14:creationId xmlns:p14="http://schemas.microsoft.com/office/powerpoint/2010/main" val="1276212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Stopped using CANISC in CTMUHB in 2024 hence apparent reduced cancer numbers</a:t>
            </a:r>
          </a:p>
        </p:txBody>
      </p:sp>
      <p:sp>
        <p:nvSpPr>
          <p:cNvPr id="4" name="Slide Number Placeholder 3"/>
          <p:cNvSpPr>
            <a:spLocks noGrp="1"/>
          </p:cNvSpPr>
          <p:nvPr>
            <p:ph type="sldNum" sz="quarter" idx="5"/>
          </p:nvPr>
        </p:nvSpPr>
        <p:spPr/>
        <p:txBody>
          <a:bodyPr/>
          <a:lstStyle/>
          <a:p>
            <a:fld id="{AFC42A4D-30D7-48E5-A0E1-CFFC53A9074F}" type="slidenum">
              <a:rPr lang="en-GB" smtClean="0"/>
              <a:t>76</a:t>
            </a:fld>
            <a:endParaRPr lang="en-GB" dirty="0"/>
          </a:p>
        </p:txBody>
      </p:sp>
    </p:spTree>
    <p:extLst>
      <p:ext uri="{BB962C8B-B14F-4D97-AF65-F5344CB8AC3E}">
        <p14:creationId xmlns:p14="http://schemas.microsoft.com/office/powerpoint/2010/main" val="397004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Colonoscopy to Staging CT reduced by 13.4 days!</a:t>
            </a:r>
          </a:p>
        </p:txBody>
      </p:sp>
      <p:sp>
        <p:nvSpPr>
          <p:cNvPr id="4" name="Slide Number Placeholder 3"/>
          <p:cNvSpPr>
            <a:spLocks noGrp="1"/>
          </p:cNvSpPr>
          <p:nvPr>
            <p:ph type="sldNum" sz="quarter" idx="5"/>
          </p:nvPr>
        </p:nvSpPr>
        <p:spPr/>
        <p:txBody>
          <a:bodyPr/>
          <a:lstStyle/>
          <a:p>
            <a:fld id="{AFC42A4D-30D7-48E5-A0E1-CFFC53A9074F}" type="slidenum">
              <a:rPr lang="en-GB" smtClean="0"/>
              <a:t>77</a:t>
            </a:fld>
            <a:endParaRPr lang="en-GB" dirty="0"/>
          </a:p>
        </p:txBody>
      </p:sp>
    </p:spTree>
    <p:extLst>
      <p:ext uri="{BB962C8B-B14F-4D97-AF65-F5344CB8AC3E}">
        <p14:creationId xmlns:p14="http://schemas.microsoft.com/office/powerpoint/2010/main" val="181823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65% reduction comparing 2020 to 2024</a:t>
            </a:r>
          </a:p>
        </p:txBody>
      </p:sp>
      <p:sp>
        <p:nvSpPr>
          <p:cNvPr id="4" name="Slide Number Placeholder 3"/>
          <p:cNvSpPr>
            <a:spLocks noGrp="1"/>
          </p:cNvSpPr>
          <p:nvPr>
            <p:ph type="sldNum" sz="quarter" idx="5"/>
          </p:nvPr>
        </p:nvSpPr>
        <p:spPr/>
        <p:txBody>
          <a:bodyPr/>
          <a:lstStyle/>
          <a:p>
            <a:fld id="{AFC42A4D-30D7-48E5-A0E1-CFFC53A9074F}" type="slidenum">
              <a:rPr lang="en-GB" smtClean="0"/>
              <a:t>79</a:t>
            </a:fld>
            <a:endParaRPr lang="en-GB" dirty="0"/>
          </a:p>
        </p:txBody>
      </p:sp>
    </p:spTree>
    <p:extLst>
      <p:ext uri="{BB962C8B-B14F-4D97-AF65-F5344CB8AC3E}">
        <p14:creationId xmlns:p14="http://schemas.microsoft.com/office/powerpoint/2010/main" val="213334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Pathway reduced by 15.7 days comparing 2020 to 2024</a:t>
            </a:r>
          </a:p>
        </p:txBody>
      </p:sp>
      <p:sp>
        <p:nvSpPr>
          <p:cNvPr id="4" name="Slide Number Placeholder 3"/>
          <p:cNvSpPr>
            <a:spLocks noGrp="1"/>
          </p:cNvSpPr>
          <p:nvPr>
            <p:ph type="sldNum" sz="quarter" idx="5"/>
          </p:nvPr>
        </p:nvSpPr>
        <p:spPr/>
        <p:txBody>
          <a:bodyPr/>
          <a:lstStyle/>
          <a:p>
            <a:fld id="{AFC42A4D-30D7-48E5-A0E1-CFFC53A9074F}" type="slidenum">
              <a:rPr lang="en-GB" smtClean="0"/>
              <a:t>80</a:t>
            </a:fld>
            <a:endParaRPr lang="en-GB" dirty="0"/>
          </a:p>
        </p:txBody>
      </p:sp>
    </p:spTree>
    <p:extLst>
      <p:ext uri="{BB962C8B-B14F-4D97-AF65-F5344CB8AC3E}">
        <p14:creationId xmlns:p14="http://schemas.microsoft.com/office/powerpoint/2010/main" val="2962231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C42A4D-30D7-48E5-A0E1-CFFC53A9074F}" type="slidenum">
              <a:rPr lang="en-GB" smtClean="0"/>
              <a:t>81</a:t>
            </a:fld>
            <a:endParaRPr lang="en-GB" dirty="0"/>
          </a:p>
        </p:txBody>
      </p:sp>
    </p:spTree>
    <p:extLst>
      <p:ext uri="{BB962C8B-B14F-4D97-AF65-F5344CB8AC3E}">
        <p14:creationId xmlns:p14="http://schemas.microsoft.com/office/powerpoint/2010/main" val="4136533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01698-C1A6-8EB8-6B21-FF4F2DE3B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C6F5D-2ABB-293D-FA0F-45EEEF35A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E195F-2CA9-DCC3-6183-BFFF237C24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0E4395-9B27-B6B5-22D5-F1A38D7CE11D}"/>
              </a:ext>
            </a:extLst>
          </p:cNvPr>
          <p:cNvSpPr>
            <a:spLocks noGrp="1"/>
          </p:cNvSpPr>
          <p:nvPr>
            <p:ph type="sldNum" sz="quarter" idx="5"/>
          </p:nvPr>
        </p:nvSpPr>
        <p:spPr/>
        <p:txBody>
          <a:bodyPr/>
          <a:lstStyle/>
          <a:p>
            <a:fld id="{BA0718FC-61F2-4E15-AB84-4F8E0A621461}" type="slidenum">
              <a:rPr lang="en-GB" smtClean="0"/>
              <a:t>83</a:t>
            </a:fld>
            <a:endParaRPr lang="en-GB"/>
          </a:p>
        </p:txBody>
      </p:sp>
    </p:spTree>
    <p:extLst>
      <p:ext uri="{BB962C8B-B14F-4D97-AF65-F5344CB8AC3E}">
        <p14:creationId xmlns:p14="http://schemas.microsoft.com/office/powerpoint/2010/main" val="10282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1B000-BD60-397E-A3A0-F4E858B23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35713-DCDF-6655-6BA5-88A2531BE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2C50F-000A-E8CC-237D-9AC6BA8AFA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B89DE21-E100-546B-C1A1-67BF82C50DEF}"/>
              </a:ext>
            </a:extLst>
          </p:cNvPr>
          <p:cNvSpPr>
            <a:spLocks noGrp="1"/>
          </p:cNvSpPr>
          <p:nvPr>
            <p:ph type="sldNum" sz="quarter" idx="5"/>
          </p:nvPr>
        </p:nvSpPr>
        <p:spPr/>
        <p:txBody>
          <a:bodyPr/>
          <a:lstStyle/>
          <a:p>
            <a:fld id="{BA0718FC-61F2-4E15-AB84-4F8E0A621461}" type="slidenum">
              <a:rPr lang="en-GB" smtClean="0"/>
              <a:t>5</a:t>
            </a:fld>
            <a:endParaRPr lang="en-GB"/>
          </a:p>
        </p:txBody>
      </p:sp>
    </p:spTree>
    <p:extLst>
      <p:ext uri="{BB962C8B-B14F-4D97-AF65-F5344CB8AC3E}">
        <p14:creationId xmlns:p14="http://schemas.microsoft.com/office/powerpoint/2010/main" val="364173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0432-D536-3CDE-B14A-1CCE20457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7D931-D33A-DD15-EA0B-D441781F8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789A3-0480-55E3-33BA-A29CF35789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6C1C98-BDA9-454D-1C67-37559F2FE3FB}"/>
              </a:ext>
            </a:extLst>
          </p:cNvPr>
          <p:cNvSpPr>
            <a:spLocks noGrp="1"/>
          </p:cNvSpPr>
          <p:nvPr>
            <p:ph type="sldNum" sz="quarter" idx="5"/>
          </p:nvPr>
        </p:nvSpPr>
        <p:spPr/>
        <p:txBody>
          <a:bodyPr/>
          <a:lstStyle/>
          <a:p>
            <a:fld id="{BA0718FC-61F2-4E15-AB84-4F8E0A621461}" type="slidenum">
              <a:rPr lang="en-GB" smtClean="0"/>
              <a:t>6</a:t>
            </a:fld>
            <a:endParaRPr lang="en-GB"/>
          </a:p>
        </p:txBody>
      </p:sp>
    </p:spTree>
    <p:extLst>
      <p:ext uri="{BB962C8B-B14F-4D97-AF65-F5344CB8AC3E}">
        <p14:creationId xmlns:p14="http://schemas.microsoft.com/office/powerpoint/2010/main" val="199360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DBF62-79E7-FAA7-02C9-69F53AF6E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F6E9-3AB0-9156-752A-2F9CCEA16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BEA58-CD2B-5E6A-9D0A-C393DB0F07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FD413A-4A2F-A149-DC5C-65D004024A29}"/>
              </a:ext>
            </a:extLst>
          </p:cNvPr>
          <p:cNvSpPr>
            <a:spLocks noGrp="1"/>
          </p:cNvSpPr>
          <p:nvPr>
            <p:ph type="sldNum" sz="quarter" idx="5"/>
          </p:nvPr>
        </p:nvSpPr>
        <p:spPr/>
        <p:txBody>
          <a:bodyPr/>
          <a:lstStyle/>
          <a:p>
            <a:fld id="{BA0718FC-61F2-4E15-AB84-4F8E0A621461}" type="slidenum">
              <a:rPr lang="en-GB" smtClean="0"/>
              <a:t>7</a:t>
            </a:fld>
            <a:endParaRPr lang="en-GB"/>
          </a:p>
        </p:txBody>
      </p:sp>
    </p:spTree>
    <p:extLst>
      <p:ext uri="{BB962C8B-B14F-4D97-AF65-F5344CB8AC3E}">
        <p14:creationId xmlns:p14="http://schemas.microsoft.com/office/powerpoint/2010/main" val="23291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4B14-B957-BA84-B73C-65287F2FF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3AC7-1461-E790-5B0A-765DA0580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2488E-0DC8-9719-5218-1B325FA7D4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572DBB-A030-89DE-2853-BDB39B034D7E}"/>
              </a:ext>
            </a:extLst>
          </p:cNvPr>
          <p:cNvSpPr>
            <a:spLocks noGrp="1"/>
          </p:cNvSpPr>
          <p:nvPr>
            <p:ph type="sldNum" sz="quarter" idx="5"/>
          </p:nvPr>
        </p:nvSpPr>
        <p:spPr/>
        <p:txBody>
          <a:bodyPr/>
          <a:lstStyle/>
          <a:p>
            <a:fld id="{BA0718FC-61F2-4E15-AB84-4F8E0A621461}" type="slidenum">
              <a:rPr lang="en-GB" smtClean="0"/>
              <a:t>8</a:t>
            </a:fld>
            <a:endParaRPr lang="en-GB"/>
          </a:p>
        </p:txBody>
      </p:sp>
    </p:spTree>
    <p:extLst>
      <p:ext uri="{BB962C8B-B14F-4D97-AF65-F5344CB8AC3E}">
        <p14:creationId xmlns:p14="http://schemas.microsoft.com/office/powerpoint/2010/main" val="8561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741E4-B26B-42BC-1C4F-350A889D1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B6835-CBF8-8FD9-9E56-B57FF366A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4ACBF-CA51-D14B-EDC1-AE55C2AF958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40F599-A389-B7A5-CF80-355035DE243D}"/>
              </a:ext>
            </a:extLst>
          </p:cNvPr>
          <p:cNvSpPr>
            <a:spLocks noGrp="1"/>
          </p:cNvSpPr>
          <p:nvPr>
            <p:ph type="sldNum" sz="quarter" idx="5"/>
          </p:nvPr>
        </p:nvSpPr>
        <p:spPr/>
        <p:txBody>
          <a:bodyPr/>
          <a:lstStyle/>
          <a:p>
            <a:fld id="{BA0718FC-61F2-4E15-AB84-4F8E0A621461}" type="slidenum">
              <a:rPr lang="en-GB" smtClean="0"/>
              <a:t>9</a:t>
            </a:fld>
            <a:endParaRPr lang="en-GB"/>
          </a:p>
        </p:txBody>
      </p:sp>
    </p:spTree>
    <p:extLst>
      <p:ext uri="{BB962C8B-B14F-4D97-AF65-F5344CB8AC3E}">
        <p14:creationId xmlns:p14="http://schemas.microsoft.com/office/powerpoint/2010/main" val="177284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DE63A-3A82-3187-0CFA-24C5D9CC5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F34CF-8E96-2523-3FF6-DF86A0436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4AA64-2B88-7FC8-E48C-4B332434A8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A63EEE-ABD1-AD4D-90D7-6DCEC3AA4805}"/>
              </a:ext>
            </a:extLst>
          </p:cNvPr>
          <p:cNvSpPr>
            <a:spLocks noGrp="1"/>
          </p:cNvSpPr>
          <p:nvPr>
            <p:ph type="sldNum" sz="quarter" idx="5"/>
          </p:nvPr>
        </p:nvSpPr>
        <p:spPr/>
        <p:txBody>
          <a:bodyPr/>
          <a:lstStyle/>
          <a:p>
            <a:fld id="{BA0718FC-61F2-4E15-AB84-4F8E0A621461}" type="slidenum">
              <a:rPr lang="en-GB" smtClean="0"/>
              <a:t>10</a:t>
            </a:fld>
            <a:endParaRPr lang="en-GB"/>
          </a:p>
        </p:txBody>
      </p:sp>
    </p:spTree>
    <p:extLst>
      <p:ext uri="{BB962C8B-B14F-4D97-AF65-F5344CB8AC3E}">
        <p14:creationId xmlns:p14="http://schemas.microsoft.com/office/powerpoint/2010/main" val="170771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38AD-898F-87A7-6917-E9C89C9B05CA}"/>
              </a:ext>
            </a:extLst>
          </p:cNvPr>
          <p:cNvSpPr>
            <a:spLocks noGrp="1"/>
          </p:cNvSpPr>
          <p:nvPr>
            <p:ph type="ctrTitle"/>
          </p:nvPr>
        </p:nvSpPr>
        <p:spPr>
          <a:xfrm>
            <a:off x="1524000" y="1122363"/>
            <a:ext cx="9144000" cy="2387600"/>
          </a:xfrm>
        </p:spPr>
        <p:txBody>
          <a:bodyPr anchor="b"/>
          <a:lstStyle>
            <a:lvl1pPr algn="ctr">
              <a:defRPr sz="6000" b="1">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DC496C2-124B-3548-85BE-2F33DFA48DB8}"/>
              </a:ext>
            </a:extLst>
          </p:cNvPr>
          <p:cNvSpPr>
            <a:spLocks noGrp="1"/>
          </p:cNvSpPr>
          <p:nvPr>
            <p:ph type="subTitle" idx="1"/>
          </p:nvPr>
        </p:nvSpPr>
        <p:spPr>
          <a:xfrm>
            <a:off x="1524000" y="3602038"/>
            <a:ext cx="9144000" cy="1655762"/>
          </a:xfrm>
        </p:spPr>
        <p:txBody>
          <a:bodyPr/>
          <a:lstStyle>
            <a:lvl1pPr marL="0" indent="0" algn="ctr">
              <a:buNone/>
              <a:defRPr sz="2400">
                <a:latin typeface="Poppins" panose="00000500000000000000" pitchFamily="2" charset="0"/>
                <a:ea typeface="Open Sans" panose="020B0606030504020204" pitchFamily="34"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79F833-AC7C-11D9-09B8-ED5F9DDF522A}"/>
              </a:ext>
            </a:extLst>
          </p:cNvPr>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A67217A-857D-4EE1-8988-210B93459B07}" type="datetimeFigureOut">
              <a:rPr lang="en-GB" smtClean="0"/>
              <a:pPr/>
              <a:t>18/09/2025</a:t>
            </a:fld>
            <a:endParaRPr lang="en-GB"/>
          </a:p>
        </p:txBody>
      </p:sp>
      <p:sp>
        <p:nvSpPr>
          <p:cNvPr id="5" name="Footer Placeholder 4">
            <a:extLst>
              <a:ext uri="{FF2B5EF4-FFF2-40B4-BE49-F238E27FC236}">
                <a16:creationId xmlns:a16="http://schemas.microsoft.com/office/drawing/2014/main" id="{144E0D48-B54E-F600-FCC2-74C5D5C875A9}"/>
              </a:ext>
            </a:extLst>
          </p:cNvPr>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a:extLst>
              <a:ext uri="{FF2B5EF4-FFF2-40B4-BE49-F238E27FC236}">
                <a16:creationId xmlns:a16="http://schemas.microsoft.com/office/drawing/2014/main" id="{1D5F6256-749B-FA51-E260-77E2626EC568}"/>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EE7B70F-BEB7-423D-B44C-CBF989B5D13E}" type="slidenum">
              <a:rPr lang="en-GB" smtClean="0"/>
              <a:pPr/>
              <a:t>‹#›</a:t>
            </a:fld>
            <a:endParaRPr lang="en-GB"/>
          </a:p>
        </p:txBody>
      </p:sp>
    </p:spTree>
    <p:extLst>
      <p:ext uri="{BB962C8B-B14F-4D97-AF65-F5344CB8AC3E}">
        <p14:creationId xmlns:p14="http://schemas.microsoft.com/office/powerpoint/2010/main" val="373619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7625-80F7-5BAF-C056-26B28F63ED0B}"/>
              </a:ext>
            </a:extLst>
          </p:cNvPr>
          <p:cNvSpPr>
            <a:spLocks noGrp="1"/>
          </p:cNvSpPr>
          <p:nvPr>
            <p:ph type="title"/>
          </p:nvPr>
        </p:nvSpPr>
        <p:spPr>
          <a:xfrm>
            <a:off x="839788" y="457200"/>
            <a:ext cx="3932237" cy="1600200"/>
          </a:xfrm>
        </p:spPr>
        <p:txBody>
          <a:bodyPr anchor="b"/>
          <a:lstStyle>
            <a:lvl1pPr>
              <a:defRPr sz="3200">
                <a:solidFill>
                  <a:srgbClr val="415F7F"/>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AEA03B-2E11-682E-178D-51C2FCA7C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880C8B-B26B-2B7E-0D2B-28E1096E8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5D4501-73B0-E43A-CFEB-409A150D824B}"/>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6" name="Footer Placeholder 5">
            <a:extLst>
              <a:ext uri="{FF2B5EF4-FFF2-40B4-BE49-F238E27FC236}">
                <a16:creationId xmlns:a16="http://schemas.microsoft.com/office/drawing/2014/main" id="{6F5B2A8D-F55C-098F-B7CA-FB76927BD0C7}"/>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99470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D262-48CF-CBF0-0E3A-240D83AA11AD}"/>
              </a:ext>
            </a:extLst>
          </p:cNvPr>
          <p:cNvSpPr>
            <a:spLocks noGrp="1"/>
          </p:cNvSpPr>
          <p:nvPr>
            <p:ph type="title"/>
          </p:nvPr>
        </p:nvSpPr>
        <p:spPr/>
        <p:txBody>
          <a:bodyPr/>
          <a:lstStyle>
            <a:lvl1pPr>
              <a:defRPr>
                <a:solidFill>
                  <a:srgbClr val="415F7F"/>
                </a:solidFill>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3D88CD-E493-0527-23BA-6569B27C1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9B82D-00D5-68A2-1684-7562DDF2C22F}"/>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5" name="Footer Placeholder 4">
            <a:extLst>
              <a:ext uri="{FF2B5EF4-FFF2-40B4-BE49-F238E27FC236}">
                <a16:creationId xmlns:a16="http://schemas.microsoft.com/office/drawing/2014/main" id="{ADA6D481-6122-41D1-DACA-D83A079508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60763F-2E2A-132A-6A4A-C7C79DA152E5}"/>
              </a:ext>
            </a:extLst>
          </p:cNvPr>
          <p:cNvSpPr>
            <a:spLocks noGrp="1"/>
          </p:cNvSpPr>
          <p:nvPr>
            <p:ph type="sldNum" sz="quarter" idx="12"/>
          </p:nvPr>
        </p:nvSpPr>
        <p:spPr/>
        <p:txBody>
          <a:bodyPr/>
          <a:lstStyle/>
          <a:p>
            <a:fld id="{CEE7B70F-BEB7-423D-B44C-CBF989B5D13E}" type="slidenum">
              <a:rPr lang="en-GB" smtClean="0"/>
              <a:t>‹#›</a:t>
            </a:fld>
            <a:endParaRPr lang="en-GB"/>
          </a:p>
        </p:txBody>
      </p:sp>
    </p:spTree>
    <p:extLst>
      <p:ext uri="{BB962C8B-B14F-4D97-AF65-F5344CB8AC3E}">
        <p14:creationId xmlns:p14="http://schemas.microsoft.com/office/powerpoint/2010/main" val="2540834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A0A0A-10F0-17EE-C3E2-22F8607D22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24635A-0364-AE60-021A-8B25B56E3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5AE4C-10E5-4BF5-3E57-93F55F157B63}"/>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5" name="Footer Placeholder 4">
            <a:extLst>
              <a:ext uri="{FF2B5EF4-FFF2-40B4-BE49-F238E27FC236}">
                <a16:creationId xmlns:a16="http://schemas.microsoft.com/office/drawing/2014/main" id="{3F1DD332-E1A1-1D37-64CC-DDD520C3D1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DD645-B4AB-7433-9CBE-4E758979E078}"/>
              </a:ext>
            </a:extLst>
          </p:cNvPr>
          <p:cNvSpPr>
            <a:spLocks noGrp="1"/>
          </p:cNvSpPr>
          <p:nvPr>
            <p:ph type="sldNum" sz="quarter" idx="12"/>
          </p:nvPr>
        </p:nvSpPr>
        <p:spPr/>
        <p:txBody>
          <a:bodyPr/>
          <a:lstStyle/>
          <a:p>
            <a:fld id="{CEE7B70F-BEB7-423D-B44C-CBF989B5D13E}" type="slidenum">
              <a:rPr lang="en-GB" smtClean="0"/>
              <a:t>‹#›</a:t>
            </a:fld>
            <a:endParaRPr lang="en-GB"/>
          </a:p>
        </p:txBody>
      </p:sp>
    </p:spTree>
    <p:extLst>
      <p:ext uri="{BB962C8B-B14F-4D97-AF65-F5344CB8AC3E}">
        <p14:creationId xmlns:p14="http://schemas.microsoft.com/office/powerpoint/2010/main" val="45613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39BD-E538-D2AC-1038-3D81C58A9EC7}"/>
              </a:ext>
            </a:extLst>
          </p:cNvPr>
          <p:cNvSpPr>
            <a:spLocks noGrp="1"/>
          </p:cNvSpPr>
          <p:nvPr>
            <p:ph type="title"/>
          </p:nvPr>
        </p:nvSpPr>
        <p:spPr/>
        <p:txBody>
          <a:bodyPr/>
          <a:lstStyle>
            <a:lvl1pPr>
              <a:defRPr>
                <a:solidFill>
                  <a:srgbClr val="415F7F"/>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B4AF1B-C797-4D2D-5D9D-2F4B47053A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AE75BF-862B-D890-CA2F-02F9765E9127}"/>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5" name="Footer Placeholder 4">
            <a:extLst>
              <a:ext uri="{FF2B5EF4-FFF2-40B4-BE49-F238E27FC236}">
                <a16:creationId xmlns:a16="http://schemas.microsoft.com/office/drawing/2014/main" id="{F3FFC870-F3C1-A584-CE8A-D6E6126266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11A2E8-C06D-E4F9-5D67-55388E03E05C}"/>
              </a:ext>
            </a:extLst>
          </p:cNvPr>
          <p:cNvSpPr>
            <a:spLocks noGrp="1"/>
          </p:cNvSpPr>
          <p:nvPr>
            <p:ph type="sldNum" sz="quarter" idx="12"/>
          </p:nvPr>
        </p:nvSpPr>
        <p:spPr/>
        <p:txBody>
          <a:bodyPr/>
          <a:lstStyle/>
          <a:p>
            <a:fld id="{CEE7B70F-BEB7-423D-B44C-CBF989B5D13E}" type="slidenum">
              <a:rPr lang="en-GB" smtClean="0"/>
              <a:t>‹#›</a:t>
            </a:fld>
            <a:endParaRPr lang="en-GB"/>
          </a:p>
        </p:txBody>
      </p:sp>
      <p:pic>
        <p:nvPicPr>
          <p:cNvPr id="7" name="Picture 6" descr="A logo with text overlay&#10;&#10;Description automatically generated">
            <a:extLst>
              <a:ext uri="{FF2B5EF4-FFF2-40B4-BE49-F238E27FC236}">
                <a16:creationId xmlns:a16="http://schemas.microsoft.com/office/drawing/2014/main" id="{A4378C1F-4ABE-F121-97FE-BFA4DDD87481}"/>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40146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8E4A-A3D3-0532-63A0-BE3AA033A62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1215A8-DE8C-6C1E-1EE4-4AE57EE3B7EA}"/>
              </a:ext>
            </a:extLst>
          </p:cNvPr>
          <p:cNvSpPr>
            <a:spLocks noGrp="1"/>
          </p:cNvSpPr>
          <p:nvPr>
            <p:ph type="dt" sz="half" idx="10"/>
          </p:nvPr>
        </p:nvSpPr>
        <p:spPr/>
        <p:txBody>
          <a:bodyPr/>
          <a:lstStyle/>
          <a:p>
            <a:fld id="{DA67217A-857D-4EE1-8988-210B93459B07}" type="datetimeFigureOut">
              <a:rPr lang="en-GB" smtClean="0"/>
              <a:pPr/>
              <a:t>18/09/2025</a:t>
            </a:fld>
            <a:endParaRPr lang="en-GB"/>
          </a:p>
        </p:txBody>
      </p:sp>
      <p:sp>
        <p:nvSpPr>
          <p:cNvPr id="4" name="Footer Placeholder 3">
            <a:extLst>
              <a:ext uri="{FF2B5EF4-FFF2-40B4-BE49-F238E27FC236}">
                <a16:creationId xmlns:a16="http://schemas.microsoft.com/office/drawing/2014/main" id="{E553C044-4C0D-F0ED-8FBB-88E366D2FA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B88529-4170-456A-4BFD-B731C153EF25}"/>
              </a:ext>
            </a:extLst>
          </p:cNvPr>
          <p:cNvSpPr>
            <a:spLocks noGrp="1"/>
          </p:cNvSpPr>
          <p:nvPr>
            <p:ph type="sldNum" sz="quarter" idx="12"/>
          </p:nvPr>
        </p:nvSpPr>
        <p:spPr/>
        <p:txBody>
          <a:bodyPr/>
          <a:lstStyle/>
          <a:p>
            <a:fld id="{CEE7B70F-BEB7-423D-B44C-CBF989B5D13E}" type="slidenum">
              <a:rPr lang="en-GB" smtClean="0"/>
              <a:pPr/>
              <a:t>‹#›</a:t>
            </a:fld>
            <a:endParaRPr lang="en-GB"/>
          </a:p>
        </p:txBody>
      </p:sp>
      <p:pic>
        <p:nvPicPr>
          <p:cNvPr id="6" name="Picture 5" descr="A logo with text overlay&#10;&#10;Description automatically generated">
            <a:extLst>
              <a:ext uri="{FF2B5EF4-FFF2-40B4-BE49-F238E27FC236}">
                <a16:creationId xmlns:a16="http://schemas.microsoft.com/office/drawing/2014/main" id="{52F395F1-5598-862B-9104-CD6B640B25FE}"/>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125081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92C6-FC9A-755A-1AFE-8E2C8607A2B9}"/>
              </a:ext>
            </a:extLst>
          </p:cNvPr>
          <p:cNvSpPr>
            <a:spLocks noGrp="1"/>
          </p:cNvSpPr>
          <p:nvPr>
            <p:ph type="title"/>
          </p:nvPr>
        </p:nvSpPr>
        <p:spPr>
          <a:xfrm>
            <a:off x="831850" y="1709738"/>
            <a:ext cx="10515600" cy="2852737"/>
          </a:xfrm>
        </p:spPr>
        <p:txBody>
          <a:bodyPr anchor="b"/>
          <a:lstStyle>
            <a:lvl1pPr>
              <a:defRPr sz="6000">
                <a:solidFill>
                  <a:srgbClr val="415F7F"/>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F92CE2-C60D-7C62-3B8A-7100F2A9BFE7}"/>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C93ED1-608B-5C42-122A-341E2431EA7C}"/>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5" name="Footer Placeholder 4">
            <a:extLst>
              <a:ext uri="{FF2B5EF4-FFF2-40B4-BE49-F238E27FC236}">
                <a16:creationId xmlns:a16="http://schemas.microsoft.com/office/drawing/2014/main" id="{61CCD77F-1AE2-F1E4-11D9-F1866DCF4C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3025C3-1A9D-8CE5-7FEF-5CDC1BE78214}"/>
              </a:ext>
            </a:extLst>
          </p:cNvPr>
          <p:cNvSpPr>
            <a:spLocks noGrp="1"/>
          </p:cNvSpPr>
          <p:nvPr>
            <p:ph type="sldNum" sz="quarter" idx="12"/>
          </p:nvPr>
        </p:nvSpPr>
        <p:spPr/>
        <p:txBody>
          <a:bodyPr/>
          <a:lstStyle/>
          <a:p>
            <a:fld id="{CEE7B70F-BEB7-423D-B44C-CBF989B5D13E}" type="slidenum">
              <a:rPr lang="en-GB" smtClean="0"/>
              <a:t>‹#›</a:t>
            </a:fld>
            <a:endParaRPr lang="en-GB"/>
          </a:p>
        </p:txBody>
      </p:sp>
      <p:pic>
        <p:nvPicPr>
          <p:cNvPr id="7" name="Picture 6" descr="A logo with text overlay&#10;&#10;Description automatically generated">
            <a:extLst>
              <a:ext uri="{FF2B5EF4-FFF2-40B4-BE49-F238E27FC236}">
                <a16:creationId xmlns:a16="http://schemas.microsoft.com/office/drawing/2014/main" id="{1C160C16-9798-9AE3-B588-297208E06F29}"/>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52317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564F-3C0A-08FA-B60D-8DB33647DD88}"/>
              </a:ext>
            </a:extLst>
          </p:cNvPr>
          <p:cNvSpPr>
            <a:spLocks noGrp="1"/>
          </p:cNvSpPr>
          <p:nvPr>
            <p:ph type="title"/>
          </p:nvPr>
        </p:nvSpPr>
        <p:spPr/>
        <p:txBody>
          <a:bodyPr/>
          <a:lstStyle>
            <a:lvl1pPr>
              <a:defRPr>
                <a:solidFill>
                  <a:srgbClr val="415F7F"/>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FD8EC7-9CB3-D407-F5FC-4F3495EE0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DDC082-FD3C-E348-FAA0-D7BB9853E4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B9236A-2B0F-F817-3EA3-7D8EEE782288}"/>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6" name="Footer Placeholder 5">
            <a:extLst>
              <a:ext uri="{FF2B5EF4-FFF2-40B4-BE49-F238E27FC236}">
                <a16:creationId xmlns:a16="http://schemas.microsoft.com/office/drawing/2014/main" id="{AC471CF6-BBD0-6341-0E94-6D07BBCAAE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800F7A-2ACF-3B98-EAB7-E55538A55B92}"/>
              </a:ext>
            </a:extLst>
          </p:cNvPr>
          <p:cNvSpPr>
            <a:spLocks noGrp="1"/>
          </p:cNvSpPr>
          <p:nvPr>
            <p:ph type="sldNum" sz="quarter" idx="12"/>
          </p:nvPr>
        </p:nvSpPr>
        <p:spPr/>
        <p:txBody>
          <a:bodyPr/>
          <a:lstStyle/>
          <a:p>
            <a:fld id="{CEE7B70F-BEB7-423D-B44C-CBF989B5D13E}" type="slidenum">
              <a:rPr lang="en-GB" smtClean="0"/>
              <a:t>‹#›</a:t>
            </a:fld>
            <a:endParaRPr lang="en-GB"/>
          </a:p>
        </p:txBody>
      </p:sp>
      <p:pic>
        <p:nvPicPr>
          <p:cNvPr id="8" name="Picture 7" descr="A logo with text overlay&#10;&#10;Description automatically generated">
            <a:extLst>
              <a:ext uri="{FF2B5EF4-FFF2-40B4-BE49-F238E27FC236}">
                <a16:creationId xmlns:a16="http://schemas.microsoft.com/office/drawing/2014/main" id="{1A754EF2-9D83-EC06-5932-6F12F11ABC24}"/>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403305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4CB4-5419-47A2-5EFE-6B979BB3CADC}"/>
              </a:ext>
            </a:extLst>
          </p:cNvPr>
          <p:cNvSpPr>
            <a:spLocks noGrp="1"/>
          </p:cNvSpPr>
          <p:nvPr>
            <p:ph type="title"/>
          </p:nvPr>
        </p:nvSpPr>
        <p:spPr>
          <a:xfrm>
            <a:off x="839788" y="365125"/>
            <a:ext cx="10515600" cy="1325563"/>
          </a:xfrm>
        </p:spPr>
        <p:txBody>
          <a:bodyPr/>
          <a:lstStyle>
            <a:lvl1pPr>
              <a:defRPr>
                <a:solidFill>
                  <a:srgbClr val="415F7F"/>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B783EF-1438-339D-7C92-8D3BFEFDD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B486A-C68D-76A3-8FBE-3FA5DE4CD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4B58F6E-4F78-7638-08EA-9484A141B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4E4A9-C8EF-45DC-3654-CDF00CA092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1629A9-3338-3668-9520-E7F82F187B97}"/>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8" name="Footer Placeholder 7">
            <a:extLst>
              <a:ext uri="{FF2B5EF4-FFF2-40B4-BE49-F238E27FC236}">
                <a16:creationId xmlns:a16="http://schemas.microsoft.com/office/drawing/2014/main" id="{DD673FD3-AC26-03D3-A34D-EF7B74A108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7969CF-110C-BB13-7D8B-0B65C3376589}"/>
              </a:ext>
            </a:extLst>
          </p:cNvPr>
          <p:cNvSpPr>
            <a:spLocks noGrp="1"/>
          </p:cNvSpPr>
          <p:nvPr>
            <p:ph type="sldNum" sz="quarter" idx="12"/>
          </p:nvPr>
        </p:nvSpPr>
        <p:spPr/>
        <p:txBody>
          <a:bodyPr/>
          <a:lstStyle/>
          <a:p>
            <a:fld id="{CEE7B70F-BEB7-423D-B44C-CBF989B5D13E}" type="slidenum">
              <a:rPr lang="en-GB" smtClean="0"/>
              <a:t>‹#›</a:t>
            </a:fld>
            <a:endParaRPr lang="en-GB"/>
          </a:p>
        </p:txBody>
      </p:sp>
      <p:pic>
        <p:nvPicPr>
          <p:cNvPr id="10" name="Picture 9" descr="A logo with text overlay&#10;&#10;Description automatically generated">
            <a:extLst>
              <a:ext uri="{FF2B5EF4-FFF2-40B4-BE49-F238E27FC236}">
                <a16:creationId xmlns:a16="http://schemas.microsoft.com/office/drawing/2014/main" id="{797BCA83-9A8C-90B9-5B8F-D0A1FB59F3C4}"/>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344377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B312-FAB2-8C4F-8722-5BE878DE9C2D}"/>
              </a:ext>
            </a:extLst>
          </p:cNvPr>
          <p:cNvSpPr>
            <a:spLocks noGrp="1"/>
          </p:cNvSpPr>
          <p:nvPr>
            <p:ph type="title"/>
          </p:nvPr>
        </p:nvSpPr>
        <p:spPr/>
        <p:txBody>
          <a:bodyPr/>
          <a:lstStyle>
            <a:lvl1pPr>
              <a:defRPr>
                <a:solidFill>
                  <a:srgbClr val="415F7F"/>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B832D1F-CEF2-C61E-9C80-3A9200AB2A2F}"/>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4" name="Footer Placeholder 3">
            <a:extLst>
              <a:ext uri="{FF2B5EF4-FFF2-40B4-BE49-F238E27FC236}">
                <a16:creationId xmlns:a16="http://schemas.microsoft.com/office/drawing/2014/main" id="{DA8DBE08-6C77-60F9-71F6-5357D4F652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6E52DD-C8B1-D2FA-0D3B-D338216246CD}"/>
              </a:ext>
            </a:extLst>
          </p:cNvPr>
          <p:cNvSpPr>
            <a:spLocks noGrp="1"/>
          </p:cNvSpPr>
          <p:nvPr>
            <p:ph type="sldNum" sz="quarter" idx="12"/>
          </p:nvPr>
        </p:nvSpPr>
        <p:spPr/>
        <p:txBody>
          <a:bodyPr/>
          <a:lstStyle/>
          <a:p>
            <a:fld id="{CEE7B70F-BEB7-423D-B44C-CBF989B5D13E}" type="slidenum">
              <a:rPr lang="en-GB" smtClean="0"/>
              <a:t>‹#›</a:t>
            </a:fld>
            <a:endParaRPr lang="en-GB"/>
          </a:p>
        </p:txBody>
      </p:sp>
      <p:pic>
        <p:nvPicPr>
          <p:cNvPr id="6" name="Picture 5" descr="A logo with text overlay&#10;&#10;Description automatically generated">
            <a:extLst>
              <a:ext uri="{FF2B5EF4-FFF2-40B4-BE49-F238E27FC236}">
                <a16:creationId xmlns:a16="http://schemas.microsoft.com/office/drawing/2014/main" id="{D7788385-7CE9-657A-9828-52B617643D8A}"/>
              </a:ext>
            </a:extLst>
          </p:cNvPr>
          <p:cNvPicPr>
            <a:picLocks noChangeAspect="1"/>
          </p:cNvPicPr>
          <p:nvPr userDrawn="1"/>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199390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1D3ED5-408F-B85B-8BAD-156B94E1A149}"/>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3" name="Footer Placeholder 2">
            <a:extLst>
              <a:ext uri="{FF2B5EF4-FFF2-40B4-BE49-F238E27FC236}">
                <a16:creationId xmlns:a16="http://schemas.microsoft.com/office/drawing/2014/main" id="{1A7A0506-47CC-9FF1-6CBB-A7740FDC49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BF0452-A3C5-E83C-4282-9EA00D0669FD}"/>
              </a:ext>
            </a:extLst>
          </p:cNvPr>
          <p:cNvSpPr>
            <a:spLocks noGrp="1"/>
          </p:cNvSpPr>
          <p:nvPr>
            <p:ph type="sldNum" sz="quarter" idx="12"/>
          </p:nvPr>
        </p:nvSpPr>
        <p:spPr/>
        <p:txBody>
          <a:bodyPr/>
          <a:lstStyle/>
          <a:p>
            <a:fld id="{CEE7B70F-BEB7-423D-B44C-CBF989B5D13E}" type="slidenum">
              <a:rPr lang="en-GB" smtClean="0"/>
              <a:t>‹#›</a:t>
            </a:fld>
            <a:endParaRPr lang="en-GB"/>
          </a:p>
        </p:txBody>
      </p:sp>
    </p:spTree>
    <p:extLst>
      <p:ext uri="{BB962C8B-B14F-4D97-AF65-F5344CB8AC3E}">
        <p14:creationId xmlns:p14="http://schemas.microsoft.com/office/powerpoint/2010/main" val="399269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9940-0725-A895-2A77-744D08B1470A}"/>
              </a:ext>
            </a:extLst>
          </p:cNvPr>
          <p:cNvSpPr>
            <a:spLocks noGrp="1"/>
          </p:cNvSpPr>
          <p:nvPr>
            <p:ph type="title"/>
          </p:nvPr>
        </p:nvSpPr>
        <p:spPr>
          <a:xfrm>
            <a:off x="839788" y="457200"/>
            <a:ext cx="3932237" cy="1600200"/>
          </a:xfrm>
        </p:spPr>
        <p:txBody>
          <a:bodyPr anchor="b"/>
          <a:lstStyle>
            <a:lvl1pPr>
              <a:defRPr sz="3200">
                <a:solidFill>
                  <a:srgbClr val="415F7F"/>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7936C4-4BC1-0F53-F11E-30C71213A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515491-9B2D-52A5-B726-30DB872B8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F2E72-A774-2EBB-FD6A-18AB60252588}"/>
              </a:ext>
            </a:extLst>
          </p:cNvPr>
          <p:cNvSpPr>
            <a:spLocks noGrp="1"/>
          </p:cNvSpPr>
          <p:nvPr>
            <p:ph type="dt" sz="half" idx="10"/>
          </p:nvPr>
        </p:nvSpPr>
        <p:spPr/>
        <p:txBody>
          <a:bodyPr/>
          <a:lstStyle/>
          <a:p>
            <a:fld id="{DA67217A-857D-4EE1-8988-210B93459B07}" type="datetimeFigureOut">
              <a:rPr lang="en-GB" smtClean="0"/>
              <a:t>18/09/2025</a:t>
            </a:fld>
            <a:endParaRPr lang="en-GB"/>
          </a:p>
        </p:txBody>
      </p:sp>
      <p:sp>
        <p:nvSpPr>
          <p:cNvPr id="6" name="Footer Placeholder 5">
            <a:extLst>
              <a:ext uri="{FF2B5EF4-FFF2-40B4-BE49-F238E27FC236}">
                <a16:creationId xmlns:a16="http://schemas.microsoft.com/office/drawing/2014/main" id="{AF3DCD0F-1FD5-1BE6-9B8B-718720A7BB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A2365E-B658-51B4-7653-595EAADB1556}"/>
              </a:ext>
            </a:extLst>
          </p:cNvPr>
          <p:cNvSpPr>
            <a:spLocks noGrp="1"/>
          </p:cNvSpPr>
          <p:nvPr>
            <p:ph type="sldNum" sz="quarter" idx="12"/>
          </p:nvPr>
        </p:nvSpPr>
        <p:spPr/>
        <p:txBody>
          <a:bodyPr/>
          <a:lstStyle/>
          <a:p>
            <a:fld id="{CEE7B70F-BEB7-423D-B44C-CBF989B5D13E}" type="slidenum">
              <a:rPr lang="en-GB" smtClean="0"/>
              <a:t>‹#›</a:t>
            </a:fld>
            <a:endParaRPr lang="en-GB"/>
          </a:p>
        </p:txBody>
      </p:sp>
    </p:spTree>
    <p:extLst>
      <p:ext uri="{BB962C8B-B14F-4D97-AF65-F5344CB8AC3E}">
        <p14:creationId xmlns:p14="http://schemas.microsoft.com/office/powerpoint/2010/main" val="143710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www.bevancommission.or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3A0DD1-33EF-9D34-6FF0-AB055CA115C8}"/>
              </a:ext>
            </a:extLst>
          </p:cNvPr>
          <p:cNvSpPr/>
          <p:nvPr userDrawn="1"/>
        </p:nvSpPr>
        <p:spPr>
          <a:xfrm>
            <a:off x="0" y="6014001"/>
            <a:ext cx="12192000" cy="864606"/>
          </a:xfrm>
          <a:prstGeom prst="rect">
            <a:avLst/>
          </a:prstGeom>
          <a:solidFill>
            <a:srgbClr val="415F7F"/>
          </a:solidFill>
        </p:spPr>
        <p:txBody>
          <a:bodyPr rtlCol="0" anchor="ctr"/>
          <a:lstStyle/>
          <a:p>
            <a:pPr marL="0" marR="0" indent="0" algn="l" defTabSz="609630" rtl="0" eaLnBrk="1" fontAlgn="auto" latinLnBrk="0" hangingPunct="1">
              <a:lnSpc>
                <a:spcPct val="100000"/>
              </a:lnSpc>
              <a:spcBef>
                <a:spcPts val="0"/>
              </a:spcBef>
              <a:spcAft>
                <a:spcPts val="0"/>
              </a:spcAft>
              <a:buClrTx/>
              <a:buSzTx/>
              <a:buFontTx/>
              <a:buNone/>
              <a:tabLst/>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339EFD08-D39C-4426-8032-DDF54E130E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54B329F-7BC1-5EC0-25FA-19EAF5D9C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BC9415-F696-6A72-C797-B2ABD5FBF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DA67217A-857D-4EE1-8988-210B93459B07}" type="datetimeFigureOut">
              <a:rPr lang="en-GB" smtClean="0"/>
              <a:pPr/>
              <a:t>18/09/2025</a:t>
            </a:fld>
            <a:endParaRPr lang="en-GB"/>
          </a:p>
        </p:txBody>
      </p:sp>
      <p:sp>
        <p:nvSpPr>
          <p:cNvPr id="5" name="Footer Placeholder 4">
            <a:extLst>
              <a:ext uri="{FF2B5EF4-FFF2-40B4-BE49-F238E27FC236}">
                <a16:creationId xmlns:a16="http://schemas.microsoft.com/office/drawing/2014/main" id="{33E6DB6F-A4A5-9FF2-8A9A-642992E542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a:extLst>
              <a:ext uri="{FF2B5EF4-FFF2-40B4-BE49-F238E27FC236}">
                <a16:creationId xmlns:a16="http://schemas.microsoft.com/office/drawing/2014/main" id="{EA6522B3-38AA-465F-F4BC-E6A5833D7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EE7B70F-BEB7-423D-B44C-CBF989B5D13E}" type="slidenum">
              <a:rPr lang="en-GB" smtClean="0"/>
              <a:pPr/>
              <a:t>‹#›</a:t>
            </a:fld>
            <a:endParaRPr lang="en-GB"/>
          </a:p>
        </p:txBody>
      </p:sp>
      <p:sp>
        <p:nvSpPr>
          <p:cNvPr id="19" name="TextBox 22">
            <a:extLst>
              <a:ext uri="{FF2B5EF4-FFF2-40B4-BE49-F238E27FC236}">
                <a16:creationId xmlns:a16="http://schemas.microsoft.com/office/drawing/2014/main" id="{D0235134-8CC9-A9BE-1192-E8FEDC4675EE}"/>
              </a:ext>
            </a:extLst>
          </p:cNvPr>
          <p:cNvSpPr txBox="1"/>
          <p:nvPr/>
        </p:nvSpPr>
        <p:spPr>
          <a:xfrm rot="17647838">
            <a:off x="11207521" y="-1464406"/>
            <a:ext cx="2057400" cy="4241270"/>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sp>
        <p:nvSpPr>
          <p:cNvPr id="26" name="Freeform 23">
            <a:extLst>
              <a:ext uri="{FF2B5EF4-FFF2-40B4-BE49-F238E27FC236}">
                <a16:creationId xmlns:a16="http://schemas.microsoft.com/office/drawing/2014/main" id="{18DD4EE5-3F20-91A7-686C-69A903064B45}"/>
              </a:ext>
            </a:extLst>
          </p:cNvPr>
          <p:cNvSpPr/>
          <p:nvPr userDrawn="1"/>
        </p:nvSpPr>
        <p:spPr>
          <a:xfrm>
            <a:off x="121435" y="6059637"/>
            <a:ext cx="1357733" cy="740581"/>
          </a:xfrm>
          <a:custGeom>
            <a:avLst/>
            <a:gdLst/>
            <a:ahLst/>
            <a:cxnLst/>
            <a:rect l="l" t="t" r="r" b="b"/>
            <a:pathLst>
              <a:path w="2036599" h="1110872">
                <a:moveTo>
                  <a:pt x="0" y="0"/>
                </a:moveTo>
                <a:lnTo>
                  <a:pt x="2036599" y="0"/>
                </a:lnTo>
                <a:lnTo>
                  <a:pt x="2036599" y="1110872"/>
                </a:lnTo>
                <a:lnTo>
                  <a:pt x="0" y="1110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GB" sz="1200">
              <a:solidFill>
                <a:prstClr val="black"/>
              </a:solidFill>
              <a:latin typeface="Calibri"/>
            </a:endParaRPr>
          </a:p>
        </p:txBody>
      </p:sp>
      <p:sp>
        <p:nvSpPr>
          <p:cNvPr id="8" name="TextBox 7">
            <a:extLst>
              <a:ext uri="{FF2B5EF4-FFF2-40B4-BE49-F238E27FC236}">
                <a16:creationId xmlns:a16="http://schemas.microsoft.com/office/drawing/2014/main" id="{9F2D1AC5-4075-316A-D8CF-464CAB3F4DBB}"/>
              </a:ext>
            </a:extLst>
          </p:cNvPr>
          <p:cNvSpPr txBox="1"/>
          <p:nvPr userDrawn="1"/>
        </p:nvSpPr>
        <p:spPr>
          <a:xfrm>
            <a:off x="9325903" y="6446304"/>
            <a:ext cx="2727029" cy="307777"/>
          </a:xfrm>
          <a:prstGeom prst="rect">
            <a:avLst/>
          </a:prstGeom>
          <a:noFill/>
        </p:spPr>
        <p:txBody>
          <a:bodyPr wrap="none" rtlCol="0">
            <a:spAutoFit/>
          </a:bodyPr>
          <a:lstStyle/>
          <a:p>
            <a:r>
              <a:rPr lang="en-GB" sz="1400">
                <a:solidFill>
                  <a:schemeClr val="bg1"/>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www.bevancommission.org</a:t>
            </a:r>
            <a:r>
              <a:rPr lang="en-GB" sz="1400">
                <a:solidFill>
                  <a:schemeClr val="bg1"/>
                </a:solidFill>
                <a:latin typeface="Poppins" panose="00000500000000000000" pitchFamily="2" charset="0"/>
                <a:cs typeface="Poppins" panose="00000500000000000000" pitchFamily="2" charset="0"/>
              </a:rPr>
              <a:t> </a:t>
            </a:r>
          </a:p>
        </p:txBody>
      </p:sp>
      <p:pic>
        <p:nvPicPr>
          <p:cNvPr id="7" name="Picture 6" descr="A logo with text overlay&#10;&#10;Description automatically generated">
            <a:extLst>
              <a:ext uri="{FF2B5EF4-FFF2-40B4-BE49-F238E27FC236}">
                <a16:creationId xmlns:a16="http://schemas.microsoft.com/office/drawing/2014/main" id="{556484F1-99EB-3A60-E28E-0517BB02FE97}"/>
              </a:ext>
            </a:extLst>
          </p:cNvPr>
          <p:cNvPicPr>
            <a:picLocks noChangeAspect="1"/>
          </p:cNvPicPr>
          <p:nvPr userDrawn="1"/>
        </p:nvPicPr>
        <p:blipFill>
          <a:blip r:embed="rId17">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1292248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rgbClr val="415F7F"/>
          </a:solidFill>
          <a:latin typeface="Poppins Bold" panose="00000800000000000000" charset="0"/>
          <a:ea typeface="Open Sans" panose="020B0606030504020204" pitchFamily="34" charset="0"/>
          <a:cs typeface="Poppins Bold" panose="000008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Open Sans" panose="020B0606030504020204" pitchFamily="34" charset="0"/>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Open Sans" panose="020B0606030504020204" pitchFamily="34" charset="0"/>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Open Sans" panose="020B0606030504020204" pitchFamily="34" charset="0"/>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Open Sans" panose="020B0606030504020204" pitchFamily="34" charset="0"/>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Open Sans" panose="020B0606030504020204" pitchFamily="34" charset="0"/>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eur03.safelinks.protection.outlook.com/?url=https%3A%2F%2Fbevancommission.org%2Fwelsh-fracture-liaison-service-fls-model%2F&amp;data=05%7C02%7CInder.Singh%40wales.nhs.uk%7Ce77d8a9beec64293d83208dd92bfb06c%7Cbb5628b8e3284082a856433c9edc8fae%7C0%7C0%7C638828074212135611%7CUnknown%7CTWFpbGZsb3d8eyJFbXB0eU1hcGkiOnRydWUsIlYiOiIwLjAuMDAwMCIsIlAiOiJXaW4zMiIsIkFOIjoiTWFpbCIsIldUIjoyfQ%3D%3D%7C0%7C%7C%7C&amp;sdata=VggHRkC3%2FtKP1JbwFFctlV%2B%2BqmitVCcAsUHzjVbl6n0%3D&amp;reserved=0" TargetMode="External"/><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wales/written-statement-update-fracture-liaison-services-wales" TargetMode="External"/><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www.gov.wales/written-statement-fracture-liaison-services-rolled-out-across-wal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69.jp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3.png"/><Relationship Id="rId7" Type="http://schemas.openxmlformats.org/officeDocument/2006/relationships/image" Target="../media/image54.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0.jp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4.emf"/><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0.svg"/><Relationship Id="rId11" Type="http://schemas.openxmlformats.org/officeDocument/2006/relationships/image" Target="../media/image84.emf"/><Relationship Id="rId5" Type="http://schemas.openxmlformats.org/officeDocument/2006/relationships/image" Target="../media/image89.png"/><Relationship Id="rId10" Type="http://schemas.openxmlformats.org/officeDocument/2006/relationships/image" Target="../media/image86.png"/><Relationship Id="rId4" Type="http://schemas.openxmlformats.org/officeDocument/2006/relationships/image" Target="../media/image88.svg"/><Relationship Id="rId9"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84.emf"/><Relationship Id="rId5" Type="http://schemas.openxmlformats.org/officeDocument/2006/relationships/image" Target="../media/image8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4.emf"/><Relationship Id="rId5" Type="http://schemas.openxmlformats.org/officeDocument/2006/relationships/image" Target="../media/image86.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84.emf"/><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6.png"/><Relationship Id="rId7" Type="http://schemas.openxmlformats.org/officeDocument/2006/relationships/image" Target="../media/image102.sv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svg"/><Relationship Id="rId10" Type="http://schemas.openxmlformats.org/officeDocument/2006/relationships/image" Target="../media/image84.emf"/><Relationship Id="rId4" Type="http://schemas.openxmlformats.org/officeDocument/2006/relationships/image" Target="../media/image99.png"/><Relationship Id="rId9" Type="http://schemas.openxmlformats.org/officeDocument/2006/relationships/image" Target="../media/image104.sv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mailto:Sarah.Maund2@wales.nhs.uk" TargetMode="External"/><Relationship Id="rId7" Type="http://schemas.openxmlformats.org/officeDocument/2006/relationships/image" Target="../media/image112.png"/><Relationship Id="rId2" Type="http://schemas.openxmlformats.org/officeDocument/2006/relationships/hyperlink" Target="mailto:Stuart.Baines@wales.nhs.uk" TargetMode="Externa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19.png"/><Relationship Id="rId4" Type="http://schemas.openxmlformats.org/officeDocument/2006/relationships/hyperlink" Target="mailto:Jamie.White@wales.nhs.uk"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5F7F"/>
        </a:solidFill>
        <a:effectLst/>
      </p:bgPr>
    </p:bg>
    <p:spTree>
      <p:nvGrpSpPr>
        <p:cNvPr id="1" name=""/>
        <p:cNvGrpSpPr/>
        <p:nvPr/>
      </p:nvGrpSpPr>
      <p:grpSpPr>
        <a:xfrm>
          <a:off x="0" y="0"/>
          <a:ext cx="0" cy="0"/>
          <a:chOff x="0" y="0"/>
          <a:chExt cx="0" cy="0"/>
        </a:xfrm>
      </p:grpSpPr>
      <p:sp>
        <p:nvSpPr>
          <p:cNvPr id="4" name="Freeform 4"/>
          <p:cNvSpPr/>
          <p:nvPr/>
        </p:nvSpPr>
        <p:spPr>
          <a:xfrm flipV="1">
            <a:off x="6034304" y="1"/>
            <a:ext cx="1785315" cy="1780851"/>
          </a:xfrm>
          <a:custGeom>
            <a:avLst/>
            <a:gdLst/>
            <a:ahLst/>
            <a:cxnLst/>
            <a:rect l="l" t="t" r="r" b="b"/>
            <a:pathLst>
              <a:path w="2677972" h="2671277">
                <a:moveTo>
                  <a:pt x="0" y="2671277"/>
                </a:moveTo>
                <a:lnTo>
                  <a:pt x="2677972" y="2671277"/>
                </a:lnTo>
                <a:lnTo>
                  <a:pt x="2677972" y="0"/>
                </a:lnTo>
                <a:lnTo>
                  <a:pt x="0" y="0"/>
                </a:lnTo>
                <a:lnTo>
                  <a:pt x="0" y="26712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400000">
            <a:off x="3764364" y="3114902"/>
            <a:ext cx="5865776" cy="1620421"/>
          </a:xfrm>
          <a:custGeom>
            <a:avLst/>
            <a:gdLst/>
            <a:ahLst/>
            <a:cxnLst/>
            <a:rect l="l" t="t" r="r" b="b"/>
            <a:pathLst>
              <a:path w="8798664" h="2430631">
                <a:moveTo>
                  <a:pt x="0" y="0"/>
                </a:moveTo>
                <a:lnTo>
                  <a:pt x="8798664" y="0"/>
                </a:lnTo>
                <a:lnTo>
                  <a:pt x="8798664" y="2430631"/>
                </a:lnTo>
                <a:lnTo>
                  <a:pt x="0" y="2430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a:off x="327448" y="306995"/>
            <a:ext cx="1831062" cy="998761"/>
          </a:xfrm>
          <a:custGeom>
            <a:avLst/>
            <a:gdLst/>
            <a:ahLst/>
            <a:cxnLst/>
            <a:rect l="l" t="t" r="r" b="b"/>
            <a:pathLst>
              <a:path w="2746593" h="1498141">
                <a:moveTo>
                  <a:pt x="0" y="0"/>
                </a:moveTo>
                <a:lnTo>
                  <a:pt x="2746593" y="0"/>
                </a:lnTo>
                <a:lnTo>
                  <a:pt x="2746593" y="1498141"/>
                </a:lnTo>
                <a:lnTo>
                  <a:pt x="0" y="1498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1951448" y="2560845"/>
            <a:ext cx="9913104" cy="615553"/>
          </a:xfrm>
          <a:prstGeom prst="rect">
            <a:avLst/>
          </a:prstGeom>
        </p:spPr>
        <p:txBody>
          <a:bodyPr wrap="square" lIns="0" tIns="0" rIns="0" bIns="0" rtlCol="0" anchor="t">
            <a:spAutoFit/>
          </a:bodyPr>
          <a:lstStyle/>
          <a:p>
            <a:pPr defTabSz="609630"/>
            <a:r>
              <a:rPr lang="en-US" sz="4000" b="1" dirty="0">
                <a:solidFill>
                  <a:srgbClr val="FFFFFF"/>
                </a:solidFill>
                <a:latin typeface="Poppins Bold"/>
                <a:ea typeface="Poppins Bold"/>
                <a:cs typeface="Poppins Bold"/>
                <a:sym typeface="Poppins Bold"/>
              </a:rPr>
              <a:t>Adopt, Spread &amp; Embed Programme</a:t>
            </a:r>
          </a:p>
        </p:txBody>
      </p:sp>
      <p:grpSp>
        <p:nvGrpSpPr>
          <p:cNvPr id="9" name="Group 9"/>
          <p:cNvGrpSpPr/>
          <p:nvPr/>
        </p:nvGrpSpPr>
        <p:grpSpPr>
          <a:xfrm>
            <a:off x="1951448" y="4099407"/>
            <a:ext cx="7202600" cy="1866837"/>
            <a:chOff x="0" y="-1542366"/>
            <a:chExt cx="14405200" cy="3733671"/>
          </a:xfrm>
        </p:grpSpPr>
        <p:grpSp>
          <p:nvGrpSpPr>
            <p:cNvPr id="11" name="Group 11"/>
            <p:cNvGrpSpPr/>
            <p:nvPr/>
          </p:nvGrpSpPr>
          <p:grpSpPr>
            <a:xfrm>
              <a:off x="0" y="-96441"/>
              <a:ext cx="4114800" cy="2287746"/>
              <a:chOff x="0" y="-19050"/>
              <a:chExt cx="812800" cy="451900"/>
            </a:xfrm>
          </p:grpSpPr>
          <p:sp>
            <p:nvSpPr>
              <p:cNvPr id="12" name="Freeform 12"/>
              <p:cNvSpPr/>
              <p:nvPr/>
            </p:nvSpPr>
            <p:spPr>
              <a:xfrm>
                <a:off x="0" y="0"/>
                <a:ext cx="812800" cy="432850"/>
              </a:xfrm>
              <a:custGeom>
                <a:avLst/>
                <a:gdLst/>
                <a:ahLst/>
                <a:cxnLst/>
                <a:rect l="l" t="t" r="r" b="b"/>
                <a:pathLst>
                  <a:path w="812800" h="432850">
                    <a:moveTo>
                      <a:pt x="0" y="0"/>
                    </a:moveTo>
                    <a:lnTo>
                      <a:pt x="812800" y="0"/>
                    </a:lnTo>
                    <a:lnTo>
                      <a:pt x="812800" y="432850"/>
                    </a:lnTo>
                    <a:lnTo>
                      <a:pt x="0" y="432850"/>
                    </a:lnTo>
                    <a:close/>
                  </a:path>
                </a:pathLst>
              </a:custGeom>
              <a:solidFill>
                <a:srgbClr val="415F7F"/>
              </a:solidFill>
            </p:spPr>
            <p:txBody>
              <a:bodyPr/>
              <a:lstStyle/>
              <a:p>
                <a:pPr defTabSz="609630"/>
                <a:endParaRPr lang="en-GB" sz="1200">
                  <a:solidFill>
                    <a:prstClr val="black"/>
                  </a:solidFill>
                  <a:latin typeface="Calibri"/>
                </a:endParaRPr>
              </a:p>
            </p:txBody>
          </p:sp>
          <p:sp>
            <p:nvSpPr>
              <p:cNvPr id="13" name="TextBox 13"/>
              <p:cNvSpPr txBox="1"/>
              <p:nvPr/>
            </p:nvSpPr>
            <p:spPr>
              <a:xfrm>
                <a:off x="0" y="-19050"/>
                <a:ext cx="812800" cy="451900"/>
              </a:xfrm>
              <a:prstGeom prst="rect">
                <a:avLst/>
              </a:prstGeom>
            </p:spPr>
            <p:txBody>
              <a:bodyPr lIns="33867" tIns="33867" rIns="33867" bIns="33867" rtlCol="0" anchor="ctr"/>
              <a:lstStyle/>
              <a:p>
                <a:pPr algn="ctr" defTabSz="609630">
                  <a:lnSpc>
                    <a:spcPts val="1800"/>
                  </a:lnSpc>
                </a:pPr>
                <a:endParaRPr sz="1200">
                  <a:solidFill>
                    <a:prstClr val="black"/>
                  </a:solidFill>
                  <a:latin typeface="Calibri"/>
                </a:endParaRPr>
              </a:p>
            </p:txBody>
          </p:sp>
        </p:grpSp>
        <p:sp>
          <p:nvSpPr>
            <p:cNvPr id="14" name="TextBox 14"/>
            <p:cNvSpPr txBox="1"/>
            <p:nvPr/>
          </p:nvSpPr>
          <p:spPr>
            <a:xfrm>
              <a:off x="6150476" y="-1542366"/>
              <a:ext cx="8254724" cy="595548"/>
            </a:xfrm>
            <a:prstGeom prst="rect">
              <a:avLst/>
            </a:prstGeom>
          </p:spPr>
          <p:txBody>
            <a:bodyPr wrap="square" lIns="0" tIns="0" rIns="0" bIns="0" rtlCol="0" anchor="t">
              <a:spAutoFit/>
            </a:bodyPr>
            <a:lstStyle/>
            <a:p>
              <a:pPr defTabSz="609630">
                <a:lnSpc>
                  <a:spcPts val="2239"/>
                </a:lnSpc>
                <a:spcBef>
                  <a:spcPct val="0"/>
                </a:spcBef>
              </a:pPr>
              <a:r>
                <a:rPr lang="en-US" sz="2400" b="1" dirty="0">
                  <a:solidFill>
                    <a:srgbClr val="FFFFFF"/>
                  </a:solidFill>
                  <a:latin typeface="Poppins" panose="00000500000000000000" pitchFamily="2" charset="0"/>
                  <a:ea typeface="Arial"/>
                  <a:cs typeface="Poppins" panose="00000500000000000000" pitchFamily="2" charset="0"/>
                  <a:sym typeface="Arial Bold"/>
                </a:rPr>
                <a:t>2</a:t>
              </a:r>
              <a:r>
                <a:rPr lang="en-US" sz="2400" b="1" baseline="30000" dirty="0">
                  <a:solidFill>
                    <a:srgbClr val="FFFFFF"/>
                  </a:solidFill>
                  <a:latin typeface="Poppins" panose="00000500000000000000" pitchFamily="2" charset="0"/>
                  <a:ea typeface="Arial"/>
                  <a:cs typeface="Poppins" panose="00000500000000000000" pitchFamily="2" charset="0"/>
                  <a:sym typeface="Arial Bold"/>
                </a:rPr>
                <a:t>nd</a:t>
              </a:r>
              <a:r>
                <a:rPr lang="en-US" sz="2400" b="1" dirty="0">
                  <a:solidFill>
                    <a:srgbClr val="FFFFFF"/>
                  </a:solidFill>
                  <a:latin typeface="Poppins" panose="00000500000000000000" pitchFamily="2" charset="0"/>
                  <a:ea typeface="Arial"/>
                  <a:cs typeface="Poppins" panose="00000500000000000000" pitchFamily="2" charset="0"/>
                  <a:sym typeface="Arial Bold"/>
                </a:rPr>
                <a:t> September 2025</a:t>
              </a:r>
            </a:p>
          </p:txBody>
        </p:sp>
      </p:grpSp>
      <p:sp>
        <p:nvSpPr>
          <p:cNvPr id="16" name="TextBox 15">
            <a:extLst>
              <a:ext uri="{FF2B5EF4-FFF2-40B4-BE49-F238E27FC236}">
                <a16:creationId xmlns:a16="http://schemas.microsoft.com/office/drawing/2014/main" id="{319DE606-6088-13B9-06E0-6F4FD77EA5A6}"/>
              </a:ext>
            </a:extLst>
          </p:cNvPr>
          <p:cNvSpPr txBox="1"/>
          <p:nvPr/>
        </p:nvSpPr>
        <p:spPr>
          <a:xfrm>
            <a:off x="3820442" y="2987431"/>
            <a:ext cx="6691534" cy="892552"/>
          </a:xfrm>
          <a:prstGeom prst="rect">
            <a:avLst/>
          </a:prstGeom>
          <a:noFill/>
        </p:spPr>
        <p:txBody>
          <a:bodyPr wrap="square">
            <a:spAutoFit/>
          </a:bodyPr>
          <a:lstStyle/>
          <a:p>
            <a:pPr defTabSz="609630"/>
            <a:endParaRPr lang="en-US" sz="1200" b="1" dirty="0">
              <a:solidFill>
                <a:srgbClr val="FFFFFF"/>
              </a:solidFill>
              <a:latin typeface="Poppins Bold"/>
              <a:ea typeface="Poppins Bold"/>
              <a:cs typeface="Poppins Bold"/>
              <a:sym typeface="Poppins Bold"/>
            </a:endParaRPr>
          </a:p>
          <a:p>
            <a:pPr defTabSz="609630"/>
            <a:r>
              <a:rPr lang="en-US" sz="4000" b="1" dirty="0">
                <a:solidFill>
                  <a:srgbClr val="FFFFFF"/>
                </a:solidFill>
                <a:latin typeface="Poppins Bold"/>
                <a:ea typeface="Poppins Bold"/>
                <a:cs typeface="Poppins Bold"/>
                <a:sym typeface="Poppins Bold"/>
              </a:rPr>
              <a:t>National Showcase</a:t>
            </a:r>
          </a:p>
        </p:txBody>
      </p:sp>
      <p:sp>
        <p:nvSpPr>
          <p:cNvPr id="7" name="TextBox 6">
            <a:extLst>
              <a:ext uri="{FF2B5EF4-FFF2-40B4-BE49-F238E27FC236}">
                <a16:creationId xmlns:a16="http://schemas.microsoft.com/office/drawing/2014/main" id="{62ED0B3A-56CF-4C3D-508F-9D746CA4925C}"/>
              </a:ext>
            </a:extLst>
          </p:cNvPr>
          <p:cNvSpPr txBox="1"/>
          <p:nvPr/>
        </p:nvSpPr>
        <p:spPr>
          <a:xfrm>
            <a:off x="0" y="5378245"/>
            <a:ext cx="3234813" cy="1479755"/>
          </a:xfrm>
          <a:prstGeom prst="rect">
            <a:avLst/>
          </a:prstGeom>
          <a:solidFill>
            <a:srgbClr val="415F7F"/>
          </a:solidFill>
        </p:spPr>
        <p:txBody>
          <a:bodyPr wrap="square" rtlCol="0">
            <a:spAutoFit/>
          </a:bodyPr>
          <a:lstStyle/>
          <a:p>
            <a:endParaRPr lang="en-GB" dirty="0"/>
          </a:p>
        </p:txBody>
      </p:sp>
      <p:pic>
        <p:nvPicPr>
          <p:cNvPr id="15" name="Picture 14" descr="A logo with text overlay&#10;&#10;Description automatically generated">
            <a:extLst>
              <a:ext uri="{FF2B5EF4-FFF2-40B4-BE49-F238E27FC236}">
                <a16:creationId xmlns:a16="http://schemas.microsoft.com/office/drawing/2014/main" id="{B6D45645-DF54-9776-1A5D-B9E9F2B95A42}"/>
              </a:ext>
            </a:extLst>
          </p:cNvPr>
          <p:cNvPicPr>
            <a:picLocks noChangeAspect="1"/>
          </p:cNvPicPr>
          <p:nvPr/>
        </p:nvPicPr>
        <p:blipFill>
          <a:blip r:embed="rId8">
            <a:extLst>
              <a:ext uri="{28A0092B-C50C-407E-A947-70E740481C1C}">
                <a14:useLocalDpi xmlns:a14="http://schemas.microsoft.com/office/drawing/2010/main" val="0"/>
              </a:ext>
            </a:extLst>
          </a:blip>
          <a:srcRect t="16879" b="15056"/>
          <a:stretch/>
        </p:blipFill>
        <p:spPr>
          <a:xfrm>
            <a:off x="9819350" y="194247"/>
            <a:ext cx="2045202" cy="13923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104E-6A63-0485-BEF4-8061C8536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18A260-D37E-78FF-4B0E-9C46198D0796}"/>
              </a:ext>
            </a:extLst>
          </p:cNvPr>
          <p:cNvSpPr txBox="1">
            <a:spLocks/>
          </p:cNvSpPr>
          <p:nvPr/>
        </p:nvSpPr>
        <p:spPr>
          <a:xfrm>
            <a:off x="838200" y="442452"/>
            <a:ext cx="10515600" cy="7906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System Convening</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69F4989-F138-579A-3AA2-1FEBE76B3EE7}"/>
              </a:ext>
            </a:extLst>
          </p:cNvPr>
          <p:cNvSpPr txBox="1"/>
          <p:nvPr/>
        </p:nvSpPr>
        <p:spPr>
          <a:xfrm>
            <a:off x="838200" y="2293542"/>
            <a:ext cx="5936281" cy="2246769"/>
          </a:xfrm>
          <a:prstGeom prst="rect">
            <a:avLst/>
          </a:prstGeom>
          <a:noFill/>
        </p:spPr>
        <p:txBody>
          <a:bodyPr wrap="square">
            <a:spAutoFit/>
          </a:bodyPr>
          <a:lstStyle/>
          <a:p>
            <a:pPr marL="285750" indent="-285750">
              <a:buFont typeface="Arial" panose="020B0604020202020204" pitchFamily="34" charset="0"/>
              <a:buChar char="•"/>
            </a:pPr>
            <a:r>
              <a:rPr lang="en-GB" sz="1400" dirty="0"/>
              <a:t>Innovations often stall not from lack of value, but </a:t>
            </a:r>
            <a:r>
              <a:rPr lang="en-GB" sz="1400" b="1" dirty="0"/>
              <a:t>because the system is fragmented or slow to align.</a:t>
            </a:r>
            <a:br>
              <a:rPr lang="en-GB" sz="1400" dirty="0"/>
            </a:br>
            <a:br>
              <a:rPr lang="en-GB" sz="1400" dirty="0"/>
            </a:br>
            <a:endParaRPr lang="en-GB" sz="1400" dirty="0"/>
          </a:p>
          <a:p>
            <a:pPr marL="285750" indent="-285750">
              <a:buFont typeface="Arial" panose="020B0604020202020204" pitchFamily="34" charset="0"/>
              <a:buChar char="•"/>
            </a:pPr>
            <a:r>
              <a:rPr lang="en-GB" sz="1400" b="1" dirty="0"/>
              <a:t>ASE convenes stakeholders across sectors</a:t>
            </a:r>
            <a:r>
              <a:rPr lang="en-GB" sz="1400" dirty="0"/>
              <a:t>, acting as a neutral broker to build trust, align efforts, and secure early buy-in.</a:t>
            </a:r>
            <a:br>
              <a:rPr lang="en-GB" sz="1400" dirty="0"/>
            </a:br>
            <a:br>
              <a:rPr lang="en-GB" sz="1400" dirty="0"/>
            </a:br>
            <a:endParaRPr lang="en-GB" sz="1400" dirty="0"/>
          </a:p>
          <a:p>
            <a:pPr marL="285750" indent="-285750">
              <a:buFont typeface="Arial" panose="020B0604020202020204" pitchFamily="34" charset="0"/>
              <a:buChar char="•"/>
            </a:pPr>
            <a:r>
              <a:rPr lang="en-GB" sz="1400" dirty="0"/>
              <a:t>This coalition-building </a:t>
            </a:r>
            <a:r>
              <a:rPr lang="en-GB" sz="1400" b="1" dirty="0"/>
              <a:t>enables innovations to spread and embed with system-wide support.</a:t>
            </a:r>
          </a:p>
        </p:txBody>
      </p:sp>
      <p:pic>
        <p:nvPicPr>
          <p:cNvPr id="4" name="Picture 3" descr="A diagram of a bridge&#10;&#10;AI-generated content may be incorrect.">
            <a:extLst>
              <a:ext uri="{FF2B5EF4-FFF2-40B4-BE49-F238E27FC236}">
                <a16:creationId xmlns:a16="http://schemas.microsoft.com/office/drawing/2014/main" id="{F48ACE6E-655D-B150-80F8-27279FEED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794" y="2045968"/>
            <a:ext cx="3984976" cy="2741916"/>
          </a:xfrm>
          <a:prstGeom prst="rect">
            <a:avLst/>
          </a:prstGeom>
        </p:spPr>
      </p:pic>
    </p:spTree>
    <p:extLst>
      <p:ext uri="{BB962C8B-B14F-4D97-AF65-F5344CB8AC3E}">
        <p14:creationId xmlns:p14="http://schemas.microsoft.com/office/powerpoint/2010/main" val="204776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739-E1BF-7782-C88A-BC2D962E6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AE5AF-E088-B23A-3747-E0675F8D80B3}"/>
              </a:ext>
            </a:extLst>
          </p:cNvPr>
          <p:cNvSpPr txBox="1">
            <a:spLocks/>
          </p:cNvSpPr>
          <p:nvPr/>
        </p:nvSpPr>
        <p:spPr>
          <a:xfrm>
            <a:off x="838200" y="501445"/>
            <a:ext cx="10515600" cy="8146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Implementation Strategy</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0C05A83-B892-34AC-EBD9-E6BA832DFD42}"/>
              </a:ext>
            </a:extLst>
          </p:cNvPr>
          <p:cNvSpPr txBox="1">
            <a:spLocks/>
          </p:cNvSpPr>
          <p:nvPr/>
        </p:nvSpPr>
        <p:spPr>
          <a:xfrm>
            <a:off x="953624" y="1931905"/>
            <a:ext cx="5800859" cy="385647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FontTx/>
              <a:buChar char="•"/>
            </a:pPr>
            <a:r>
              <a:rPr lang="en-US" altLang="en-US" b="1" dirty="0"/>
              <a:t> Aim:</a:t>
            </a:r>
            <a:r>
              <a:rPr lang="en-US" altLang="en-US" dirty="0"/>
              <a:t> Aim and target outcome(s) (e.g., adoption, fidelity).</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Rationale &amp; mechanism:</a:t>
            </a:r>
            <a:r>
              <a:rPr lang="en-US" altLang="en-US" dirty="0"/>
              <a:t> How it works and barriers addressed.</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Actors &amp; actions:</a:t>
            </a:r>
            <a:r>
              <a:rPr lang="en-US" altLang="en-US" dirty="0"/>
              <a:t> Who delivers and what they do.</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Target &amp; setting:</a:t>
            </a:r>
            <a:r>
              <a:rPr lang="en-US" altLang="en-US" dirty="0"/>
              <a:t> Who or what changes, and where.</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Timing &amp; frequency:</a:t>
            </a:r>
            <a:r>
              <a:rPr lang="en-US" altLang="en-US" dirty="0"/>
              <a:t> When, how often, how long (phase-matched).</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Resources &amp; cost:</a:t>
            </a:r>
            <a:r>
              <a:rPr lang="en-US" altLang="en-US" dirty="0"/>
              <a:t> Time, tools, budget, staffing.</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Measures &amp; monitors:</a:t>
            </a:r>
            <a:r>
              <a:rPr lang="en-US" altLang="en-US" dirty="0"/>
              <a:t> Process and outcome KPIs</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Adaptation &amp; fidelity:</a:t>
            </a:r>
            <a:r>
              <a:rPr lang="en-US" altLang="en-US" dirty="0"/>
              <a:t> What can flex; what must stay consistent.</a:t>
            </a:r>
            <a:br>
              <a:rPr lang="en-US" altLang="en-US" dirty="0"/>
            </a:br>
            <a:endParaRPr lang="en-US" altLang="en-US" dirty="0"/>
          </a:p>
          <a:p>
            <a:pPr marL="0" lvl="0" indent="0" eaLnBrk="0" fontAlgn="base" hangingPunct="0">
              <a:lnSpc>
                <a:spcPct val="100000"/>
              </a:lnSpc>
              <a:spcBef>
                <a:spcPct val="0"/>
              </a:spcBef>
              <a:spcAft>
                <a:spcPct val="0"/>
              </a:spcAft>
              <a:buFontTx/>
              <a:buChar char="•"/>
            </a:pPr>
            <a:r>
              <a:rPr lang="en-US" altLang="en-US" b="1" dirty="0"/>
              <a:t> Risks &amp; mitigations:</a:t>
            </a:r>
            <a:r>
              <a:rPr lang="en-US" altLang="en-US" dirty="0"/>
              <a:t> Likely hurdles + contingencies.</a:t>
            </a:r>
          </a:p>
        </p:txBody>
      </p:sp>
      <p:pic>
        <p:nvPicPr>
          <p:cNvPr id="4" name="Picture 3" descr="A multicolored funnel with icons&#10;&#10;AI-generated content may be incorrect.">
            <a:extLst>
              <a:ext uri="{FF2B5EF4-FFF2-40B4-BE49-F238E27FC236}">
                <a16:creationId xmlns:a16="http://schemas.microsoft.com/office/drawing/2014/main" id="{EFE46B32-978A-628A-8758-6C805F0D8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220" y="1643837"/>
            <a:ext cx="4156798" cy="3701033"/>
          </a:xfrm>
          <a:prstGeom prst="rect">
            <a:avLst/>
          </a:prstGeom>
        </p:spPr>
      </p:pic>
    </p:spTree>
    <p:extLst>
      <p:ext uri="{BB962C8B-B14F-4D97-AF65-F5344CB8AC3E}">
        <p14:creationId xmlns:p14="http://schemas.microsoft.com/office/powerpoint/2010/main" val="261739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76F6-F7D1-3EE9-5AC1-DDF438248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39920-2670-A12F-D796-CB9CE5A5DCED}"/>
              </a:ext>
            </a:extLst>
          </p:cNvPr>
          <p:cNvSpPr txBox="1">
            <a:spLocks/>
          </p:cNvSpPr>
          <p:nvPr/>
        </p:nvSpPr>
        <p:spPr>
          <a:xfrm>
            <a:off x="838200" y="452284"/>
            <a:ext cx="10515600" cy="7793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Innovation Adaptation</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574537C-474F-0113-78ED-A8B55DC5EF35}"/>
              </a:ext>
            </a:extLst>
          </p:cNvPr>
          <p:cNvSpPr txBox="1"/>
          <p:nvPr/>
        </p:nvSpPr>
        <p:spPr>
          <a:xfrm>
            <a:off x="573655" y="2236972"/>
            <a:ext cx="4697083" cy="2246769"/>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Innovations </a:t>
            </a:r>
            <a:r>
              <a:rPr kumimoji="0" lang="en-US" altLang="en-US" sz="1400" b="1" i="0" u="none" strike="noStrike" cap="none" normalizeH="0" baseline="0" dirty="0">
                <a:ln>
                  <a:noFill/>
                </a:ln>
                <a:solidFill>
                  <a:schemeClr val="tx1"/>
                </a:solidFill>
                <a:effectLst/>
                <a:latin typeface="Calibri (body)"/>
              </a:rPr>
              <a:t>must adapt to local contexts while keeping core elements consistent</a:t>
            </a:r>
            <a:r>
              <a:rPr kumimoji="0" lang="en-US" altLang="en-US" sz="1400" b="0" i="0" u="none" strike="noStrike" cap="none" normalizeH="0" baseline="0" dirty="0">
                <a:ln>
                  <a:noFill/>
                </a:ln>
                <a:solidFill>
                  <a:schemeClr val="tx1"/>
                </a:solidFill>
                <a:effectLst/>
                <a:latin typeface="Calibri (body)"/>
              </a:rPr>
              <a:t>.</a:t>
            </a:r>
            <a:br>
              <a:rPr kumimoji="0" lang="en-US" altLang="en-US" sz="1400" b="0" i="0" u="none" strike="noStrike" cap="none" normalizeH="0" baseline="0" dirty="0">
                <a:ln>
                  <a:noFill/>
                </a:ln>
                <a:solidFill>
                  <a:schemeClr val="tx1"/>
                </a:solidFill>
                <a:effectLst/>
                <a:latin typeface="Calibri (body)"/>
              </a:rPr>
            </a:br>
            <a:br>
              <a:rPr kumimoji="0" lang="en-US" altLang="en-US" sz="1400" b="0" i="0" u="none" strike="noStrike" cap="none" normalizeH="0" baseline="0" dirty="0">
                <a:ln>
                  <a:noFill/>
                </a:ln>
                <a:solidFill>
                  <a:schemeClr val="tx1"/>
                </a:solidFill>
                <a:effectLst/>
                <a:latin typeface="Calibri (body)"/>
              </a:rPr>
            </a:b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ASE supports projects to define </a:t>
            </a:r>
            <a:r>
              <a:rPr kumimoji="0" lang="en-US" altLang="en-US" sz="1400" b="1" i="0" u="none" strike="noStrike" cap="none" normalizeH="0" baseline="0" dirty="0">
                <a:ln>
                  <a:noFill/>
                </a:ln>
                <a:solidFill>
                  <a:schemeClr val="tx1"/>
                </a:solidFill>
                <a:effectLst/>
                <a:latin typeface="Calibri (body)"/>
              </a:rPr>
              <a:t>scalable units</a:t>
            </a:r>
            <a:r>
              <a:rPr kumimoji="0" lang="en-US" altLang="en-US" sz="1400" b="0" i="0" u="none" strike="noStrike" cap="none" normalizeH="0" baseline="0" dirty="0">
                <a:ln>
                  <a:noFill/>
                </a:ln>
                <a:solidFill>
                  <a:schemeClr val="tx1"/>
                </a:solidFill>
                <a:effectLst/>
                <a:latin typeface="Calibri (body)"/>
              </a:rPr>
              <a:t> (must stay the same) and </a:t>
            </a:r>
            <a:r>
              <a:rPr kumimoji="0" lang="en-US" altLang="en-US" sz="1400" b="1" i="0" u="none" strike="noStrike" cap="none" normalizeH="0" baseline="0" dirty="0">
                <a:ln>
                  <a:noFill/>
                </a:ln>
                <a:solidFill>
                  <a:schemeClr val="tx1"/>
                </a:solidFill>
                <a:effectLst/>
                <a:latin typeface="Calibri (body)"/>
              </a:rPr>
              <a:t>modifiable units</a:t>
            </a:r>
            <a:r>
              <a:rPr kumimoji="0" lang="en-US" altLang="en-US" sz="1400" b="0" i="0" u="none" strike="noStrike" cap="none" normalizeH="0" baseline="0" dirty="0">
                <a:ln>
                  <a:noFill/>
                </a:ln>
                <a:solidFill>
                  <a:schemeClr val="tx1"/>
                </a:solidFill>
                <a:effectLst/>
                <a:latin typeface="Calibri (body)"/>
              </a:rPr>
              <a:t> (can change).</a:t>
            </a:r>
            <a:br>
              <a:rPr kumimoji="0" lang="en-US" altLang="en-US" sz="1400" b="0" i="0" u="none" strike="noStrike" cap="none" normalizeH="0" baseline="0" dirty="0">
                <a:ln>
                  <a:noFill/>
                </a:ln>
                <a:solidFill>
                  <a:schemeClr val="tx1"/>
                </a:solidFill>
                <a:effectLst/>
                <a:latin typeface="Calibri (body)"/>
              </a:rPr>
            </a:br>
            <a:br>
              <a:rPr kumimoji="0" lang="en-US" altLang="en-US" sz="1400" b="0" i="0" u="none" strike="noStrike" cap="none" normalizeH="0" baseline="0" dirty="0">
                <a:ln>
                  <a:noFill/>
                </a:ln>
                <a:solidFill>
                  <a:schemeClr val="tx1"/>
                </a:solidFill>
                <a:effectLst/>
                <a:latin typeface="Calibri (body)"/>
              </a:rPr>
            </a:b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This balance ensures spread with </a:t>
            </a:r>
            <a:r>
              <a:rPr kumimoji="0" lang="en-US" altLang="en-US" sz="1400" b="1" i="0" u="none" strike="noStrike" cap="none" normalizeH="0" baseline="0" dirty="0">
                <a:ln>
                  <a:noFill/>
                </a:ln>
                <a:solidFill>
                  <a:schemeClr val="tx1"/>
                </a:solidFill>
                <a:effectLst/>
                <a:latin typeface="Calibri (body)"/>
              </a:rPr>
              <a:t>both fidelity and flexibility</a:t>
            </a:r>
            <a:r>
              <a:rPr kumimoji="0" lang="en-US" altLang="en-US" sz="1400" b="0" i="0" u="none" strike="noStrike" cap="none" normalizeH="0" baseline="0" dirty="0">
                <a:ln>
                  <a:noFill/>
                </a:ln>
                <a:solidFill>
                  <a:schemeClr val="tx1"/>
                </a:solidFill>
                <a:effectLst/>
                <a:latin typeface="Calibri (body)"/>
              </a:rPr>
              <a:t>, making adoption practical and sustainable.</a:t>
            </a:r>
          </a:p>
        </p:txBody>
      </p:sp>
      <p:pic>
        <p:nvPicPr>
          <p:cNvPr id="4" name="Picture 3" descr="A screenshot of a diagram&#10;&#10;AI-generated content may be incorrect.">
            <a:extLst>
              <a:ext uri="{FF2B5EF4-FFF2-40B4-BE49-F238E27FC236}">
                <a16:creationId xmlns:a16="http://schemas.microsoft.com/office/drawing/2014/main" id="{A8F40907-D2A6-B0BE-315D-F6191AAC9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015" y="1975603"/>
            <a:ext cx="6534160" cy="2906794"/>
          </a:xfrm>
          <a:prstGeom prst="rect">
            <a:avLst/>
          </a:prstGeom>
        </p:spPr>
      </p:pic>
    </p:spTree>
    <p:extLst>
      <p:ext uri="{BB962C8B-B14F-4D97-AF65-F5344CB8AC3E}">
        <p14:creationId xmlns:p14="http://schemas.microsoft.com/office/powerpoint/2010/main" val="282697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4023-BF6B-B0EF-DD40-AE7661E69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C0183-208F-7137-1312-79167A51E939}"/>
              </a:ext>
            </a:extLst>
          </p:cNvPr>
          <p:cNvSpPr txBox="1">
            <a:spLocks/>
          </p:cNvSpPr>
          <p:nvPr/>
        </p:nvSpPr>
        <p:spPr>
          <a:xfrm>
            <a:off x="838200" y="521109"/>
            <a:ext cx="10515600" cy="7586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The Adoption Bundle</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Rectangle 1">
            <a:extLst>
              <a:ext uri="{FF2B5EF4-FFF2-40B4-BE49-F238E27FC236}">
                <a16:creationId xmlns:a16="http://schemas.microsoft.com/office/drawing/2014/main" id="{D178F334-9DB7-8809-2C09-7155307CE150}"/>
              </a:ext>
            </a:extLst>
          </p:cNvPr>
          <p:cNvSpPr txBox="1">
            <a:spLocks noChangeArrowheads="1"/>
          </p:cNvSpPr>
          <p:nvPr/>
        </p:nvSpPr>
        <p:spPr bwMode="auto">
          <a:xfrm>
            <a:off x="838200" y="1495542"/>
            <a:ext cx="592505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anose="00000500000000000000" pitchFamily="2" charset="0"/>
                <a:ea typeface="Open Sans" panose="020B0606030504020204" pitchFamily="34" charset="0"/>
                <a:cs typeface="Poppins" panose="000005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anose="00000500000000000000" pitchFamily="2" charset="0"/>
                <a:ea typeface="Open Sans" panose="020B0606030504020204" pitchFamily="34" charset="0"/>
                <a:cs typeface="Poppins" panose="000005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anose="00000500000000000000" pitchFamily="2" charset="0"/>
                <a:ea typeface="Open Sans" panose="020B0606030504020204" pitchFamily="34" charset="0"/>
                <a:cs typeface="Poppins" panose="000005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1400" b="1">
                <a:latin typeface="Calibri (body)"/>
              </a:rPr>
              <a:t>Model spec &amp; SOPs:</a:t>
            </a:r>
            <a:r>
              <a:rPr lang="en-US" altLang="en-US" sz="1400">
                <a:latin typeface="Calibri (body)"/>
              </a:rPr>
              <a:t> e.g., Plain-English description of the service model, inclusion/exclusion, step-by-step workflows, escalation, and hand-offs.</a:t>
            </a:r>
          </a:p>
          <a:p>
            <a:pPr eaLnBrk="0" fontAlgn="base" hangingPunct="0">
              <a:lnSpc>
                <a:spcPct val="100000"/>
              </a:lnSpc>
              <a:spcBef>
                <a:spcPct val="0"/>
              </a:spcBef>
              <a:spcAft>
                <a:spcPct val="0"/>
              </a:spcAft>
            </a:pPr>
            <a:endParaRPr lang="en-US" altLang="en-US" sz="1400">
              <a:latin typeface="Calibri (body)"/>
            </a:endParaRPr>
          </a:p>
          <a:p>
            <a:pPr eaLnBrk="0" fontAlgn="base" hangingPunct="0">
              <a:lnSpc>
                <a:spcPct val="100000"/>
              </a:lnSpc>
              <a:spcBef>
                <a:spcPct val="0"/>
              </a:spcBef>
              <a:spcAft>
                <a:spcPct val="0"/>
              </a:spcAft>
            </a:pPr>
            <a:r>
              <a:rPr lang="en-US" altLang="en-US" sz="1400" b="1">
                <a:latin typeface="Calibri (body)"/>
              </a:rPr>
              <a:t>Implementation toolkit:</a:t>
            </a:r>
            <a:r>
              <a:rPr lang="en-US" altLang="en-US" sz="1400">
                <a:latin typeface="Calibri (body)"/>
              </a:rPr>
              <a:t> e.g., 90-day plan with milestones and go/hold/scale gates, site-readiness checklist, room/list setup, equipment/procurement list.</a:t>
            </a:r>
          </a:p>
          <a:p>
            <a:pPr eaLnBrk="0" fontAlgn="base" hangingPunct="0">
              <a:lnSpc>
                <a:spcPct val="100000"/>
              </a:lnSpc>
              <a:spcBef>
                <a:spcPct val="0"/>
              </a:spcBef>
              <a:spcAft>
                <a:spcPct val="0"/>
              </a:spcAft>
            </a:pPr>
            <a:endParaRPr lang="en-US" altLang="en-US" sz="1400" b="1">
              <a:latin typeface="Calibri (body)"/>
            </a:endParaRPr>
          </a:p>
          <a:p>
            <a:pPr eaLnBrk="0" fontAlgn="base" hangingPunct="0">
              <a:lnSpc>
                <a:spcPct val="100000"/>
              </a:lnSpc>
              <a:spcBef>
                <a:spcPct val="0"/>
              </a:spcBef>
              <a:spcAft>
                <a:spcPct val="0"/>
              </a:spcAft>
            </a:pPr>
            <a:r>
              <a:rPr lang="en-US" altLang="en-US" sz="1400" b="1">
                <a:latin typeface="Calibri (body)"/>
              </a:rPr>
              <a:t>Roles &amp; workforce pack: </a:t>
            </a:r>
            <a:r>
              <a:rPr lang="en-US" altLang="en-US" sz="1400">
                <a:latin typeface="Calibri (body)"/>
              </a:rPr>
              <a:t>e.g., Job descriptions, competencies, supervision model, example job plans, training plan, and onboarding checklists.</a:t>
            </a:r>
          </a:p>
          <a:p>
            <a:pPr eaLnBrk="0" fontAlgn="base" hangingPunct="0">
              <a:lnSpc>
                <a:spcPct val="100000"/>
              </a:lnSpc>
              <a:spcBef>
                <a:spcPct val="0"/>
              </a:spcBef>
              <a:spcAft>
                <a:spcPct val="0"/>
              </a:spcAft>
            </a:pPr>
            <a:endParaRPr lang="en-US" altLang="en-US" sz="1400" b="1">
              <a:latin typeface="Calibri (body)"/>
            </a:endParaRPr>
          </a:p>
          <a:p>
            <a:pPr eaLnBrk="0" fontAlgn="base" hangingPunct="0">
              <a:lnSpc>
                <a:spcPct val="100000"/>
              </a:lnSpc>
              <a:spcBef>
                <a:spcPct val="0"/>
              </a:spcBef>
              <a:spcAft>
                <a:spcPct val="0"/>
              </a:spcAft>
            </a:pPr>
            <a:r>
              <a:rPr lang="en-US" altLang="en-US" sz="1400" b="1">
                <a:latin typeface="Calibri (body)"/>
              </a:rPr>
              <a:t>Data &amp; evaluation pack:</a:t>
            </a:r>
            <a:r>
              <a:rPr lang="en-US" altLang="en-US" sz="1400">
                <a:latin typeface="Calibri (body)"/>
              </a:rPr>
              <a:t> e.g., Baseline dataset, run-chart templates, fidelity checklist, PROMs/PREMs, and a 30/60/90-day review cadence.</a:t>
            </a:r>
          </a:p>
          <a:p>
            <a:pPr eaLnBrk="0" fontAlgn="base" hangingPunct="0">
              <a:lnSpc>
                <a:spcPct val="100000"/>
              </a:lnSpc>
              <a:spcBef>
                <a:spcPct val="0"/>
              </a:spcBef>
              <a:spcAft>
                <a:spcPct val="0"/>
              </a:spcAft>
            </a:pPr>
            <a:endParaRPr lang="en-US" altLang="en-US" sz="1400" b="1">
              <a:latin typeface="Calibri (body)"/>
            </a:endParaRPr>
          </a:p>
          <a:p>
            <a:pPr eaLnBrk="0" fontAlgn="base" hangingPunct="0">
              <a:lnSpc>
                <a:spcPct val="100000"/>
              </a:lnSpc>
              <a:spcBef>
                <a:spcPct val="0"/>
              </a:spcBef>
              <a:spcAft>
                <a:spcPct val="0"/>
              </a:spcAft>
            </a:pPr>
            <a:r>
              <a:rPr lang="en-US" altLang="en-US" sz="1400" b="1">
                <a:latin typeface="Calibri (body)"/>
              </a:rPr>
              <a:t>Benefits case &amp; costing:</a:t>
            </a:r>
            <a:r>
              <a:rPr lang="en-US" altLang="en-US" sz="1400">
                <a:latin typeface="Calibri (body)"/>
              </a:rPr>
              <a:t> e.g. Baseline vs target, capacity, LOS, £/WTE, consumables, carbon, and a ready-to-edit business case.</a:t>
            </a:r>
          </a:p>
          <a:p>
            <a:pPr eaLnBrk="0" fontAlgn="base" hangingPunct="0">
              <a:lnSpc>
                <a:spcPct val="100000"/>
              </a:lnSpc>
              <a:spcBef>
                <a:spcPct val="0"/>
              </a:spcBef>
              <a:spcAft>
                <a:spcPct val="0"/>
              </a:spcAft>
            </a:pPr>
            <a:endParaRPr lang="en-US" altLang="en-US" sz="1400" b="1">
              <a:latin typeface="Calibri (body)"/>
            </a:endParaRPr>
          </a:p>
          <a:p>
            <a:pPr eaLnBrk="0" fontAlgn="base" hangingPunct="0">
              <a:lnSpc>
                <a:spcPct val="100000"/>
              </a:lnSpc>
              <a:spcBef>
                <a:spcPct val="0"/>
              </a:spcBef>
              <a:spcAft>
                <a:spcPct val="0"/>
              </a:spcAft>
            </a:pPr>
            <a:r>
              <a:rPr lang="en-US" altLang="en-US" sz="1400" b="1">
                <a:latin typeface="Calibri (body)"/>
              </a:rPr>
              <a:t>Governance &amp; safety:</a:t>
            </a:r>
            <a:r>
              <a:rPr lang="en-US" altLang="en-US" sz="1400">
                <a:latin typeface="Calibri (body)"/>
              </a:rPr>
              <a:t> e.g., Risk register, clinical safety (e.g., DCB templates where relevant), IG/DPIA notes, incident/reporting routes, and QA checklist.</a:t>
            </a:r>
            <a:endParaRPr lang="en-US" altLang="en-US" sz="1400" dirty="0">
              <a:latin typeface="Calibri (body)"/>
            </a:endParaRPr>
          </a:p>
        </p:txBody>
      </p:sp>
      <p:pic>
        <p:nvPicPr>
          <p:cNvPr id="4" name="Picture 3" descr="A circular chart with text and icons&#10;&#10;AI-generated content may be incorrect.">
            <a:extLst>
              <a:ext uri="{FF2B5EF4-FFF2-40B4-BE49-F238E27FC236}">
                <a16:creationId xmlns:a16="http://schemas.microsoft.com/office/drawing/2014/main" id="{4B4628B2-2858-A0F5-394C-FABD41D96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902" y="1290176"/>
            <a:ext cx="4481867" cy="4264661"/>
          </a:xfrm>
          <a:prstGeom prst="rect">
            <a:avLst/>
          </a:prstGeom>
        </p:spPr>
      </p:pic>
    </p:spTree>
    <p:extLst>
      <p:ext uri="{BB962C8B-B14F-4D97-AF65-F5344CB8AC3E}">
        <p14:creationId xmlns:p14="http://schemas.microsoft.com/office/powerpoint/2010/main" val="1372841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62619-9DFB-92A0-423F-EC62F1F84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2B6BB-6928-F09C-EFD0-0B8D912FD34A}"/>
              </a:ext>
            </a:extLst>
          </p:cNvPr>
          <p:cNvSpPr txBox="1">
            <a:spLocks/>
          </p:cNvSpPr>
          <p:nvPr/>
        </p:nvSpPr>
        <p:spPr>
          <a:xfrm>
            <a:off x="838200" y="619432"/>
            <a:ext cx="10515600" cy="7145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Monitoring Systems</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8D3569A-7DDA-6E0D-A9F9-C45E1397610E}"/>
              </a:ext>
            </a:extLst>
          </p:cNvPr>
          <p:cNvSpPr txBox="1"/>
          <p:nvPr/>
        </p:nvSpPr>
        <p:spPr>
          <a:xfrm>
            <a:off x="730115" y="2305615"/>
            <a:ext cx="5450090" cy="2246769"/>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Projects use </a:t>
            </a:r>
            <a:r>
              <a:rPr kumimoji="0" lang="en-US" altLang="en-US" sz="1400" b="1" i="0" u="none" strike="noStrike" cap="none" normalizeH="0" baseline="0" dirty="0">
                <a:ln>
                  <a:noFill/>
                </a:ln>
                <a:solidFill>
                  <a:schemeClr val="tx1"/>
                </a:solidFill>
                <a:effectLst/>
                <a:latin typeface="Calibri (body)"/>
              </a:rPr>
              <a:t>Run Charts</a:t>
            </a:r>
            <a:r>
              <a:rPr kumimoji="0" lang="en-US" altLang="en-US" sz="1400" b="0" i="0" u="none" strike="noStrike" cap="none" normalizeH="0" baseline="0" dirty="0">
                <a:ln>
                  <a:noFill/>
                </a:ln>
                <a:solidFill>
                  <a:schemeClr val="tx1"/>
                </a:solidFill>
                <a:effectLst/>
                <a:latin typeface="Calibri (body)"/>
              </a:rPr>
              <a:t> and </a:t>
            </a:r>
            <a:r>
              <a:rPr kumimoji="0" lang="en-US" altLang="en-US" sz="1400" b="1" i="0" u="none" strike="noStrike" cap="none" normalizeH="0" baseline="0" dirty="0">
                <a:ln>
                  <a:noFill/>
                </a:ln>
                <a:solidFill>
                  <a:schemeClr val="tx1"/>
                </a:solidFill>
                <a:effectLst/>
                <a:latin typeface="Calibri (body)"/>
              </a:rPr>
              <a:t>SPC Charts</a:t>
            </a:r>
            <a:r>
              <a:rPr kumimoji="0" lang="en-US" altLang="en-US" sz="1400" b="0" i="0" u="none" strike="noStrike" cap="none" normalizeH="0" baseline="0" dirty="0">
                <a:ln>
                  <a:noFill/>
                </a:ln>
                <a:solidFill>
                  <a:schemeClr val="tx1"/>
                </a:solidFill>
                <a:effectLst/>
                <a:latin typeface="Calibri (body)"/>
              </a:rPr>
              <a:t> to track progress and identify real improvements vs normal variation.</a:t>
            </a:r>
            <a:br>
              <a:rPr kumimoji="0" lang="en-US" altLang="en-US" sz="1400" b="0" i="0" u="none" strike="noStrike" cap="none" normalizeH="0" baseline="0" dirty="0">
                <a:ln>
                  <a:noFill/>
                </a:ln>
                <a:solidFill>
                  <a:schemeClr val="tx1"/>
                </a:solidFill>
                <a:effectLst/>
                <a:latin typeface="Calibri (body)"/>
              </a:rPr>
            </a:b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400" dirty="0">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Both </a:t>
            </a:r>
            <a:r>
              <a:rPr kumimoji="0" lang="en-US" altLang="en-US" sz="1400" b="1" i="0" u="none" strike="noStrike" cap="none" normalizeH="0" baseline="0" dirty="0">
                <a:ln>
                  <a:noFill/>
                </a:ln>
                <a:solidFill>
                  <a:schemeClr val="tx1"/>
                </a:solidFill>
                <a:effectLst/>
                <a:latin typeface="Calibri (body)"/>
              </a:rPr>
              <a:t>primary indicators</a:t>
            </a:r>
            <a:r>
              <a:rPr kumimoji="0" lang="en-US" altLang="en-US" sz="1400" b="0" i="0" u="none" strike="noStrike" cap="none" normalizeH="0" baseline="0" dirty="0">
                <a:ln>
                  <a:noFill/>
                </a:ln>
                <a:solidFill>
                  <a:schemeClr val="tx1"/>
                </a:solidFill>
                <a:effectLst/>
                <a:latin typeface="Calibri (body)"/>
              </a:rPr>
              <a:t> (outcomes, efficiency, cost) and </a:t>
            </a:r>
            <a:r>
              <a:rPr kumimoji="0" lang="en-US" altLang="en-US" sz="1400" b="1" i="0" u="none" strike="noStrike" cap="none" normalizeH="0" baseline="0" dirty="0">
                <a:ln>
                  <a:noFill/>
                </a:ln>
                <a:solidFill>
                  <a:schemeClr val="tx1"/>
                </a:solidFill>
                <a:effectLst/>
                <a:latin typeface="Calibri (body)"/>
              </a:rPr>
              <a:t>secondary indicators</a:t>
            </a:r>
            <a:r>
              <a:rPr kumimoji="0" lang="en-US" altLang="en-US" sz="1400" b="0" i="0" u="none" strike="noStrike" cap="none" normalizeH="0" baseline="0" dirty="0">
                <a:ln>
                  <a:noFill/>
                </a:ln>
                <a:solidFill>
                  <a:schemeClr val="tx1"/>
                </a:solidFill>
                <a:effectLst/>
                <a:latin typeface="Calibri (body)"/>
              </a:rPr>
              <a:t> (staff/patient experience) are monitored.</a:t>
            </a:r>
            <a:br>
              <a:rPr kumimoji="0" lang="en-US" altLang="en-US" sz="1400" b="0" i="0" u="none" strike="noStrike" cap="none" normalizeH="0" baseline="0" dirty="0">
                <a:ln>
                  <a:noFill/>
                </a:ln>
                <a:solidFill>
                  <a:schemeClr val="tx1"/>
                </a:solidFill>
                <a:effectLst/>
                <a:latin typeface="Calibri (body)"/>
              </a:rPr>
            </a:br>
            <a:endParaRPr lang="en-US" altLang="en-US" sz="1400" dirty="0">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Ongoing measurement helps teams celebrate success, spot issues early, and sustain improvements at scale.</a:t>
            </a:r>
          </a:p>
        </p:txBody>
      </p:sp>
      <p:pic>
        <p:nvPicPr>
          <p:cNvPr id="4" name="Picture 3" descr="A graph with dots and lines&#10;&#10;AI-generated content may be incorrect.">
            <a:extLst>
              <a:ext uri="{FF2B5EF4-FFF2-40B4-BE49-F238E27FC236}">
                <a16:creationId xmlns:a16="http://schemas.microsoft.com/office/drawing/2014/main" id="{954A7B18-7E15-1EC3-498D-117499D3B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205" y="1881633"/>
            <a:ext cx="5281680" cy="3293210"/>
          </a:xfrm>
          <a:prstGeom prst="rect">
            <a:avLst/>
          </a:prstGeom>
        </p:spPr>
      </p:pic>
    </p:spTree>
    <p:extLst>
      <p:ext uri="{BB962C8B-B14F-4D97-AF65-F5344CB8AC3E}">
        <p14:creationId xmlns:p14="http://schemas.microsoft.com/office/powerpoint/2010/main" val="19165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D4216-ECBC-0964-5B95-7BEA17CD0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05BAA-C5AD-801C-6323-E523CC87FC0C}"/>
              </a:ext>
            </a:extLst>
          </p:cNvPr>
          <p:cNvSpPr txBox="1">
            <a:spLocks/>
          </p:cNvSpPr>
          <p:nvPr/>
        </p:nvSpPr>
        <p:spPr>
          <a:xfrm>
            <a:off x="838200" y="442451"/>
            <a:ext cx="10515600" cy="8021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Tailored Evaluation Framework</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49D64A30-F5A2-2BAE-C166-E961DB413110}"/>
              </a:ext>
            </a:extLst>
          </p:cNvPr>
          <p:cNvSpPr txBox="1"/>
          <p:nvPr/>
        </p:nvSpPr>
        <p:spPr>
          <a:xfrm>
            <a:off x="838200" y="1982450"/>
            <a:ext cx="5053642" cy="2893100"/>
          </a:xfrm>
          <a:prstGeom prst="rect">
            <a:avLst/>
          </a:prstGeom>
          <a:noFill/>
        </p:spPr>
        <p:txBody>
          <a:bodyPr wrap="square">
            <a:spAutoFit/>
          </a:bodyPr>
          <a:lstStyle/>
          <a:p>
            <a:pPr algn="just"/>
            <a:r>
              <a:rPr lang="en-GB" sz="1400" b="1" dirty="0"/>
              <a:t>Evaluation is critical to understanding impact of projects and driving improvement.</a:t>
            </a:r>
            <a:r>
              <a:rPr lang="en-GB" sz="1400" dirty="0"/>
              <a:t> Evaluating the spread and scale of interventions, requires a different approach to measuring the effectiveness of innovation. Working with projects, we use an adapted version of the </a:t>
            </a:r>
            <a:r>
              <a:rPr lang="en-GB" sz="1400" i="1" dirty="0"/>
              <a:t>RE-AIM</a:t>
            </a:r>
            <a:r>
              <a:rPr lang="en-GB" sz="1400" dirty="0"/>
              <a:t> framework. This ensures evaluation is systematic, transparent, and aligned with both system priorities and project learning needs.</a:t>
            </a:r>
          </a:p>
          <a:p>
            <a:pPr algn="just"/>
            <a:endParaRPr lang="en-GB" sz="1400" b="1" dirty="0"/>
          </a:p>
          <a:p>
            <a:pPr marL="285750" indent="-285750" algn="just">
              <a:buFont typeface="Arial" panose="020B0604020202020204" pitchFamily="34" charset="0"/>
              <a:buChar char="•"/>
            </a:pPr>
            <a:r>
              <a:rPr lang="en-GB" sz="1400" b="1" dirty="0"/>
              <a:t>Reach: </a:t>
            </a:r>
            <a:r>
              <a:rPr lang="en-GB" sz="1400" dirty="0"/>
              <a:t>Who and how many benefit, with attention to equity.</a:t>
            </a:r>
          </a:p>
          <a:p>
            <a:pPr marL="285750" indent="-285750" algn="just">
              <a:buFont typeface="Arial" panose="020B0604020202020204" pitchFamily="34" charset="0"/>
              <a:buChar char="•"/>
            </a:pPr>
            <a:r>
              <a:rPr lang="en-GB" sz="1400" b="1" dirty="0"/>
              <a:t>Effectiveness: </a:t>
            </a:r>
            <a:r>
              <a:rPr lang="en-GB" sz="1400" dirty="0"/>
              <a:t>Value and improvement achieved.</a:t>
            </a:r>
          </a:p>
          <a:p>
            <a:pPr marL="285750" indent="-285750" algn="just">
              <a:buFont typeface="Arial" panose="020B0604020202020204" pitchFamily="34" charset="0"/>
              <a:buChar char="•"/>
            </a:pPr>
            <a:r>
              <a:rPr lang="en-GB" sz="1400" b="1" dirty="0"/>
              <a:t>Adoption:</a:t>
            </a:r>
            <a:r>
              <a:rPr lang="en-GB" sz="1400" dirty="0"/>
              <a:t> Health boards and sites taking up the model.</a:t>
            </a:r>
          </a:p>
          <a:p>
            <a:pPr marL="285750" indent="-285750" algn="just">
              <a:buFont typeface="Arial" panose="020B0604020202020204" pitchFamily="34" charset="0"/>
              <a:buChar char="•"/>
            </a:pPr>
            <a:r>
              <a:rPr lang="en-GB" sz="1400" b="1" dirty="0"/>
              <a:t>Implementation: </a:t>
            </a:r>
            <a:r>
              <a:rPr lang="en-GB" sz="1400" dirty="0"/>
              <a:t>Fidelity and efficiency of project delivery.</a:t>
            </a:r>
          </a:p>
          <a:p>
            <a:pPr marL="285750" indent="-285750" algn="just">
              <a:buFont typeface="Arial" panose="020B0604020202020204" pitchFamily="34" charset="0"/>
              <a:buChar char="•"/>
            </a:pPr>
            <a:r>
              <a:rPr lang="en-GB" sz="1400" b="1" dirty="0"/>
              <a:t>Maintenance:</a:t>
            </a:r>
            <a:r>
              <a:rPr lang="en-GB" sz="1400" dirty="0"/>
              <a:t> Sustained performance and further spread.</a:t>
            </a:r>
          </a:p>
        </p:txBody>
      </p:sp>
      <p:pic>
        <p:nvPicPr>
          <p:cNvPr id="4" name="Picture 3" descr="A screenshot of a diagram&#10;&#10;AI-generated content may be incorrect.">
            <a:extLst>
              <a:ext uri="{FF2B5EF4-FFF2-40B4-BE49-F238E27FC236}">
                <a16:creationId xmlns:a16="http://schemas.microsoft.com/office/drawing/2014/main" id="{7FC70877-C775-5B97-1208-49861D52D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238" y="1539599"/>
            <a:ext cx="3778282" cy="3688501"/>
          </a:xfrm>
          <a:prstGeom prst="rect">
            <a:avLst/>
          </a:prstGeom>
        </p:spPr>
      </p:pic>
    </p:spTree>
    <p:extLst>
      <p:ext uri="{BB962C8B-B14F-4D97-AF65-F5344CB8AC3E}">
        <p14:creationId xmlns:p14="http://schemas.microsoft.com/office/powerpoint/2010/main" val="245520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AAE0-2C0A-F8CB-07D5-5AE59592479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F1370B-ACBD-E37E-7CBF-037FC7C9B615}"/>
              </a:ext>
            </a:extLst>
          </p:cNvPr>
          <p:cNvGraphicFramePr>
            <a:graphicFrameLocks noGrp="1"/>
          </p:cNvGraphicFramePr>
          <p:nvPr>
            <p:extLst>
              <p:ext uri="{D42A27DB-BD31-4B8C-83A1-F6EECF244321}">
                <p14:modId xmlns:p14="http://schemas.microsoft.com/office/powerpoint/2010/main" val="1860816958"/>
              </p:ext>
            </p:extLst>
          </p:nvPr>
        </p:nvGraphicFramePr>
        <p:xfrm>
          <a:off x="741078" y="297274"/>
          <a:ext cx="10467696" cy="5425099"/>
        </p:xfrm>
        <a:graphic>
          <a:graphicData uri="http://schemas.openxmlformats.org/drawingml/2006/table">
            <a:tbl>
              <a:tblPr firstRow="1" bandRow="1">
                <a:tableStyleId>{5C22544A-7EE6-4342-B048-85BDC9FD1C3A}</a:tableStyleId>
              </a:tblPr>
              <a:tblGrid>
                <a:gridCol w="2197288">
                  <a:extLst>
                    <a:ext uri="{9D8B030D-6E8A-4147-A177-3AD203B41FA5}">
                      <a16:colId xmlns:a16="http://schemas.microsoft.com/office/drawing/2014/main" val="3262940097"/>
                    </a:ext>
                  </a:extLst>
                </a:gridCol>
                <a:gridCol w="804319">
                  <a:extLst>
                    <a:ext uri="{9D8B030D-6E8A-4147-A177-3AD203B41FA5}">
                      <a16:colId xmlns:a16="http://schemas.microsoft.com/office/drawing/2014/main" val="2920175509"/>
                    </a:ext>
                  </a:extLst>
                </a:gridCol>
                <a:gridCol w="1126957">
                  <a:extLst>
                    <a:ext uri="{9D8B030D-6E8A-4147-A177-3AD203B41FA5}">
                      <a16:colId xmlns:a16="http://schemas.microsoft.com/office/drawing/2014/main" val="4070514392"/>
                    </a:ext>
                  </a:extLst>
                </a:gridCol>
                <a:gridCol w="2427291">
                  <a:extLst>
                    <a:ext uri="{9D8B030D-6E8A-4147-A177-3AD203B41FA5}">
                      <a16:colId xmlns:a16="http://schemas.microsoft.com/office/drawing/2014/main" val="1968040230"/>
                    </a:ext>
                  </a:extLst>
                </a:gridCol>
                <a:gridCol w="3911841">
                  <a:extLst>
                    <a:ext uri="{9D8B030D-6E8A-4147-A177-3AD203B41FA5}">
                      <a16:colId xmlns:a16="http://schemas.microsoft.com/office/drawing/2014/main" val="2426507750"/>
                    </a:ext>
                  </a:extLst>
                </a:gridCol>
              </a:tblGrid>
              <a:tr h="353583">
                <a:tc>
                  <a:txBody>
                    <a:bodyPr/>
                    <a:lstStyle/>
                    <a:p>
                      <a:pPr algn="l">
                        <a:lnSpc>
                          <a:spcPct val="115000"/>
                        </a:lnSpc>
                        <a:spcAft>
                          <a:spcPts val="1000"/>
                        </a:spcAft>
                        <a:buNone/>
                      </a:pPr>
                      <a:r>
                        <a:rPr lang="en-GB" sz="900">
                          <a:effectLst/>
                        </a:rPr>
                        <a:t>Project Title:</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Lead 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PC Area:</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WG Priority Areas: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Key Benefits: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2756981707"/>
                  </a:ext>
                </a:extLst>
              </a:tr>
              <a:tr h="814747">
                <a:tc>
                  <a:txBody>
                    <a:bodyPr/>
                    <a:lstStyle/>
                    <a:p>
                      <a:pPr algn="l">
                        <a:lnSpc>
                          <a:spcPct val="115000"/>
                        </a:lnSpc>
                        <a:spcAft>
                          <a:spcPts val="1000"/>
                        </a:spcAft>
                        <a:buNone/>
                      </a:pPr>
                      <a:r>
                        <a:rPr lang="en-GB" sz="900">
                          <a:effectLst/>
                        </a:rPr>
                        <a:t>Establishing a Perioperative Care of Older People Undergoing Surgery (POPS) Service in Elective General Surgery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CAVUHB &amp; SBUHB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Theatre Optimisation &amp; Anaesthetic CIN</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Preventative health; Improved diagnostics; Reducing surgical waiting lists; Reducing time in hospital; Supporting a talented workforce; Planned care recovery.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 Length of stay ~4.5 bed days/patient; £803 saving/patient; 1 in 7 avoid unnecessary surgery (shared decision‑making); ~900 fewer unnecessary procedures (Wales scenario); ~28,350 bed days released (Wales scenario); 4,000+ additional operations enabled.</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1973430372"/>
                  </a:ext>
                </a:extLst>
              </a:tr>
              <a:tr h="814747">
                <a:tc>
                  <a:txBody>
                    <a:bodyPr/>
                    <a:lstStyle/>
                    <a:p>
                      <a:pPr algn="l">
                        <a:lnSpc>
                          <a:spcPct val="115000"/>
                        </a:lnSpc>
                        <a:spcAft>
                          <a:spcPts val="1000"/>
                        </a:spcAft>
                        <a:buNone/>
                      </a:pPr>
                      <a:r>
                        <a:rPr lang="en-GB" sz="900">
                          <a:effectLst/>
                        </a:rPr>
                        <a:t>Gynaecology Community Hubs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HDUHB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dirty="0">
                          <a:effectLst/>
                        </a:rPr>
                        <a:t>Diagnostics Cancer Network</a:t>
                      </a:r>
                      <a:endParaRPr lang="en-GB" sz="1050" dirty="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Improved diagnostics; Reducing waiting times; Reducing time in hospital; Supporting a talented workforce; Planned care recovery and building capacity.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£268 resource release per patient; ~£73,968/yr resource released per weekly clinic; +276 urgent suspected cancer (USC) slots freed per site annually; fewer hospital visits; ↓ carbon.</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1057316309"/>
                  </a:ext>
                </a:extLst>
              </a:tr>
              <a:tr h="814747">
                <a:tc>
                  <a:txBody>
                    <a:bodyPr/>
                    <a:lstStyle/>
                    <a:p>
                      <a:pPr algn="l">
                        <a:lnSpc>
                          <a:spcPct val="115000"/>
                        </a:lnSpc>
                        <a:spcAft>
                          <a:spcPts val="1000"/>
                        </a:spcAft>
                        <a:buNone/>
                      </a:pPr>
                      <a:r>
                        <a:rPr lang="en-GB" sz="900">
                          <a:effectLst/>
                        </a:rPr>
                        <a:t>Radiology Pathway Navigation – A New Direction: Streamlining the referral pathway and reducing waits for CT, X‑Ray and endoscopy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CTMUHB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Diagnostics Cancer Network</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dirty="0">
                          <a:effectLst/>
                        </a:rPr>
                        <a:t>Diagnostics; Reducing waiting lists; Supporting a talented workforce; Planned care recovery.</a:t>
                      </a:r>
                      <a:endParaRPr lang="en-GB" sz="1050" dirty="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+710 CTs added/site/year; 273 radiologist hours saved/site/year (~£26k); ~£68k outsourcing avoided/site; 69% same‑day colorectal staging CT; 84% faster CXR reporting; 29% faster CXR→CT; 46–52% faster to MDT.</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3304748794"/>
                  </a:ext>
                </a:extLst>
              </a:tr>
              <a:tr h="814747">
                <a:tc>
                  <a:txBody>
                    <a:bodyPr/>
                    <a:lstStyle/>
                    <a:p>
                      <a:pPr algn="l">
                        <a:lnSpc>
                          <a:spcPct val="115000"/>
                        </a:lnSpc>
                        <a:spcAft>
                          <a:spcPts val="1000"/>
                        </a:spcAft>
                        <a:buNone/>
                      </a:pPr>
                      <a:r>
                        <a:rPr lang="en-GB" sz="900">
                          <a:effectLst/>
                        </a:rPr>
                        <a:t>Building Capacity and Reducing Waits in Gastroenterology Planned Care</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BCUHB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Diagnostics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Improved diagnostics; Reducing waiting times; Supporting a talented workforce; Planned care recovery and building capacity.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Waits cut from &gt;3 yrs to ~3 months; 318 patients removed from list; ~500 consultant slots created; ~£108k consultant time released/site in 9 months; 100% positive patient feedback.</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2992238432"/>
                  </a:ext>
                </a:extLst>
              </a:tr>
              <a:tr h="814747">
                <a:tc>
                  <a:txBody>
                    <a:bodyPr/>
                    <a:lstStyle/>
                    <a:p>
                      <a:pPr algn="l">
                        <a:lnSpc>
                          <a:spcPct val="115000"/>
                        </a:lnSpc>
                        <a:spcAft>
                          <a:spcPts val="1000"/>
                        </a:spcAft>
                        <a:buNone/>
                      </a:pPr>
                      <a:r>
                        <a:rPr lang="en-GB" sz="900">
                          <a:effectLst/>
                        </a:rPr>
                        <a:t>Carpal Tunnel Surgery: Introducing the lean, green, more efficient pathway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BCUHB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Theatre Optimisation &amp; Surgery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Reducing waiting times; Supporting a talented workforce; Planned care recovery and building capacity.</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Shift to minor‑ops: −65% resource use; −66% clinical waste; −80% CO₂ (≈−22.14 kg/case); ~£37.42 consumables saving/case; ~£1,120 resource release/case; &gt;300 cases delivered; frees main theatres for complex cases.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4069762160"/>
                  </a:ext>
                </a:extLst>
              </a:tr>
              <a:tr h="997781">
                <a:tc>
                  <a:txBody>
                    <a:bodyPr/>
                    <a:lstStyle/>
                    <a:p>
                      <a:pPr algn="l">
                        <a:lnSpc>
                          <a:spcPct val="115000"/>
                        </a:lnSpc>
                        <a:spcAft>
                          <a:spcPts val="1000"/>
                        </a:spcAft>
                        <a:buNone/>
                      </a:pPr>
                      <a:r>
                        <a:rPr lang="en-GB" sz="900">
                          <a:effectLst/>
                        </a:rPr>
                        <a:t>Welsh Fracture Liaison Service (FLS) Model</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ABUHB</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a:effectLst/>
                        </a:rPr>
                        <a:t>Diagnostics</a:t>
                      </a:r>
                      <a:endParaRPr lang="en-GB" sz="105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dirty="0">
                          <a:effectLst/>
                        </a:rPr>
                        <a:t>Improved diagnostics; Reducing waiting times; Supporting a talented workforce; Planned care recovery and building capacity.</a:t>
                      </a:r>
                      <a:endParaRPr lang="en-GB" sz="1050" dirty="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tc>
                  <a:txBody>
                    <a:bodyPr/>
                    <a:lstStyle/>
                    <a:p>
                      <a:pPr algn="l">
                        <a:lnSpc>
                          <a:spcPct val="115000"/>
                        </a:lnSpc>
                        <a:spcAft>
                          <a:spcPts val="1000"/>
                        </a:spcAft>
                        <a:buNone/>
                      </a:pPr>
                      <a:r>
                        <a:rPr lang="en-GB" sz="900" dirty="0">
                          <a:effectLst/>
                        </a:rPr>
                        <a:t>Digital case‑finding ↑ identification 22.6% → 61%; treatment rate 66%; follow‑up ×3; prevents refractures; value modelling indicates ~£7.5m NHS + ~£3.5m social care benefits if fully applied; programme cost ~£2.5–£4.9m/yr; bed days and costs avoided through secondary prevention.</a:t>
                      </a:r>
                      <a:endParaRPr lang="en-GB" sz="1050" dirty="0">
                        <a:effectLst/>
                        <a:latin typeface="Cambria" panose="02040503050406030204" pitchFamily="18" charset="0"/>
                        <a:ea typeface="MS Mincho" panose="02020609040205080304" pitchFamily="49" charset="-128"/>
                        <a:cs typeface="Times New Roman" panose="02020603050405020304" pitchFamily="18" charset="0"/>
                      </a:endParaRPr>
                    </a:p>
                  </a:txBody>
                  <a:tcPr marL="81354" marR="81354" marT="40677" marB="40677" anchor="ctr"/>
                </a:tc>
                <a:extLst>
                  <a:ext uri="{0D108BD9-81ED-4DB2-BD59-A6C34878D82A}">
                    <a16:rowId xmlns:a16="http://schemas.microsoft.com/office/drawing/2014/main" val="821672952"/>
                  </a:ext>
                </a:extLst>
              </a:tr>
            </a:tbl>
          </a:graphicData>
        </a:graphic>
      </p:graphicFrame>
    </p:spTree>
    <p:extLst>
      <p:ext uri="{BB962C8B-B14F-4D97-AF65-F5344CB8AC3E}">
        <p14:creationId xmlns:p14="http://schemas.microsoft.com/office/powerpoint/2010/main" val="1930270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7CE6AF96-D4E1-FFCC-7F61-308FFE96B20B}"/>
            </a:ext>
          </a:extLst>
        </p:cNvPr>
        <p:cNvGrpSpPr/>
        <p:nvPr/>
      </p:nvGrpSpPr>
      <p:grpSpPr>
        <a:xfrm>
          <a:off x="0" y="0"/>
          <a:ext cx="0" cy="0"/>
          <a:chOff x="0" y="0"/>
          <a:chExt cx="0" cy="0"/>
        </a:xfrm>
      </p:grpSpPr>
      <p:pic>
        <p:nvPicPr>
          <p:cNvPr id="4" name="Picture 3" descr="A close-up of a person's face&#10;&#10;AI-generated content may be incorrect.">
            <a:extLst>
              <a:ext uri="{FF2B5EF4-FFF2-40B4-BE49-F238E27FC236}">
                <a16:creationId xmlns:a16="http://schemas.microsoft.com/office/drawing/2014/main" id="{BD371E68-4692-1089-9462-FDD4FF9B3E9A}"/>
              </a:ext>
            </a:extLst>
          </p:cNvPr>
          <p:cNvPicPr>
            <a:picLocks noChangeAspect="1"/>
          </p:cNvPicPr>
          <p:nvPr/>
        </p:nvPicPr>
        <p:blipFill>
          <a:blip r:embed="rId3">
            <a:extLst>
              <a:ext uri="{28A0092B-C50C-407E-A947-70E740481C1C}">
                <a14:useLocalDpi xmlns:a14="http://schemas.microsoft.com/office/drawing/2010/main" val="0"/>
              </a:ext>
            </a:extLst>
          </a:blip>
          <a:srcRect r="62810"/>
          <a:stretch>
            <a:fillRect/>
          </a:stretch>
        </p:blipFill>
        <p:spPr>
          <a:xfrm>
            <a:off x="1361210" y="1485187"/>
            <a:ext cx="1841454" cy="1867853"/>
          </a:xfrm>
          <a:prstGeom prst="rect">
            <a:avLst/>
          </a:prstGeom>
        </p:spPr>
      </p:pic>
      <p:sp>
        <p:nvSpPr>
          <p:cNvPr id="2" name="TextBox 1">
            <a:extLst>
              <a:ext uri="{FF2B5EF4-FFF2-40B4-BE49-F238E27FC236}">
                <a16:creationId xmlns:a16="http://schemas.microsoft.com/office/drawing/2014/main" id="{CF85F251-CE09-D55C-2139-AED04597986B}"/>
              </a:ext>
            </a:extLst>
          </p:cNvPr>
          <p:cNvSpPr txBox="1"/>
          <p:nvPr/>
        </p:nvSpPr>
        <p:spPr>
          <a:xfrm>
            <a:off x="3602419" y="2768265"/>
            <a:ext cx="6621863" cy="584775"/>
          </a:xfrm>
          <a:prstGeom prst="rect">
            <a:avLst/>
          </a:prstGeom>
          <a:noFill/>
        </p:spPr>
        <p:txBody>
          <a:bodyPr wrap="square" rtlCol="0">
            <a:spAutoFit/>
          </a:bodyPr>
          <a:lstStyle/>
          <a:p>
            <a:r>
              <a:rPr lang="en-GB" sz="3200" b="1" dirty="0">
                <a:solidFill>
                  <a:schemeClr val="bg1"/>
                </a:solidFill>
                <a:latin typeface="Poppins" panose="00000500000000000000" pitchFamily="2" charset="0"/>
                <a:cs typeface="Poppins" panose="00000500000000000000" pitchFamily="2" charset="0"/>
              </a:rPr>
              <a:t>Welsh Fracture Liaison Service</a:t>
            </a:r>
          </a:p>
        </p:txBody>
      </p:sp>
      <p:sp>
        <p:nvSpPr>
          <p:cNvPr id="3" name="TextBox 2">
            <a:extLst>
              <a:ext uri="{FF2B5EF4-FFF2-40B4-BE49-F238E27FC236}">
                <a16:creationId xmlns:a16="http://schemas.microsoft.com/office/drawing/2014/main" id="{BCEC36F4-F24C-9DC4-5C44-2C5BCAC268E1}"/>
              </a:ext>
            </a:extLst>
          </p:cNvPr>
          <p:cNvSpPr txBox="1"/>
          <p:nvPr/>
        </p:nvSpPr>
        <p:spPr>
          <a:xfrm>
            <a:off x="3602419" y="1566260"/>
            <a:ext cx="6621863" cy="1200329"/>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Dr. Inder Singh</a:t>
            </a:r>
          </a:p>
          <a:p>
            <a:r>
              <a:rPr lang="en-GB" sz="2400" dirty="0">
                <a:latin typeface="Poppins" panose="00000500000000000000" pitchFamily="2" charset="0"/>
                <a:cs typeface="Poppins" panose="00000500000000000000" pitchFamily="2" charset="0"/>
              </a:rPr>
              <a:t>Consultant Geriatrician</a:t>
            </a:r>
          </a:p>
          <a:p>
            <a:r>
              <a:rPr lang="en-GB" sz="2400" dirty="0">
                <a:latin typeface="Poppins" panose="00000500000000000000" pitchFamily="2" charset="0"/>
                <a:cs typeface="Poppins" panose="00000500000000000000" pitchFamily="2" charset="0"/>
              </a:rPr>
              <a:t>Aneurin Bevan University Health Board</a:t>
            </a:r>
          </a:p>
        </p:txBody>
      </p:sp>
    </p:spTree>
    <p:extLst>
      <p:ext uri="{BB962C8B-B14F-4D97-AF65-F5344CB8AC3E}">
        <p14:creationId xmlns:p14="http://schemas.microsoft.com/office/powerpoint/2010/main" val="89163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EC7C5E-69FD-4DB4-9272-00C2D88257DD}"/>
              </a:ext>
            </a:extLst>
          </p:cNvPr>
          <p:cNvSpPr txBox="1"/>
          <p:nvPr/>
        </p:nvSpPr>
        <p:spPr>
          <a:xfrm>
            <a:off x="2502061" y="3576509"/>
            <a:ext cx="7477125" cy="92333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6">
                    <a:lumMod val="75000"/>
                  </a:schemeClr>
                </a:solidFill>
                <a:latin typeface="Poppins" panose="00000500000000000000" pitchFamily="2" charset="0"/>
                <a:cs typeface="Poppins" panose="00000500000000000000" pitchFamily="2" charset="0"/>
              </a:rPr>
              <a:t>Dr Inder Singh</a:t>
            </a:r>
          </a:p>
          <a:p>
            <a:pPr algn="ctr" eaLnBrk="1" fontAlgn="auto" hangingPunct="1">
              <a:spcBef>
                <a:spcPts val="0"/>
              </a:spcBef>
              <a:spcAft>
                <a:spcPts val="0"/>
              </a:spcAft>
              <a:defRPr/>
            </a:pPr>
            <a:r>
              <a:rPr lang="en-GB" b="1" dirty="0">
                <a:solidFill>
                  <a:schemeClr val="accent6">
                    <a:lumMod val="75000"/>
                  </a:schemeClr>
                </a:solidFill>
                <a:latin typeface="Poppins" panose="00000500000000000000" pitchFamily="2" charset="0"/>
                <a:cs typeface="Poppins" panose="00000500000000000000" pitchFamily="2" charset="0"/>
              </a:rPr>
              <a:t>Consultant Geriatrician </a:t>
            </a:r>
          </a:p>
          <a:p>
            <a:pPr algn="ctr" eaLnBrk="1" fontAlgn="auto" hangingPunct="1">
              <a:spcBef>
                <a:spcPts val="0"/>
              </a:spcBef>
              <a:spcAft>
                <a:spcPts val="0"/>
              </a:spcAft>
              <a:defRPr/>
            </a:pPr>
            <a:r>
              <a:rPr lang="en-GB" b="1" dirty="0">
                <a:solidFill>
                  <a:schemeClr val="accent6">
                    <a:lumMod val="75000"/>
                  </a:schemeClr>
                </a:solidFill>
                <a:latin typeface="Poppins" panose="00000500000000000000" pitchFamily="2" charset="0"/>
                <a:cs typeface="Poppins" panose="00000500000000000000" pitchFamily="2" charset="0"/>
              </a:rPr>
              <a:t>National Clinical Lead, Bone Health, Wales </a:t>
            </a:r>
          </a:p>
        </p:txBody>
      </p:sp>
      <p:sp>
        <p:nvSpPr>
          <p:cNvPr id="5" name="TextBox 4">
            <a:extLst>
              <a:ext uri="{FF2B5EF4-FFF2-40B4-BE49-F238E27FC236}">
                <a16:creationId xmlns:a16="http://schemas.microsoft.com/office/drawing/2014/main" id="{CEF4642A-5A85-4487-88AF-AA34A20DD060}"/>
              </a:ext>
            </a:extLst>
          </p:cNvPr>
          <p:cNvSpPr txBox="1"/>
          <p:nvPr/>
        </p:nvSpPr>
        <p:spPr>
          <a:xfrm>
            <a:off x="3120163" y="5098453"/>
            <a:ext cx="6097587" cy="369332"/>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6">
                    <a:lumMod val="50000"/>
                  </a:schemeClr>
                </a:solidFill>
                <a:latin typeface="Poppins" panose="00000500000000000000" pitchFamily="2" charset="0"/>
                <a:cs typeface="Poppins" panose="00000500000000000000" pitchFamily="2" charset="0"/>
              </a:rPr>
              <a:t>2</a:t>
            </a:r>
            <a:r>
              <a:rPr lang="en-GB" b="1" baseline="30000" dirty="0">
                <a:solidFill>
                  <a:schemeClr val="accent6">
                    <a:lumMod val="50000"/>
                  </a:schemeClr>
                </a:solidFill>
                <a:latin typeface="Poppins" panose="00000500000000000000" pitchFamily="2" charset="0"/>
                <a:cs typeface="Poppins" panose="00000500000000000000" pitchFamily="2" charset="0"/>
              </a:rPr>
              <a:t>nd</a:t>
            </a:r>
            <a:r>
              <a:rPr lang="en-GB" b="1" dirty="0">
                <a:solidFill>
                  <a:schemeClr val="accent6">
                    <a:lumMod val="50000"/>
                  </a:schemeClr>
                </a:solidFill>
                <a:latin typeface="Poppins" panose="00000500000000000000" pitchFamily="2" charset="0"/>
                <a:cs typeface="Poppins" panose="00000500000000000000" pitchFamily="2" charset="0"/>
              </a:rPr>
              <a:t> September 2025</a:t>
            </a:r>
            <a:endParaRPr lang="en-GB" dirty="0">
              <a:solidFill>
                <a:schemeClr val="accent6">
                  <a:lumMod val="50000"/>
                </a:schemeClr>
              </a:solidFill>
              <a:latin typeface="Poppins" panose="00000500000000000000" pitchFamily="2" charset="0"/>
              <a:cs typeface="Poppins" panose="00000500000000000000" pitchFamily="2" charset="0"/>
            </a:endParaRPr>
          </a:p>
        </p:txBody>
      </p:sp>
      <p:pic>
        <p:nvPicPr>
          <p:cNvPr id="6" name="Picture 5" descr="A blue and white cover with text&#10;&#10;AI-generated content may be incorrect.">
            <a:extLst>
              <a:ext uri="{FF2B5EF4-FFF2-40B4-BE49-F238E27FC236}">
                <a16:creationId xmlns:a16="http://schemas.microsoft.com/office/drawing/2014/main" id="{7E3C0303-DEB8-4DC1-9E86-CE83C81F447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445" y="0"/>
            <a:ext cx="2076746" cy="2643650"/>
          </a:xfrm>
          <a:prstGeom prst="rect">
            <a:avLst/>
          </a:prstGeom>
          <a:noFill/>
          <a:ln>
            <a:noFill/>
          </a:ln>
        </p:spPr>
      </p:pic>
      <p:pic>
        <p:nvPicPr>
          <p:cNvPr id="7" name="Picture 6" descr="A blue and white signAI-generated content may be incorrect.">
            <a:hlinkClick r:id="rId3"/>
            <a:extLst>
              <a:ext uri="{FF2B5EF4-FFF2-40B4-BE49-F238E27FC236}">
                <a16:creationId xmlns:a16="http://schemas.microsoft.com/office/drawing/2014/main" id="{B927BFD1-1FAA-4A8D-BD6C-F4839F1DB7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5892" y="1560177"/>
            <a:ext cx="5626130" cy="1822693"/>
          </a:xfrm>
          <a:prstGeom prst="rect">
            <a:avLst/>
          </a:prstGeom>
          <a:noFill/>
          <a:ln>
            <a:noFill/>
          </a:ln>
        </p:spPr>
      </p:pic>
      <p:pic>
        <p:nvPicPr>
          <p:cNvPr id="10" name="Picture 13">
            <a:extLst>
              <a:ext uri="{FF2B5EF4-FFF2-40B4-BE49-F238E27FC236}">
                <a16:creationId xmlns:a16="http://schemas.microsoft.com/office/drawing/2014/main" id="{77D6AE42-E7D8-4718-B8AD-23C7189CA4D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159" y="3700350"/>
            <a:ext cx="1414312" cy="14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0A12B40-5AC9-4416-87B7-D5CA62674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48" y="191296"/>
            <a:ext cx="1690921" cy="713510"/>
          </a:xfrm>
          <a:prstGeom prst="rect">
            <a:avLst/>
          </a:prstGeom>
        </p:spPr>
      </p:pic>
      <p:pic>
        <p:nvPicPr>
          <p:cNvPr id="13" name="Picture 2">
            <a:extLst>
              <a:ext uri="{FF2B5EF4-FFF2-40B4-BE49-F238E27FC236}">
                <a16:creationId xmlns:a16="http://schemas.microsoft.com/office/drawing/2014/main" id="{21001FAF-F907-47C4-9124-4D87DB03E0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 y="2409777"/>
            <a:ext cx="2017624" cy="11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NHS Wales Executive becomes NHS Wales ...">
            <a:extLst>
              <a:ext uri="{FF2B5EF4-FFF2-40B4-BE49-F238E27FC236}">
                <a16:creationId xmlns:a16="http://schemas.microsoft.com/office/drawing/2014/main" id="{1E01E509-1861-4070-B137-D3A985A755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 y="1135557"/>
            <a:ext cx="2543572" cy="10598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277C73-1BD7-409B-8B59-A6929DEB6006}"/>
              </a:ext>
            </a:extLst>
          </p:cNvPr>
          <p:cNvSpPr txBox="1"/>
          <p:nvPr/>
        </p:nvSpPr>
        <p:spPr>
          <a:xfrm>
            <a:off x="3553326" y="4706813"/>
            <a:ext cx="6096000" cy="369332"/>
          </a:xfrm>
          <a:prstGeom prst="rect">
            <a:avLst/>
          </a:prstGeom>
          <a:noFill/>
        </p:spPr>
        <p:txBody>
          <a:bodyPr wrap="square">
            <a:spAutoFit/>
          </a:bodyPr>
          <a:lstStyle/>
          <a:p>
            <a:pPr algn="ctr"/>
            <a:r>
              <a:rPr lang="en-GB" b="1" dirty="0">
                <a:latin typeface="Poppins" panose="00000500000000000000" pitchFamily="2" charset="0"/>
                <a:cs typeface="Poppins" panose="00000500000000000000" pitchFamily="2" charset="0"/>
              </a:rPr>
              <a:t>Adopt, Spread and Embed Online Showcase</a:t>
            </a:r>
          </a:p>
        </p:txBody>
      </p:sp>
    </p:spTree>
    <p:extLst>
      <p:ext uri="{BB962C8B-B14F-4D97-AF65-F5344CB8AC3E}">
        <p14:creationId xmlns:p14="http://schemas.microsoft.com/office/powerpoint/2010/main" val="1645844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E578B4-083B-4EA1-B18F-3A0DB6422876}"/>
              </a:ext>
            </a:extLst>
          </p:cNvPr>
          <p:cNvSpPr txBox="1">
            <a:spLocks/>
          </p:cNvSpPr>
          <p:nvPr/>
        </p:nvSpPr>
        <p:spPr>
          <a:xfrm>
            <a:off x="1431196" y="2360450"/>
            <a:ext cx="9587386" cy="5180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Poppins" panose="00000500000000000000" pitchFamily="2" charset="0"/>
                <a:cs typeface="Poppins" panose="00000500000000000000" pitchFamily="2" charset="0"/>
              </a:rPr>
              <a:t>More than a silent condition: The fracture cascade</a:t>
            </a:r>
          </a:p>
        </p:txBody>
      </p:sp>
      <p:sp>
        <p:nvSpPr>
          <p:cNvPr id="6" name="TextBox 5">
            <a:extLst>
              <a:ext uri="{FF2B5EF4-FFF2-40B4-BE49-F238E27FC236}">
                <a16:creationId xmlns:a16="http://schemas.microsoft.com/office/drawing/2014/main" id="{A9BB7348-7754-4EAE-BB11-E2C3E892DCB9}"/>
              </a:ext>
            </a:extLst>
          </p:cNvPr>
          <p:cNvSpPr txBox="1"/>
          <p:nvPr/>
        </p:nvSpPr>
        <p:spPr>
          <a:xfrm>
            <a:off x="533280" y="5644406"/>
            <a:ext cx="5289926" cy="646331"/>
          </a:xfrm>
          <a:prstGeom prst="rect">
            <a:avLst/>
          </a:prstGeom>
          <a:noFill/>
        </p:spPr>
        <p:txBody>
          <a:bodyPr wrap="square">
            <a:spAutoFit/>
          </a:bodyPr>
          <a:lstStyle/>
          <a:p>
            <a:r>
              <a:rPr lang="en-GB" dirty="0">
                <a:solidFill>
                  <a:srgbClr val="333333"/>
                </a:solidFill>
                <a:latin typeface="Poppins" panose="00000500000000000000" pitchFamily="2" charset="0"/>
                <a:cs typeface="Poppins" panose="00000500000000000000" pitchFamily="2" charset="0"/>
              </a:rPr>
              <a:t>A</a:t>
            </a:r>
            <a:r>
              <a:rPr lang="en-GB" b="0" i="0" dirty="0">
                <a:solidFill>
                  <a:srgbClr val="333333"/>
                </a:solidFill>
                <a:effectLst/>
                <a:latin typeface="Poppins" panose="00000500000000000000" pitchFamily="2" charset="0"/>
                <a:cs typeface="Poppins" panose="00000500000000000000" pitchFamily="2" charset="0"/>
              </a:rPr>
              <a:t>ccumulation of fracture-specific morbidity over life</a:t>
            </a:r>
            <a:endParaRPr lang="en-GB" dirty="0">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C49ABA07-11E6-4960-8054-D3DBC849803B}"/>
              </a:ext>
            </a:extLst>
          </p:cNvPr>
          <p:cNvPicPr>
            <a:picLocks noChangeAspect="1"/>
          </p:cNvPicPr>
          <p:nvPr/>
        </p:nvPicPr>
        <p:blipFill>
          <a:blip r:embed="rId2"/>
          <a:stretch>
            <a:fillRect/>
          </a:stretch>
        </p:blipFill>
        <p:spPr>
          <a:xfrm>
            <a:off x="632223" y="2826342"/>
            <a:ext cx="4325124" cy="2886890"/>
          </a:xfrm>
          <a:prstGeom prst="rect">
            <a:avLst/>
          </a:prstGeom>
        </p:spPr>
      </p:pic>
      <p:sp>
        <p:nvSpPr>
          <p:cNvPr id="10" name="TextBox 9">
            <a:extLst>
              <a:ext uri="{FF2B5EF4-FFF2-40B4-BE49-F238E27FC236}">
                <a16:creationId xmlns:a16="http://schemas.microsoft.com/office/drawing/2014/main" id="{57706E7A-5BB8-4CC1-9CD2-6AEE92682E36}"/>
              </a:ext>
            </a:extLst>
          </p:cNvPr>
          <p:cNvSpPr txBox="1"/>
          <p:nvPr/>
        </p:nvSpPr>
        <p:spPr>
          <a:xfrm>
            <a:off x="9180739" y="5664072"/>
            <a:ext cx="3149867" cy="400110"/>
          </a:xfrm>
          <a:prstGeom prst="rect">
            <a:avLst/>
          </a:prstGeom>
          <a:noFill/>
        </p:spPr>
        <p:txBody>
          <a:bodyPr wrap="square">
            <a:spAutoFit/>
          </a:bodyPr>
          <a:lstStyle/>
          <a:p>
            <a:r>
              <a:rPr lang="en-GB" sz="1000" b="0" i="0" dirty="0" err="1">
                <a:solidFill>
                  <a:srgbClr val="212121"/>
                </a:solidFill>
                <a:effectLst/>
                <a:latin typeface="Cambria" panose="02040503050406030204" pitchFamily="18" charset="0"/>
              </a:rPr>
              <a:t>Kanis</a:t>
            </a:r>
            <a:r>
              <a:rPr lang="en-GB" sz="1000" b="0" i="0" dirty="0">
                <a:solidFill>
                  <a:srgbClr val="212121"/>
                </a:solidFill>
                <a:effectLst/>
                <a:latin typeface="Cambria" panose="02040503050406030204" pitchFamily="18" charset="0"/>
              </a:rPr>
              <a:t> JA, </a:t>
            </a:r>
            <a:r>
              <a:rPr lang="en-GB" sz="1000" b="0" i="0" dirty="0" err="1">
                <a:solidFill>
                  <a:srgbClr val="212121"/>
                </a:solidFill>
                <a:effectLst/>
                <a:latin typeface="Cambria" panose="02040503050406030204" pitchFamily="18" charset="0"/>
              </a:rPr>
              <a:t>Johnell</a:t>
            </a:r>
            <a:r>
              <a:rPr lang="en-GB" sz="1000" b="0" i="0" dirty="0">
                <a:solidFill>
                  <a:srgbClr val="212121"/>
                </a:solidFill>
                <a:effectLst/>
                <a:latin typeface="Cambria" panose="02040503050406030204" pitchFamily="18" charset="0"/>
              </a:rPr>
              <a:t> O. The burden of osteoporosis. </a:t>
            </a:r>
            <a:r>
              <a:rPr lang="en-GB" sz="1000" b="0" i="1" dirty="0">
                <a:solidFill>
                  <a:srgbClr val="212121"/>
                </a:solidFill>
                <a:effectLst/>
                <a:latin typeface="Cambria" panose="02040503050406030204" pitchFamily="18" charset="0"/>
              </a:rPr>
              <a:t>J Endocrinol Invest</a:t>
            </a:r>
            <a:r>
              <a:rPr lang="en-GB" sz="1000" b="0" i="0" dirty="0">
                <a:solidFill>
                  <a:srgbClr val="212121"/>
                </a:solidFill>
                <a:effectLst/>
                <a:latin typeface="Cambria" panose="02040503050406030204" pitchFamily="18" charset="0"/>
              </a:rPr>
              <a:t> 1999</a:t>
            </a:r>
            <a:endParaRPr lang="en-GB" sz="1000" dirty="0"/>
          </a:p>
        </p:txBody>
      </p:sp>
      <p:pic>
        <p:nvPicPr>
          <p:cNvPr id="7" name="Picture 6">
            <a:extLst>
              <a:ext uri="{FF2B5EF4-FFF2-40B4-BE49-F238E27FC236}">
                <a16:creationId xmlns:a16="http://schemas.microsoft.com/office/drawing/2014/main" id="{51D3A376-8A2D-4C80-96A6-C610DAE57352}"/>
              </a:ext>
            </a:extLst>
          </p:cNvPr>
          <p:cNvPicPr>
            <a:picLocks noChangeAspect="1"/>
          </p:cNvPicPr>
          <p:nvPr/>
        </p:nvPicPr>
        <p:blipFill>
          <a:blip r:embed="rId3"/>
          <a:stretch>
            <a:fillRect/>
          </a:stretch>
        </p:blipFill>
        <p:spPr>
          <a:xfrm>
            <a:off x="3501650" y="111096"/>
            <a:ext cx="4246169" cy="2156210"/>
          </a:xfrm>
          <a:prstGeom prst="rect">
            <a:avLst/>
          </a:prstGeom>
        </p:spPr>
      </p:pic>
      <p:pic>
        <p:nvPicPr>
          <p:cNvPr id="9" name="Picture 8">
            <a:extLst>
              <a:ext uri="{FF2B5EF4-FFF2-40B4-BE49-F238E27FC236}">
                <a16:creationId xmlns:a16="http://schemas.microsoft.com/office/drawing/2014/main" id="{62744711-97FA-4992-9505-266747E09F63}"/>
              </a:ext>
            </a:extLst>
          </p:cNvPr>
          <p:cNvPicPr>
            <a:picLocks noChangeAspect="1"/>
          </p:cNvPicPr>
          <p:nvPr/>
        </p:nvPicPr>
        <p:blipFill>
          <a:blip r:embed="rId4"/>
          <a:stretch>
            <a:fillRect/>
          </a:stretch>
        </p:blipFill>
        <p:spPr>
          <a:xfrm>
            <a:off x="6096000" y="3081298"/>
            <a:ext cx="5463777" cy="2673349"/>
          </a:xfrm>
          <a:prstGeom prst="rect">
            <a:avLst/>
          </a:prstGeom>
        </p:spPr>
      </p:pic>
    </p:spTree>
    <p:extLst>
      <p:ext uri="{BB962C8B-B14F-4D97-AF65-F5344CB8AC3E}">
        <p14:creationId xmlns:p14="http://schemas.microsoft.com/office/powerpoint/2010/main" val="1035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DEF4D749-DDF8-4BA2-561C-87C1A088B603}"/>
            </a:ext>
          </a:extLst>
        </p:cNvPr>
        <p:cNvGrpSpPr/>
        <p:nvPr/>
      </p:nvGrpSpPr>
      <p:grpSpPr>
        <a:xfrm>
          <a:off x="0" y="0"/>
          <a:ext cx="0" cy="0"/>
          <a:chOff x="0" y="0"/>
          <a:chExt cx="0" cy="0"/>
        </a:xfrm>
      </p:grpSpPr>
      <p:sp>
        <p:nvSpPr>
          <p:cNvPr id="18" name="TextBox 18">
            <a:extLst>
              <a:ext uri="{FF2B5EF4-FFF2-40B4-BE49-F238E27FC236}">
                <a16:creationId xmlns:a16="http://schemas.microsoft.com/office/drawing/2014/main" id="{20DBCA0C-4AFE-7B36-1E83-807653E85B8B}"/>
              </a:ext>
            </a:extLst>
          </p:cNvPr>
          <p:cNvSpPr txBox="1"/>
          <p:nvPr/>
        </p:nvSpPr>
        <p:spPr>
          <a:xfrm>
            <a:off x="509683" y="651468"/>
            <a:ext cx="7184292" cy="528350"/>
          </a:xfrm>
          <a:prstGeom prst="rect">
            <a:avLst/>
          </a:prstGeom>
        </p:spPr>
        <p:txBody>
          <a:bodyPr wrap="square" lIns="0" tIns="0" rIns="0" bIns="0" rtlCol="0" anchor="t">
            <a:spAutoFit/>
          </a:bodyPr>
          <a:lstStyle/>
          <a:p>
            <a:pPr defTabSz="609630">
              <a:lnSpc>
                <a:spcPts val="4000"/>
              </a:lnSpc>
            </a:pPr>
            <a:r>
              <a:rPr lang="en-US" sz="4000" b="1" dirty="0">
                <a:solidFill>
                  <a:srgbClr val="415F7F"/>
                </a:solidFill>
                <a:latin typeface="Poppins Bold"/>
                <a:ea typeface="Poppins Bold"/>
                <a:cs typeface="Poppins Bold"/>
                <a:sym typeface="Poppins Bold"/>
              </a:rPr>
              <a:t>Agenda</a:t>
            </a:r>
          </a:p>
        </p:txBody>
      </p:sp>
      <p:sp>
        <p:nvSpPr>
          <p:cNvPr id="5" name="TextBox 4">
            <a:extLst>
              <a:ext uri="{FF2B5EF4-FFF2-40B4-BE49-F238E27FC236}">
                <a16:creationId xmlns:a16="http://schemas.microsoft.com/office/drawing/2014/main" id="{08BAFC57-61EF-C9E2-481E-D78285723611}"/>
              </a:ext>
            </a:extLst>
          </p:cNvPr>
          <p:cNvSpPr txBox="1"/>
          <p:nvPr/>
        </p:nvSpPr>
        <p:spPr>
          <a:xfrm>
            <a:off x="509683" y="1432471"/>
            <a:ext cx="12272252" cy="3792577"/>
          </a:xfrm>
          <a:prstGeom prst="rect">
            <a:avLst/>
          </a:prstGeom>
          <a:noFill/>
        </p:spPr>
        <p:txBody>
          <a:bodyPr wrap="square" rtlCol="0">
            <a:spAutoFit/>
          </a:bodyPr>
          <a:lstStyle/>
          <a:p>
            <a:pPr algn="just">
              <a:lnSpc>
                <a:spcPct val="150000"/>
              </a:lnSpc>
            </a:pPr>
            <a:r>
              <a:rPr lang="en-GB" b="1" dirty="0">
                <a:solidFill>
                  <a:schemeClr val="bg1"/>
                </a:solidFill>
                <a:latin typeface="Poppins" panose="00000500000000000000" pitchFamily="2" charset="0"/>
                <a:cs typeface="Poppins" panose="00000500000000000000" pitchFamily="2" charset="0"/>
              </a:rPr>
              <a:t>13.00 – 13.20: Welcome and Introduction to Adopt, Spread &amp; Embed Programme</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13.20 – 13.25: </a:t>
            </a:r>
            <a:r>
              <a:rPr lang="en-GB" b="1" dirty="0">
                <a:solidFill>
                  <a:srgbClr val="415F7F"/>
                </a:solidFill>
                <a:latin typeface="Poppins" panose="00000500000000000000" pitchFamily="2" charset="0"/>
                <a:cs typeface="Poppins" panose="00000500000000000000" pitchFamily="2" charset="0"/>
              </a:rPr>
              <a:t>Welsh Fracture Liaison Service</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13.25 – 13.30: </a:t>
            </a:r>
            <a:r>
              <a:rPr lang="en-GB" b="1" dirty="0">
                <a:solidFill>
                  <a:srgbClr val="415F7F"/>
                </a:solidFill>
                <a:latin typeface="Poppins" panose="00000500000000000000" pitchFamily="2" charset="0"/>
                <a:cs typeface="Poppins" panose="00000500000000000000" pitchFamily="2" charset="0"/>
              </a:rPr>
              <a:t>Carpal Tunnel Surgery – Introducing the Lean, Green, More Efficient Pathway</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13.30 – 13.35: </a:t>
            </a:r>
            <a:r>
              <a:rPr lang="en-GB" b="1" dirty="0">
                <a:solidFill>
                  <a:srgbClr val="415F7F"/>
                </a:solidFill>
                <a:latin typeface="Poppins" panose="00000500000000000000" pitchFamily="2" charset="0"/>
                <a:cs typeface="Poppins" panose="00000500000000000000" pitchFamily="2" charset="0"/>
              </a:rPr>
              <a:t>Building Capacity in Gastroenterology Planned Care</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13.35 – 13.50: Questions &amp; Answers</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13.50 – 13.55: </a:t>
            </a:r>
            <a:r>
              <a:rPr lang="en-GB" b="1" dirty="0">
                <a:solidFill>
                  <a:srgbClr val="3D5981"/>
                </a:solidFill>
                <a:latin typeface="Poppins" panose="00000500000000000000" pitchFamily="2" charset="0"/>
                <a:cs typeface="Poppins" panose="00000500000000000000" pitchFamily="2" charset="0"/>
              </a:rPr>
              <a:t>Perioperative care of Older People undergoing Surgery (POPS)</a:t>
            </a:r>
          </a:p>
          <a:p>
            <a:pPr algn="just">
              <a:lnSpc>
                <a:spcPct val="150000"/>
              </a:lnSpc>
            </a:pPr>
            <a:r>
              <a:rPr lang="en-GB" b="1" dirty="0">
                <a:solidFill>
                  <a:schemeClr val="bg1"/>
                </a:solidFill>
                <a:latin typeface="Poppins" panose="00000500000000000000" pitchFamily="2" charset="0"/>
                <a:cs typeface="Poppins" panose="00000500000000000000" pitchFamily="2" charset="0"/>
              </a:rPr>
              <a:t>13.55 – 14.00: </a:t>
            </a:r>
            <a:r>
              <a:rPr lang="en-GB" b="1" dirty="0">
                <a:solidFill>
                  <a:srgbClr val="3D5981"/>
                </a:solidFill>
                <a:latin typeface="Poppins" panose="00000500000000000000" pitchFamily="2" charset="0"/>
                <a:cs typeface="Poppins" panose="00000500000000000000" pitchFamily="2" charset="0"/>
              </a:rPr>
              <a:t>Radiology Pathway Navigation –A New Direction</a:t>
            </a:r>
          </a:p>
          <a:p>
            <a:pPr algn="just">
              <a:lnSpc>
                <a:spcPct val="150000"/>
              </a:lnSpc>
            </a:pPr>
            <a:r>
              <a:rPr lang="en-GB" b="1" dirty="0">
                <a:solidFill>
                  <a:schemeClr val="bg1"/>
                </a:solidFill>
                <a:latin typeface="Poppins" panose="00000500000000000000" pitchFamily="2" charset="0"/>
                <a:cs typeface="Poppins" panose="00000500000000000000" pitchFamily="2" charset="0"/>
              </a:rPr>
              <a:t>14.00 – 14.05: </a:t>
            </a:r>
            <a:r>
              <a:rPr lang="en-GB" b="1" dirty="0">
                <a:solidFill>
                  <a:srgbClr val="3D5981"/>
                </a:solidFill>
                <a:latin typeface="Poppins" panose="00000500000000000000" pitchFamily="2" charset="0"/>
                <a:cs typeface="Poppins" panose="00000500000000000000" pitchFamily="2" charset="0"/>
              </a:rPr>
              <a:t>Enhanced Community Gynaecology Service</a:t>
            </a:r>
          </a:p>
          <a:p>
            <a:pPr algn="just">
              <a:lnSpc>
                <a:spcPct val="150000"/>
              </a:lnSpc>
            </a:pPr>
            <a:r>
              <a:rPr lang="en-GB" b="1" dirty="0">
                <a:solidFill>
                  <a:schemeClr val="bg1"/>
                </a:solidFill>
                <a:latin typeface="Poppins" panose="00000500000000000000" pitchFamily="2" charset="0"/>
                <a:cs typeface="Poppins" panose="00000500000000000000" pitchFamily="2" charset="0"/>
              </a:rPr>
              <a:t>14.05 – 14.30: Questions &amp; Answers &amp; Wrap up</a:t>
            </a:r>
          </a:p>
        </p:txBody>
      </p:sp>
      <p:pic>
        <p:nvPicPr>
          <p:cNvPr id="2" name="Picture 1" descr="A logo with text overlay&#10;&#10;Description automatically generated">
            <a:extLst>
              <a:ext uri="{FF2B5EF4-FFF2-40B4-BE49-F238E27FC236}">
                <a16:creationId xmlns:a16="http://schemas.microsoft.com/office/drawing/2014/main" id="{3C7046B4-FE5F-C4CE-6530-4B48E0C35F82}"/>
              </a:ext>
            </a:extLst>
          </p:cNvPr>
          <p:cNvPicPr>
            <a:picLocks noChangeAspect="1"/>
          </p:cNvPicPr>
          <p:nvPr/>
        </p:nvPicPr>
        <p:blipFill>
          <a:blip r:embed="rId3">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spTree>
    <p:extLst>
      <p:ext uri="{BB962C8B-B14F-4D97-AF65-F5344CB8AC3E}">
        <p14:creationId xmlns:p14="http://schemas.microsoft.com/office/powerpoint/2010/main" val="325373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63FC7-BBFD-401E-BFE5-2440E656A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2256" y="49530"/>
            <a:ext cx="1659744" cy="12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C8D257-8BB8-4BF1-BC43-8316CBAEC288}"/>
              </a:ext>
            </a:extLst>
          </p:cNvPr>
          <p:cNvSpPr>
            <a:spLocks noGrp="1"/>
          </p:cNvSpPr>
          <p:nvPr>
            <p:ph type="title"/>
          </p:nvPr>
        </p:nvSpPr>
        <p:spPr>
          <a:xfrm>
            <a:off x="838200" y="1861344"/>
            <a:ext cx="10515600" cy="1325562"/>
          </a:xfrm>
        </p:spPr>
        <p:txBody>
          <a:bodyPr rtlCol="0">
            <a:normAutofit fontScale="90000"/>
          </a:bodyPr>
          <a:lstStyle/>
          <a:p>
            <a:pPr fontAlgn="auto">
              <a:spcAft>
                <a:spcPts val="0"/>
              </a:spcAft>
              <a:defRPr/>
            </a:pPr>
            <a:r>
              <a:rPr lang="en-GB" sz="3600" dirty="0">
                <a:solidFill>
                  <a:srgbClr val="00B0F0"/>
                </a:solidFill>
                <a:hlinkClick r:id="rId3">
                  <a:extLst>
                    <a:ext uri="{A12FA001-AC4F-418D-AE19-62706E023703}">
                      <ahyp:hlinkClr xmlns:ahyp="http://schemas.microsoft.com/office/drawing/2018/hyperlinkcolor" val="tx"/>
                    </a:ext>
                  </a:extLst>
                </a:hlinkClick>
              </a:rPr>
              <a:t>Written Statement: Update on Fracture Liaison Services in Wales (24 February 2023) | GOV.WALES</a:t>
            </a:r>
            <a:endParaRPr lang="en-GB" sz="3600" dirty="0">
              <a:solidFill>
                <a:srgbClr val="00B0F0"/>
              </a:solidFill>
            </a:endParaRPr>
          </a:p>
        </p:txBody>
      </p:sp>
      <p:pic>
        <p:nvPicPr>
          <p:cNvPr id="118788" name="Picture 3">
            <a:extLst>
              <a:ext uri="{FF2B5EF4-FFF2-40B4-BE49-F238E27FC236}">
                <a16:creationId xmlns:a16="http://schemas.microsoft.com/office/drawing/2014/main" id="{CD8FBBCA-7706-4845-BA8A-966190728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83" y="3592512"/>
            <a:ext cx="2913652" cy="215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itle 1">
            <a:extLst>
              <a:ext uri="{FF2B5EF4-FFF2-40B4-BE49-F238E27FC236}">
                <a16:creationId xmlns:a16="http://schemas.microsoft.com/office/drawing/2014/main" id="{33A9897B-1B16-4231-92BA-5E962E8A3424}"/>
              </a:ext>
            </a:extLst>
          </p:cNvPr>
          <p:cNvSpPr txBox="1">
            <a:spLocks noChangeArrowheads="1"/>
          </p:cNvSpPr>
          <p:nvPr/>
        </p:nvSpPr>
        <p:spPr bwMode="auto">
          <a:xfrm>
            <a:off x="4078548" y="3592512"/>
            <a:ext cx="6778625" cy="19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GB" altLang="en-US" sz="3000" dirty="0">
                <a:latin typeface="Poppins" panose="00000500000000000000" pitchFamily="2" charset="0"/>
                <a:cs typeface="Poppins" panose="00000500000000000000" pitchFamily="2" charset="0"/>
              </a:rPr>
              <a:t>WG expects all Health Boards to achieve 100% coverage by September 2024 </a:t>
            </a:r>
          </a:p>
        </p:txBody>
      </p:sp>
      <p:sp>
        <p:nvSpPr>
          <p:cNvPr id="118791" name="TextBox 8">
            <a:extLst>
              <a:ext uri="{FF2B5EF4-FFF2-40B4-BE49-F238E27FC236}">
                <a16:creationId xmlns:a16="http://schemas.microsoft.com/office/drawing/2014/main" id="{A81D5EFB-A0F6-4D50-90D9-244F94216763}"/>
              </a:ext>
            </a:extLst>
          </p:cNvPr>
          <p:cNvSpPr txBox="1">
            <a:spLocks noChangeArrowheads="1"/>
          </p:cNvSpPr>
          <p:nvPr/>
        </p:nvSpPr>
        <p:spPr bwMode="auto">
          <a:xfrm>
            <a:off x="2460171" y="304297"/>
            <a:ext cx="674834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en-US" sz="3600" b="1" dirty="0">
                <a:solidFill>
                  <a:srgbClr val="96C21F"/>
                </a:solidFill>
                <a:latin typeface="Poppins" panose="00000500000000000000" pitchFamily="2" charset="0"/>
                <a:cs typeface="Poppins" panose="00000500000000000000" pitchFamily="2" charset="0"/>
              </a:rPr>
              <a:t>Ministerial Commitment on Fracture Liaison Services </a:t>
            </a:r>
            <a:r>
              <a:rPr lang="fr-FR" altLang="en-US" sz="4000" dirty="0">
                <a:solidFill>
                  <a:srgbClr val="000000"/>
                </a:solidFill>
                <a:latin typeface="Arial" panose="020B0604020202020204" pitchFamily="34" charset="0"/>
              </a:rPr>
              <a:t>	</a:t>
            </a:r>
            <a:endParaRPr lang="en-GB" altLang="en-US" sz="4000" dirty="0"/>
          </a:p>
        </p:txBody>
      </p:sp>
      <p:pic>
        <p:nvPicPr>
          <p:cNvPr id="8" name="Picture 7">
            <a:extLst>
              <a:ext uri="{FF2B5EF4-FFF2-40B4-BE49-F238E27FC236}">
                <a16:creationId xmlns:a16="http://schemas.microsoft.com/office/drawing/2014/main" id="{3E4974A2-1F15-4359-90E7-FFE5FDFDD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63500"/>
            <a:ext cx="15462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1151A-318D-4778-93DE-3FD944E2105B}"/>
              </a:ext>
            </a:extLst>
          </p:cNvPr>
          <p:cNvSpPr txBox="1">
            <a:spLocks/>
          </p:cNvSpPr>
          <p:nvPr/>
        </p:nvSpPr>
        <p:spPr>
          <a:xfrm>
            <a:off x="335706" y="1624733"/>
            <a:ext cx="11670366" cy="3916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i="1" dirty="0">
                <a:highlight>
                  <a:srgbClr val="FF0000"/>
                </a:highlight>
                <a:latin typeface="Poppins" panose="00000500000000000000" pitchFamily="2" charset="0"/>
                <a:ea typeface="Calibri" panose="020F0502020204030204" pitchFamily="34" charset="0"/>
                <a:cs typeface="Poppins" panose="00000500000000000000" pitchFamily="2" charset="0"/>
              </a:rPr>
              <a:t>Total </a:t>
            </a:r>
            <a:r>
              <a:rPr lang="en-GB" sz="2400" i="1" dirty="0">
                <a:highlight>
                  <a:srgbClr val="FF0000"/>
                </a:highlight>
                <a:latin typeface="Poppins" panose="00000500000000000000" pitchFamily="2" charset="0"/>
                <a:cs typeface="Poppins" panose="00000500000000000000" pitchFamily="2" charset="0"/>
              </a:rPr>
              <a:t>Annual Fragility Fracture cost, Wales = £133 M</a:t>
            </a:r>
            <a:endParaRPr lang="en-GB" sz="2400" i="1" dirty="0">
              <a:latin typeface="Poppins" panose="00000500000000000000" pitchFamily="2" charset="0"/>
              <a:cs typeface="Poppins" panose="00000500000000000000" pitchFamily="2" charset="0"/>
            </a:endParaRPr>
          </a:p>
          <a:p>
            <a:pPr lvl="1"/>
            <a:r>
              <a:rPr lang="en-GB" i="1" dirty="0">
                <a:latin typeface="Poppins" panose="00000500000000000000" pitchFamily="2" charset="0"/>
                <a:cs typeface="Poppins" panose="00000500000000000000" pitchFamily="2" charset="0"/>
              </a:rPr>
              <a:t>Acute = £7,316,489; Community = £198,680; Social = £3,532,155</a:t>
            </a:r>
          </a:p>
          <a:p>
            <a:pPr lvl="1"/>
            <a:r>
              <a:rPr lang="en-GB" i="1" dirty="0">
                <a:latin typeface="Poppins" panose="00000500000000000000" pitchFamily="2" charset="0"/>
                <a:cs typeface="Poppins" panose="00000500000000000000" pitchFamily="2" charset="0"/>
              </a:rPr>
              <a:t>Calculations (2024): expected hip # = 4070 and all fragility fractures = 23510</a:t>
            </a:r>
          </a:p>
          <a:p>
            <a:pPr marL="0" indent="0">
              <a:buNone/>
            </a:pPr>
            <a:r>
              <a:rPr lang="en-GB" sz="2400" i="1" dirty="0">
                <a:latin typeface="Poppins" panose="00000500000000000000" pitchFamily="2" charset="0"/>
                <a:cs typeface="Poppins" panose="00000500000000000000" pitchFamily="2" charset="0"/>
              </a:rPr>
              <a:t> </a:t>
            </a:r>
          </a:p>
          <a:p>
            <a:r>
              <a:rPr lang="en-GB" sz="2400" b="1" i="1" dirty="0">
                <a:highlight>
                  <a:srgbClr val="CCCC00"/>
                </a:highlight>
                <a:latin typeface="Poppins" panose="00000500000000000000" pitchFamily="2" charset="0"/>
                <a:cs typeface="Poppins" panose="00000500000000000000" pitchFamily="2" charset="0"/>
              </a:rPr>
              <a:t>Cost of running FLS/year </a:t>
            </a:r>
            <a:r>
              <a:rPr lang="en-GB" sz="2400" i="1" dirty="0">
                <a:highlight>
                  <a:srgbClr val="CCCC00"/>
                </a:highlight>
                <a:latin typeface="Poppins" panose="00000500000000000000" pitchFamily="2" charset="0"/>
                <a:cs typeface="Poppins" panose="00000500000000000000" pitchFamily="2" charset="0"/>
              </a:rPr>
              <a:t>= £2.5 to £5 M </a:t>
            </a:r>
            <a:endParaRPr lang="en-GB" sz="2400" i="1" dirty="0">
              <a:latin typeface="Poppins" panose="00000500000000000000" pitchFamily="2" charset="0"/>
              <a:cs typeface="Poppins" panose="00000500000000000000" pitchFamily="2" charset="0"/>
            </a:endParaRPr>
          </a:p>
          <a:p>
            <a:pPr marL="0" indent="0">
              <a:buNone/>
            </a:pPr>
            <a:r>
              <a:rPr lang="en-GB" sz="2400" i="1" dirty="0">
                <a:latin typeface="Poppins" panose="00000500000000000000" pitchFamily="2" charset="0"/>
                <a:cs typeface="Poppins" panose="00000500000000000000" pitchFamily="2" charset="0"/>
              </a:rPr>
              <a:t> </a:t>
            </a:r>
          </a:p>
          <a:p>
            <a:r>
              <a:rPr lang="en-GB" sz="2400" i="1" dirty="0">
                <a:latin typeface="Poppins" panose="00000500000000000000" pitchFamily="2" charset="0"/>
                <a:cs typeface="Poppins" panose="00000500000000000000" pitchFamily="2" charset="0"/>
              </a:rPr>
              <a:t>If we have FLS for the next 5 years – </a:t>
            </a:r>
            <a:r>
              <a:rPr lang="en-GB" sz="2400" i="1" dirty="0">
                <a:highlight>
                  <a:srgbClr val="00CC66"/>
                </a:highlight>
                <a:latin typeface="Poppins" panose="00000500000000000000" pitchFamily="2" charset="0"/>
                <a:cs typeface="Poppins" panose="00000500000000000000" pitchFamily="2" charset="0"/>
              </a:rPr>
              <a:t>Cost avoidance = (£11M)</a:t>
            </a:r>
            <a:endParaRPr lang="en-GB" sz="2400" i="1" dirty="0">
              <a:latin typeface="Poppins" panose="00000500000000000000" pitchFamily="2" charset="0"/>
              <a:cs typeface="Poppins" panose="00000500000000000000" pitchFamily="2" charset="0"/>
            </a:endParaRPr>
          </a:p>
        </p:txBody>
      </p:sp>
      <p:sp>
        <p:nvSpPr>
          <p:cNvPr id="6" name="Title 1">
            <a:extLst>
              <a:ext uri="{FF2B5EF4-FFF2-40B4-BE49-F238E27FC236}">
                <a16:creationId xmlns:a16="http://schemas.microsoft.com/office/drawing/2014/main" id="{3F44D6EF-BAD5-435D-8149-E82AB2C43A4B}"/>
              </a:ext>
            </a:extLst>
          </p:cNvPr>
          <p:cNvSpPr txBox="1">
            <a:spLocks/>
          </p:cNvSpPr>
          <p:nvPr/>
        </p:nvSpPr>
        <p:spPr>
          <a:xfrm>
            <a:off x="335706" y="417798"/>
            <a:ext cx="7297128" cy="601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Poppins" panose="00000500000000000000" pitchFamily="2" charset="0"/>
                <a:cs typeface="Poppins" panose="00000500000000000000" pitchFamily="2" charset="0"/>
              </a:rPr>
              <a:t>FLS Wales - Cost and Benefits </a:t>
            </a:r>
          </a:p>
        </p:txBody>
      </p:sp>
      <p:sp>
        <p:nvSpPr>
          <p:cNvPr id="7" name="TextBox 6">
            <a:extLst>
              <a:ext uri="{FF2B5EF4-FFF2-40B4-BE49-F238E27FC236}">
                <a16:creationId xmlns:a16="http://schemas.microsoft.com/office/drawing/2014/main" id="{550B22A5-BB0B-4BE7-AAF7-18D996C99BBC}"/>
              </a:ext>
            </a:extLst>
          </p:cNvPr>
          <p:cNvSpPr txBox="1"/>
          <p:nvPr/>
        </p:nvSpPr>
        <p:spPr>
          <a:xfrm>
            <a:off x="335706" y="5636392"/>
            <a:ext cx="10767723" cy="283667"/>
          </a:xfrm>
          <a:prstGeom prst="rect">
            <a:avLst/>
          </a:prstGeom>
          <a:noFill/>
        </p:spPr>
        <p:txBody>
          <a:bodyPr wrap="square">
            <a:spAutoFit/>
          </a:bodyPr>
          <a:lstStyle/>
          <a:p>
            <a:pPr>
              <a:lnSpc>
                <a:spcPct val="107000"/>
              </a:lnSpc>
              <a:spcAft>
                <a:spcPts val="800"/>
              </a:spcAft>
            </a:pPr>
            <a:r>
              <a:rPr lang="en-GB" sz="1200" dirty="0">
                <a:latin typeface="Poppins" panose="00000500000000000000" pitchFamily="2" charset="0"/>
                <a:cs typeface="Poppins" panose="00000500000000000000" pitchFamily="2" charset="0"/>
              </a:rPr>
              <a:t>Figures adapted using Royal Osteoporosis Society Economic calculators and Reduce Hip Fracture Service Implementation Toolkit</a:t>
            </a:r>
            <a:endParaRPr lang="en-GB" sz="1200" kern="100" dirty="0">
              <a:effectLst/>
              <a:latin typeface="Poppins" panose="00000500000000000000" pitchFamily="2" charset="0"/>
              <a:ea typeface="Aptos" panose="02110004020202020204"/>
              <a:cs typeface="Poppins" panose="00000500000000000000" pitchFamily="2" charset="0"/>
            </a:endParaRPr>
          </a:p>
        </p:txBody>
      </p:sp>
    </p:spTree>
    <p:extLst>
      <p:ext uri="{BB962C8B-B14F-4D97-AF65-F5344CB8AC3E}">
        <p14:creationId xmlns:p14="http://schemas.microsoft.com/office/powerpoint/2010/main" val="1471620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07C612-D11F-49BB-8BCE-42FE2957F895}"/>
              </a:ext>
            </a:extLst>
          </p:cNvPr>
          <p:cNvPicPr>
            <a:picLocks noChangeAspect="1"/>
          </p:cNvPicPr>
          <p:nvPr/>
        </p:nvPicPr>
        <p:blipFill>
          <a:blip r:embed="rId2"/>
          <a:stretch>
            <a:fillRect/>
          </a:stretch>
        </p:blipFill>
        <p:spPr>
          <a:xfrm>
            <a:off x="3496276" y="1392070"/>
            <a:ext cx="4403448" cy="4397560"/>
          </a:xfrm>
          <a:prstGeom prst="rect">
            <a:avLst/>
          </a:prstGeom>
        </p:spPr>
      </p:pic>
      <p:sp>
        <p:nvSpPr>
          <p:cNvPr id="4" name="Oval 3">
            <a:extLst>
              <a:ext uri="{FF2B5EF4-FFF2-40B4-BE49-F238E27FC236}">
                <a16:creationId xmlns:a16="http://schemas.microsoft.com/office/drawing/2014/main" id="{D25D11CC-F2FA-4A41-9062-77FCB16F945C}"/>
              </a:ext>
            </a:extLst>
          </p:cNvPr>
          <p:cNvSpPr/>
          <p:nvPr/>
        </p:nvSpPr>
        <p:spPr>
          <a:xfrm>
            <a:off x="4429388" y="4542091"/>
            <a:ext cx="1473666" cy="474525"/>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794CE37-4697-466F-BB87-313EF3E8FFBF}"/>
              </a:ext>
            </a:extLst>
          </p:cNvPr>
          <p:cNvSpPr/>
          <p:nvPr/>
        </p:nvSpPr>
        <p:spPr>
          <a:xfrm>
            <a:off x="4228260" y="5423870"/>
            <a:ext cx="1395999" cy="36576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357BF749-4192-4E8E-8673-6576E5C06D72}"/>
              </a:ext>
            </a:extLst>
          </p:cNvPr>
          <p:cNvSpPr txBox="1">
            <a:spLocks/>
          </p:cNvSpPr>
          <p:nvPr/>
        </p:nvSpPr>
        <p:spPr>
          <a:xfrm>
            <a:off x="303068" y="117052"/>
            <a:ext cx="11317432" cy="7089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0000FF"/>
                </a:solidFill>
                <a:latin typeface="Poppins" panose="00000500000000000000" pitchFamily="2" charset="0"/>
                <a:cs typeface="Poppins" panose="00000500000000000000" pitchFamily="2" charset="0"/>
              </a:rPr>
              <a:t>Clinical Innovation – Digital identification</a:t>
            </a:r>
          </a:p>
          <a:p>
            <a:r>
              <a:rPr lang="en-GB" sz="3000" b="1" dirty="0">
                <a:solidFill>
                  <a:srgbClr val="0000FF"/>
                </a:solidFill>
                <a:latin typeface="Poppins" panose="00000500000000000000" pitchFamily="2" charset="0"/>
                <a:cs typeface="Poppins" panose="00000500000000000000" pitchFamily="2" charset="0"/>
              </a:rPr>
              <a:t> – Weekly radiology reports – reviewed by Specialist  Nurses  </a:t>
            </a:r>
          </a:p>
        </p:txBody>
      </p:sp>
    </p:spTree>
    <p:extLst>
      <p:ext uri="{BB962C8B-B14F-4D97-AF65-F5344CB8AC3E}">
        <p14:creationId xmlns:p14="http://schemas.microsoft.com/office/powerpoint/2010/main" val="129660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xchart">
            <a:extLst>
              <a:ext uri="{FF2B5EF4-FFF2-40B4-BE49-F238E27FC236}">
                <a16:creationId xmlns:a16="http://schemas.microsoft.com/office/drawing/2014/main" id="{A5A74EE4-CA16-413A-976A-BCA4ED788B99}"/>
              </a:ext>
            </a:extLst>
          </p:cNvPr>
          <p:cNvGraphicFramePr>
            <a:graphicFrameLocks/>
          </p:cNvGraphicFramePr>
          <p:nvPr>
            <p:extLst>
              <p:ext uri="{D42A27DB-BD31-4B8C-83A1-F6EECF244321}">
                <p14:modId xmlns:p14="http://schemas.microsoft.com/office/powerpoint/2010/main" val="162852046"/>
              </p:ext>
            </p:extLst>
          </p:nvPr>
        </p:nvGraphicFramePr>
        <p:xfrm>
          <a:off x="1052052" y="907414"/>
          <a:ext cx="9672095" cy="4883787"/>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0D53F9C3-69D9-47BC-A2EC-E2A914B16B3E}"/>
              </a:ext>
            </a:extLst>
          </p:cNvPr>
          <p:cNvPicPr>
            <a:picLocks noChangeAspect="1"/>
          </p:cNvPicPr>
          <p:nvPr/>
        </p:nvPicPr>
        <p:blipFill>
          <a:blip r:embed="rId3"/>
          <a:stretch>
            <a:fillRect/>
          </a:stretch>
        </p:blipFill>
        <p:spPr>
          <a:xfrm>
            <a:off x="10264877" y="-1"/>
            <a:ext cx="1927123" cy="1759743"/>
          </a:xfrm>
          <a:prstGeom prst="rect">
            <a:avLst/>
          </a:prstGeom>
        </p:spPr>
      </p:pic>
    </p:spTree>
    <p:extLst>
      <p:ext uri="{BB962C8B-B14F-4D97-AF65-F5344CB8AC3E}">
        <p14:creationId xmlns:p14="http://schemas.microsoft.com/office/powerpoint/2010/main" val="169264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63FC7-BBFD-401E-BFE5-2440E656A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9434" y="0"/>
            <a:ext cx="1342566" cy="98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E4974A2-1F15-4359-90E7-FFE5FDFDD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193" y="64611"/>
            <a:ext cx="15462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B08987A-48B8-4DC3-96EF-30A43DBBF258}"/>
              </a:ext>
            </a:extLst>
          </p:cNvPr>
          <p:cNvSpPr txBox="1">
            <a:spLocks/>
          </p:cNvSpPr>
          <p:nvPr/>
        </p:nvSpPr>
        <p:spPr>
          <a:xfrm>
            <a:off x="180182" y="3483416"/>
            <a:ext cx="10669252" cy="9226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000" dirty="0">
                <a:solidFill>
                  <a:srgbClr val="0070C0"/>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Written Statement: Fracture Liaison Services Rolled Out Across Wales (30 September 2024) | GOV.WALES</a:t>
            </a:r>
            <a:endParaRPr lang="en-GB" sz="2000" dirty="0">
              <a:solidFill>
                <a:srgbClr val="0070C0"/>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56474974-AB0D-48F5-A631-BA17BF4979BB}"/>
              </a:ext>
            </a:extLst>
          </p:cNvPr>
          <p:cNvSpPr txBox="1">
            <a:spLocks noChangeArrowheads="1"/>
          </p:cNvSpPr>
          <p:nvPr/>
        </p:nvSpPr>
        <p:spPr bwMode="auto">
          <a:xfrm>
            <a:off x="4844143" y="4226175"/>
            <a:ext cx="7039903" cy="152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sz="2000" b="1" dirty="0">
                <a:latin typeface="Poppins" panose="00000500000000000000" pitchFamily="2" charset="0"/>
                <a:cs typeface="Poppins" panose="00000500000000000000" pitchFamily="2" charset="0"/>
              </a:rPr>
              <a:t>Our priority in the next phase of this work will be: </a:t>
            </a:r>
          </a:p>
          <a:p>
            <a:pPr algn="ctr"/>
            <a:r>
              <a:rPr lang="en-GB" sz="2000" dirty="0">
                <a:latin typeface="Poppins" panose="00000500000000000000" pitchFamily="2" charset="0"/>
                <a:cs typeface="Poppins" panose="00000500000000000000" pitchFamily="2" charset="0"/>
              </a:rPr>
              <a:t>- To nurture the ongoing development of services </a:t>
            </a:r>
          </a:p>
          <a:p>
            <a:pPr algn="ctr"/>
            <a:r>
              <a:rPr lang="en-GB" sz="2000" dirty="0">
                <a:latin typeface="Poppins" panose="00000500000000000000" pitchFamily="2" charset="0"/>
                <a:cs typeface="Poppins" panose="00000500000000000000" pitchFamily="2" charset="0"/>
              </a:rPr>
              <a:t>- Continue to work with Powys THB </a:t>
            </a:r>
          </a:p>
          <a:p>
            <a:pPr algn="ctr"/>
            <a:r>
              <a:rPr lang="en-GB" sz="2000" dirty="0">
                <a:latin typeface="Poppins" panose="00000500000000000000" pitchFamily="2" charset="0"/>
                <a:cs typeface="Poppins" panose="00000500000000000000" pitchFamily="2" charset="0"/>
              </a:rPr>
              <a:t>- Timely access to DXA) services </a:t>
            </a:r>
          </a:p>
        </p:txBody>
      </p:sp>
      <p:pic>
        <p:nvPicPr>
          <p:cNvPr id="4" name="Picture 3">
            <a:extLst>
              <a:ext uri="{FF2B5EF4-FFF2-40B4-BE49-F238E27FC236}">
                <a16:creationId xmlns:a16="http://schemas.microsoft.com/office/drawing/2014/main" id="{1252E707-4BA4-4FDC-AC20-0609228E31E2}"/>
              </a:ext>
            </a:extLst>
          </p:cNvPr>
          <p:cNvPicPr>
            <a:picLocks noChangeAspect="1"/>
          </p:cNvPicPr>
          <p:nvPr/>
        </p:nvPicPr>
        <p:blipFill>
          <a:blip r:embed="rId5"/>
          <a:stretch>
            <a:fillRect/>
          </a:stretch>
        </p:blipFill>
        <p:spPr>
          <a:xfrm>
            <a:off x="214314" y="64611"/>
            <a:ext cx="8932863" cy="3366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4763" y="1598125"/>
            <a:ext cx="8039234" cy="1781692"/>
          </a:xfrm>
        </p:spPr>
        <p:txBody>
          <a:bodyPr>
            <a:noAutofit/>
          </a:bodyPr>
          <a:lstStyle/>
          <a:p>
            <a:r>
              <a:rPr lang="en-GB" sz="2400" b="1" dirty="0"/>
              <a:t>ADOPT and SPREAD</a:t>
            </a:r>
            <a:br>
              <a:rPr lang="en-GB" sz="2400" b="1" dirty="0"/>
            </a:br>
            <a:r>
              <a:rPr lang="en-GB" sz="2400" b="1" dirty="0"/>
              <a:t>Upscaling of Learning</a:t>
            </a:r>
            <a:br>
              <a:rPr lang="en-GB" sz="2400" b="1" dirty="0"/>
            </a:br>
            <a:br>
              <a:rPr lang="en-GB" sz="2400" b="1" dirty="0"/>
            </a:br>
            <a:r>
              <a:rPr lang="en-GB" sz="2400" b="1" dirty="0"/>
              <a:t>Overcoming Regional Variabilities – Setting Priorities  </a:t>
            </a:r>
            <a:endParaRPr lang="en-GB"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63" y="79438"/>
            <a:ext cx="2806874" cy="1184404"/>
          </a:xfrm>
          <a:prstGeom prst="rect">
            <a:avLst/>
          </a:prstGeom>
        </p:spPr>
      </p:pic>
      <p:pic>
        <p:nvPicPr>
          <p:cNvPr id="7" name="Picture 6">
            <a:extLst>
              <a:ext uri="{FF2B5EF4-FFF2-40B4-BE49-F238E27FC236}">
                <a16:creationId xmlns:a16="http://schemas.microsoft.com/office/drawing/2014/main" id="{43C2EBBD-082D-4370-854C-5DEA41DA8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954" y="163765"/>
            <a:ext cx="3362831" cy="1129760"/>
          </a:xfrm>
          <a:prstGeom prst="rect">
            <a:avLst/>
          </a:prstGeom>
        </p:spPr>
      </p:pic>
      <p:pic>
        <p:nvPicPr>
          <p:cNvPr id="1026" name="Picture 2" descr="Bevan Commission - Wales' leading ...">
            <a:extLst>
              <a:ext uri="{FF2B5EF4-FFF2-40B4-BE49-F238E27FC236}">
                <a16:creationId xmlns:a16="http://schemas.microsoft.com/office/drawing/2014/main" id="{A6EAD64C-D49C-4E3C-80D3-498625ACA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011" y="79438"/>
            <a:ext cx="2161895" cy="11844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square with white arrows and a symbol&#10;&#10;Description automatically generated">
            <a:extLst>
              <a:ext uri="{FF2B5EF4-FFF2-40B4-BE49-F238E27FC236}">
                <a16:creationId xmlns:a16="http://schemas.microsoft.com/office/drawing/2014/main" id="{F0146C16-3D1B-4637-8431-CA794638C0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4380" y="79438"/>
            <a:ext cx="2311498" cy="1214087"/>
          </a:xfrm>
          <a:prstGeom prst="rect">
            <a:avLst/>
          </a:prstGeom>
          <a:noFill/>
          <a:ln>
            <a:noFill/>
          </a:ln>
        </p:spPr>
      </p:pic>
      <p:sp>
        <p:nvSpPr>
          <p:cNvPr id="8" name="TextBox 7">
            <a:extLst>
              <a:ext uri="{FF2B5EF4-FFF2-40B4-BE49-F238E27FC236}">
                <a16:creationId xmlns:a16="http://schemas.microsoft.com/office/drawing/2014/main" id="{1BB8AB75-F240-4D14-B099-9B8648A70043}"/>
              </a:ext>
            </a:extLst>
          </p:cNvPr>
          <p:cNvSpPr txBox="1"/>
          <p:nvPr/>
        </p:nvSpPr>
        <p:spPr>
          <a:xfrm>
            <a:off x="1271723" y="3602623"/>
            <a:ext cx="10062572" cy="707886"/>
          </a:xfrm>
          <a:prstGeom prst="rect">
            <a:avLst/>
          </a:prstGeom>
          <a:noFill/>
        </p:spPr>
        <p:txBody>
          <a:bodyPr wrap="square">
            <a:spAutoFit/>
          </a:bodyPr>
          <a:lstStyle/>
          <a:p>
            <a:pPr algn="ctr" eaLnBrk="1" fontAlgn="auto" hangingPunct="1">
              <a:spcBef>
                <a:spcPts val="0"/>
              </a:spcBef>
              <a:spcAft>
                <a:spcPts val="0"/>
              </a:spcAft>
              <a:defRPr/>
            </a:pPr>
            <a:r>
              <a:rPr lang="en-GB" sz="2000" b="1" dirty="0">
                <a:highlight>
                  <a:srgbClr val="FFFF00"/>
                </a:highlight>
                <a:latin typeface="Poppins" panose="00000500000000000000" pitchFamily="2" charset="0"/>
                <a:cs typeface="Poppins" panose="00000500000000000000" pitchFamily="2" charset="0"/>
              </a:rPr>
              <a:t>Early Adopters</a:t>
            </a:r>
            <a:r>
              <a:rPr lang="en-GB" sz="2000" b="1" dirty="0">
                <a:latin typeface="Poppins" panose="00000500000000000000" pitchFamily="2" charset="0"/>
                <a:cs typeface="Poppins" panose="00000500000000000000" pitchFamily="2" charset="0"/>
              </a:rPr>
              <a:t>: Dr Raja Biswas, CTM UHB FLS team, Rowland Dafydd and Radiology team, CTM UHB for supporting fracture identification digitally   </a:t>
            </a:r>
          </a:p>
        </p:txBody>
      </p:sp>
      <p:sp>
        <p:nvSpPr>
          <p:cNvPr id="9" name="TextBox 8">
            <a:extLst>
              <a:ext uri="{FF2B5EF4-FFF2-40B4-BE49-F238E27FC236}">
                <a16:creationId xmlns:a16="http://schemas.microsoft.com/office/drawing/2014/main" id="{AF4A9FD5-F86F-45A9-AD7A-EB93B1C9D996}"/>
              </a:ext>
            </a:extLst>
          </p:cNvPr>
          <p:cNvSpPr txBox="1"/>
          <p:nvPr/>
        </p:nvSpPr>
        <p:spPr>
          <a:xfrm>
            <a:off x="159056" y="4859765"/>
            <a:ext cx="11690647" cy="646331"/>
          </a:xfrm>
          <a:prstGeom prst="rect">
            <a:avLst/>
          </a:prstGeom>
          <a:noFill/>
        </p:spPr>
        <p:txBody>
          <a:bodyPr wrap="square">
            <a:spAutoFit/>
          </a:bodyPr>
          <a:lstStyle/>
          <a:p>
            <a:pPr algn="ctr" eaLnBrk="1" fontAlgn="auto" hangingPunct="1">
              <a:spcBef>
                <a:spcPts val="0"/>
              </a:spcBef>
              <a:spcAft>
                <a:spcPts val="0"/>
              </a:spcAft>
              <a:defRPr/>
            </a:pPr>
            <a:r>
              <a:rPr lang="en-GB" b="1" dirty="0">
                <a:highlight>
                  <a:srgbClr val="FFFF00"/>
                </a:highlight>
                <a:latin typeface="Poppins" panose="00000500000000000000" pitchFamily="2" charset="0"/>
                <a:cs typeface="Poppins" panose="00000500000000000000" pitchFamily="2" charset="0"/>
              </a:rPr>
              <a:t>Acknowledgements</a:t>
            </a:r>
            <a:r>
              <a:rPr lang="en-GB" b="1" dirty="0">
                <a:latin typeface="Poppins" panose="00000500000000000000" pitchFamily="2" charset="0"/>
                <a:cs typeface="Poppins" panose="00000500000000000000" pitchFamily="2" charset="0"/>
              </a:rPr>
              <a:t>: Patients, Welsh FLS team, NHS Wales, NHS p &amp; I, Six-Goals, WG, ROS and many more!  </a:t>
            </a:r>
          </a:p>
        </p:txBody>
      </p:sp>
      <p:pic>
        <p:nvPicPr>
          <p:cNvPr id="10" name="Picture 9">
            <a:extLst>
              <a:ext uri="{FF2B5EF4-FFF2-40B4-BE49-F238E27FC236}">
                <a16:creationId xmlns:a16="http://schemas.microsoft.com/office/drawing/2014/main" id="{1A7D0195-2E65-41C9-BE9B-6C1BFC2B4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979" y="3255377"/>
            <a:ext cx="1285451" cy="1209167"/>
          </a:xfrm>
          <a:prstGeom prst="rect">
            <a:avLst/>
          </a:prstGeom>
        </p:spPr>
      </p:pic>
      <p:pic>
        <p:nvPicPr>
          <p:cNvPr id="4" name="Picture 3" descr="A logo with text overlay&#10;&#10;Description automatically generated">
            <a:extLst>
              <a:ext uri="{FF2B5EF4-FFF2-40B4-BE49-F238E27FC236}">
                <a16:creationId xmlns:a16="http://schemas.microsoft.com/office/drawing/2014/main" id="{EE9800C3-AA0E-5946-68B3-16C823CABF91}"/>
              </a:ext>
            </a:extLst>
          </p:cNvPr>
          <p:cNvPicPr>
            <a:picLocks noChangeAspect="1"/>
          </p:cNvPicPr>
          <p:nvPr/>
        </p:nvPicPr>
        <p:blipFill>
          <a:blip r:embed="rId7">
            <a:extLst>
              <a:ext uri="{28A0092B-C50C-407E-A947-70E740481C1C}">
                <a14:useLocalDpi xmlns:a14="http://schemas.microsoft.com/office/drawing/2010/main" val="0"/>
              </a:ext>
            </a:extLst>
          </a:blip>
          <a:srcRect t="16879" b="15056"/>
          <a:stretch/>
        </p:blipFill>
        <p:spPr>
          <a:xfrm>
            <a:off x="5853129" y="0"/>
            <a:ext cx="2462749" cy="1676621"/>
          </a:xfrm>
          <a:prstGeom prst="rect">
            <a:avLst/>
          </a:prstGeom>
        </p:spPr>
      </p:pic>
    </p:spTree>
    <p:extLst>
      <p:ext uri="{BB962C8B-B14F-4D97-AF65-F5344CB8AC3E}">
        <p14:creationId xmlns:p14="http://schemas.microsoft.com/office/powerpoint/2010/main" val="138684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xchart">
            <a:extLst>
              <a:ext uri="{FF2B5EF4-FFF2-40B4-BE49-F238E27FC236}">
                <a16:creationId xmlns:a16="http://schemas.microsoft.com/office/drawing/2014/main" id="{90B7D9DB-32F5-4B25-A709-23A2B19A820E}"/>
              </a:ext>
            </a:extLst>
          </p:cNvPr>
          <p:cNvGraphicFramePr>
            <a:graphicFrameLocks/>
          </p:cNvGraphicFramePr>
          <p:nvPr>
            <p:extLst>
              <p:ext uri="{D42A27DB-BD31-4B8C-83A1-F6EECF244321}">
                <p14:modId xmlns:p14="http://schemas.microsoft.com/office/powerpoint/2010/main" val="2883755803"/>
              </p:ext>
            </p:extLst>
          </p:nvPr>
        </p:nvGraphicFramePr>
        <p:xfrm>
          <a:off x="1186351" y="629265"/>
          <a:ext cx="9819298" cy="50101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5734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716" y="1326806"/>
            <a:ext cx="7313612" cy="576064"/>
          </a:xfrm>
        </p:spPr>
        <p:txBody>
          <a:bodyPr>
            <a:noAutofit/>
          </a:bodyPr>
          <a:lstStyle/>
          <a:p>
            <a:r>
              <a:rPr lang="en-GB" dirty="0"/>
              <a:t>Conclusions</a:t>
            </a:r>
          </a:p>
        </p:txBody>
      </p:sp>
      <p:sp>
        <p:nvSpPr>
          <p:cNvPr id="3" name="Content Placeholder 2"/>
          <p:cNvSpPr>
            <a:spLocks noGrp="1"/>
          </p:cNvSpPr>
          <p:nvPr>
            <p:ph idx="1"/>
          </p:nvPr>
        </p:nvSpPr>
        <p:spPr>
          <a:xfrm>
            <a:off x="941993" y="2465016"/>
            <a:ext cx="6786162" cy="1157548"/>
          </a:xfrm>
        </p:spPr>
        <p:txBody>
          <a:bodyPr>
            <a:normAutofit/>
          </a:bodyPr>
          <a:lstStyle/>
          <a:p>
            <a:pPr>
              <a:buFont typeface="Arial" panose="020B0604020202020204" pitchFamily="34" charset="0"/>
              <a:buChar char="•"/>
            </a:pPr>
            <a:r>
              <a:rPr lang="en-GB" sz="3200" b="1" dirty="0"/>
              <a:t>Our collective aim should be….</a:t>
            </a:r>
          </a:p>
          <a:p>
            <a:pPr>
              <a:buFont typeface="Arial" panose="020B0604020202020204" pitchFamily="34" charset="0"/>
              <a:buChar char="•"/>
            </a:pPr>
            <a:r>
              <a:rPr lang="en-GB" sz="3200" b="1" dirty="0"/>
              <a:t> ‘let first fracture be the last’</a:t>
            </a:r>
          </a:p>
          <a:p>
            <a:pPr marL="0" indent="0">
              <a:buNone/>
            </a:pPr>
            <a:endParaRPr lang="en-GB" sz="3200" b="1" dirty="0"/>
          </a:p>
          <a:p>
            <a:pPr marL="0" indent="0">
              <a:buNone/>
            </a:pPr>
            <a:endParaRPr lang="en-GB" dirty="0"/>
          </a:p>
        </p:txBody>
      </p:sp>
      <p:pic>
        <p:nvPicPr>
          <p:cNvPr id="5" name="Picture 4">
            <a:extLst>
              <a:ext uri="{FF2B5EF4-FFF2-40B4-BE49-F238E27FC236}">
                <a16:creationId xmlns:a16="http://schemas.microsoft.com/office/drawing/2014/main" id="{D8C84359-8AF0-4180-BE32-8E9FBF2443EE}"/>
              </a:ext>
            </a:extLst>
          </p:cNvPr>
          <p:cNvPicPr>
            <a:picLocks noChangeAspect="1"/>
          </p:cNvPicPr>
          <p:nvPr/>
        </p:nvPicPr>
        <p:blipFill>
          <a:blip r:embed="rId3"/>
          <a:stretch>
            <a:fillRect/>
          </a:stretch>
        </p:blipFill>
        <p:spPr>
          <a:xfrm>
            <a:off x="8692588" y="163056"/>
            <a:ext cx="3371226" cy="3810230"/>
          </a:xfrm>
          <a:prstGeom prst="rect">
            <a:avLst/>
          </a:prstGeom>
        </p:spPr>
      </p:pic>
    </p:spTree>
    <p:extLst>
      <p:ext uri="{BB962C8B-B14F-4D97-AF65-F5344CB8AC3E}">
        <p14:creationId xmlns:p14="http://schemas.microsoft.com/office/powerpoint/2010/main" val="57791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B5374-264E-491F-AB7D-4FA721BA15BE}"/>
              </a:ext>
            </a:extLst>
          </p:cNvPr>
          <p:cNvSpPr>
            <a:spLocks noGrp="1"/>
          </p:cNvSpPr>
          <p:nvPr>
            <p:ph type="title"/>
          </p:nvPr>
        </p:nvSpPr>
        <p:spPr>
          <a:xfrm>
            <a:off x="838200" y="365125"/>
            <a:ext cx="10515600" cy="1325563"/>
          </a:xfrm>
        </p:spPr>
        <p:txBody>
          <a:bodyPr/>
          <a:lstStyle/>
          <a:p>
            <a:r>
              <a:rPr lang="en-GB" dirty="0"/>
              <a:t>Top Tips </a:t>
            </a:r>
          </a:p>
        </p:txBody>
      </p:sp>
      <p:graphicFrame>
        <p:nvGraphicFramePr>
          <p:cNvPr id="9" name="Content Placeholder 2">
            <a:extLst>
              <a:ext uri="{FF2B5EF4-FFF2-40B4-BE49-F238E27FC236}">
                <a16:creationId xmlns:a16="http://schemas.microsoft.com/office/drawing/2014/main" id="{34CE5ED1-36A1-A875-B179-18A1B8F1A9CB}"/>
              </a:ext>
            </a:extLst>
          </p:cNvPr>
          <p:cNvGraphicFramePr>
            <a:graphicFrameLocks noGrp="1"/>
          </p:cNvGraphicFramePr>
          <p:nvPr>
            <p:ph idx="1"/>
          </p:nvPr>
        </p:nvGraphicFramePr>
        <p:xfrm>
          <a:off x="292231" y="933254"/>
          <a:ext cx="11764652" cy="5220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5A362057-2262-5BF5-DE0F-94D5532B27DA}"/>
              </a:ext>
            </a:extLst>
          </p:cNvPr>
          <p:cNvSpPr>
            <a:spLocks noGrp="1"/>
          </p:cNvSpPr>
          <p:nvPr>
            <p:ph type="ftr" sz="quarter" idx="11"/>
          </p:nvPr>
        </p:nvSpPr>
        <p:spPr>
          <a:xfrm>
            <a:off x="838200" y="6356350"/>
            <a:ext cx="10515600" cy="365125"/>
          </a:xfrm>
        </p:spPr>
        <p:txBody>
          <a:bodyPr/>
          <a:lstStyle/>
          <a:p>
            <a:r>
              <a:rPr lang="en-GB" dirty="0"/>
              <a:t>Based on speaker’s experience and opinion.</a:t>
            </a:r>
          </a:p>
        </p:txBody>
      </p:sp>
    </p:spTree>
    <p:extLst>
      <p:ext uri="{BB962C8B-B14F-4D97-AF65-F5344CB8AC3E}">
        <p14:creationId xmlns:p14="http://schemas.microsoft.com/office/powerpoint/2010/main" val="4024309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140F3FA6-5FA3-7A1B-546C-DF9B26AFB1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70723A-0403-EE1B-C38F-028C7D17043A}"/>
              </a:ext>
            </a:extLst>
          </p:cNvPr>
          <p:cNvSpPr txBox="1"/>
          <p:nvPr/>
        </p:nvSpPr>
        <p:spPr>
          <a:xfrm>
            <a:off x="2990484" y="3009425"/>
            <a:ext cx="8862647" cy="1569660"/>
          </a:xfrm>
          <a:prstGeom prst="rect">
            <a:avLst/>
          </a:prstGeom>
          <a:noFill/>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Carpal Tunnel Surgery </a:t>
            </a:r>
          </a:p>
          <a:p>
            <a:pPr algn="ctr"/>
            <a:r>
              <a:rPr lang="en-GB" sz="3200" b="1" dirty="0">
                <a:solidFill>
                  <a:schemeClr val="bg1"/>
                </a:solidFill>
                <a:latin typeface="Poppins" panose="00000500000000000000" pitchFamily="2" charset="0"/>
                <a:cs typeface="Poppins" panose="00000500000000000000" pitchFamily="2" charset="0"/>
              </a:rPr>
              <a:t>– Introducing the Lean, Green, More Efficient Pathway</a:t>
            </a:r>
            <a:endParaRPr lang="en-GB" sz="3200" dirty="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28FD015D-215A-159E-0DEC-464ADA4DF102}"/>
              </a:ext>
            </a:extLst>
          </p:cNvPr>
          <p:cNvSpPr txBox="1"/>
          <p:nvPr/>
        </p:nvSpPr>
        <p:spPr>
          <a:xfrm>
            <a:off x="3602419" y="1566260"/>
            <a:ext cx="8019310" cy="1200329"/>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Mr Preetham Kodumuri, </a:t>
            </a:r>
            <a:r>
              <a:rPr lang="en-GB" sz="2400" dirty="0">
                <a:latin typeface="Poppins" panose="00000500000000000000" pitchFamily="2" charset="0"/>
                <a:cs typeface="Poppins" panose="00000500000000000000" pitchFamily="2" charset="0"/>
              </a:rPr>
              <a:t>Orthopaedic</a:t>
            </a:r>
            <a:r>
              <a:rPr lang="en-GB" sz="2400" b="1" dirty="0">
                <a:solidFill>
                  <a:srgbClr val="415F7F"/>
                </a:solidFill>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Consultant </a:t>
            </a:r>
            <a:endParaRPr lang="en-GB" sz="2400" b="1" dirty="0">
              <a:solidFill>
                <a:srgbClr val="415F7F"/>
              </a:solidFill>
              <a:latin typeface="Poppins" panose="00000500000000000000" pitchFamily="2" charset="0"/>
              <a:cs typeface="Poppins" panose="00000500000000000000" pitchFamily="2" charset="0"/>
            </a:endParaRPr>
          </a:p>
          <a:p>
            <a:r>
              <a:rPr lang="en-GB" sz="2400" b="1" dirty="0">
                <a:solidFill>
                  <a:srgbClr val="415F7F"/>
                </a:solidFill>
                <a:latin typeface="Poppins" panose="00000500000000000000" pitchFamily="2" charset="0"/>
                <a:cs typeface="Poppins" panose="00000500000000000000" pitchFamily="2" charset="0"/>
              </a:rPr>
              <a:t>Mr Edwin </a:t>
            </a:r>
            <a:r>
              <a:rPr lang="en-GB" sz="2400" b="1" dirty="0" err="1">
                <a:solidFill>
                  <a:srgbClr val="415F7F"/>
                </a:solidFill>
                <a:latin typeface="Poppins" panose="00000500000000000000" pitchFamily="2" charset="0"/>
                <a:cs typeface="Poppins" panose="00000500000000000000" pitchFamily="2" charset="0"/>
              </a:rPr>
              <a:t>Jesudason</a:t>
            </a:r>
            <a:r>
              <a:rPr lang="en-GB" sz="2400" b="1" dirty="0">
                <a:solidFill>
                  <a:srgbClr val="415F7F"/>
                </a:solidFill>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Orthopaedic</a:t>
            </a:r>
            <a:r>
              <a:rPr lang="en-GB" sz="2400" b="1" dirty="0">
                <a:solidFill>
                  <a:srgbClr val="415F7F"/>
                </a:solidFill>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Consultant </a:t>
            </a:r>
          </a:p>
          <a:p>
            <a:r>
              <a:rPr lang="en-GB" sz="2400" b="1" dirty="0">
                <a:latin typeface="Poppins" panose="00000500000000000000" pitchFamily="2" charset="0"/>
                <a:cs typeface="Poppins" panose="00000500000000000000" pitchFamily="2" charset="0"/>
              </a:rPr>
              <a:t>Betsi Cadwaladr University Health Board</a:t>
            </a:r>
          </a:p>
        </p:txBody>
      </p:sp>
      <p:pic>
        <p:nvPicPr>
          <p:cNvPr id="5" name="Picture 4" descr="A screenshot of a computer&#10;&#10;AI-generated content may be incorrect.">
            <a:extLst>
              <a:ext uri="{FF2B5EF4-FFF2-40B4-BE49-F238E27FC236}">
                <a16:creationId xmlns:a16="http://schemas.microsoft.com/office/drawing/2014/main" id="{0C9DF3AE-2DF9-9E2D-A9E7-A8294E0F76B9}"/>
              </a:ext>
            </a:extLst>
          </p:cNvPr>
          <p:cNvPicPr>
            <a:picLocks noChangeAspect="1"/>
          </p:cNvPicPr>
          <p:nvPr/>
        </p:nvPicPr>
        <p:blipFill rotWithShape="1">
          <a:blip r:embed="rId3"/>
          <a:srcRect l="29951" t="42172" r="58954" b="40382"/>
          <a:stretch>
            <a:fillRect/>
          </a:stretch>
        </p:blipFill>
        <p:spPr bwMode="auto">
          <a:xfrm>
            <a:off x="1338573" y="1566260"/>
            <a:ext cx="2105582" cy="1862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91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2C3B-C717-61CA-CAB3-3FCECB6850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9A9978-E4E7-A81F-86FC-4965156F87E4}"/>
              </a:ext>
            </a:extLst>
          </p:cNvPr>
          <p:cNvSpPr txBox="1">
            <a:spLocks/>
          </p:cNvSpPr>
          <p:nvPr/>
        </p:nvSpPr>
        <p:spPr>
          <a:xfrm>
            <a:off x="838200" y="1646811"/>
            <a:ext cx="10515600" cy="380508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anose="00000500000000000000" pitchFamily="2" charset="0"/>
                <a:ea typeface="Open Sans" panose="020B0606030504020204" pitchFamily="34" charset="0"/>
                <a:cs typeface="Poppins" panose="000005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anose="00000500000000000000" pitchFamily="2" charset="0"/>
                <a:ea typeface="Open Sans" panose="020B0606030504020204" pitchFamily="34" charset="0"/>
                <a:cs typeface="Poppins" panose="000005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anose="00000500000000000000" pitchFamily="2" charset="0"/>
                <a:ea typeface="Open Sans" panose="020B0606030504020204" pitchFamily="34" charset="0"/>
                <a:cs typeface="Poppins" panose="000005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kern="100">
                <a:latin typeface="Calibri (body)"/>
                <a:ea typeface="Cambria" panose="02040503050406030204" pitchFamily="18" charset="0"/>
                <a:cs typeface="Times New Roman" panose="02020603050405020304" pitchFamily="18" charset="0"/>
              </a:rPr>
              <a:t>“</a:t>
            </a:r>
            <a:r>
              <a:rPr lang="en-GB" sz="1800" b="1" i="1" kern="100">
                <a:latin typeface="Calibri (body)"/>
                <a:ea typeface="Cambria" panose="02040503050406030204" pitchFamily="18" charset="0"/>
                <a:cs typeface="Times New Roman" panose="02020603050405020304" pitchFamily="18" charset="0"/>
              </a:rPr>
              <a:t>The inability to successfully realise the adoption, spread and scale of innovation leads to the overuse of unhelpful care, underuse of effective care, unnecessary costs to the system, unnecessary harm, as well as delays and worse outcomes for patients</a:t>
            </a:r>
            <a:r>
              <a:rPr lang="en-GB" sz="1800" i="1" kern="100">
                <a:latin typeface="Calibri (body)"/>
                <a:ea typeface="Cambria" panose="02040503050406030204" pitchFamily="18" charset="0"/>
                <a:cs typeface="Times New Roman" panose="02020603050405020304" pitchFamily="18" charset="0"/>
              </a:rPr>
              <a:t>”</a:t>
            </a:r>
            <a:r>
              <a:rPr lang="en-GB" sz="1800" kern="100">
                <a:latin typeface="Calibri (body)"/>
                <a:ea typeface="Cambria" panose="02040503050406030204" pitchFamily="18" charset="0"/>
                <a:cs typeface="Times New Roman" panose="02020603050405020304" pitchFamily="18" charset="0"/>
              </a:rPr>
              <a:t> </a:t>
            </a:r>
            <a:br>
              <a:rPr lang="en-GB" sz="1800" kern="100">
                <a:latin typeface="Calibri (body)"/>
                <a:ea typeface="Cambria" panose="02040503050406030204" pitchFamily="18" charset="0"/>
                <a:cs typeface="Times New Roman" panose="02020603050405020304" pitchFamily="18" charset="0"/>
              </a:rPr>
            </a:br>
            <a:br>
              <a:rPr lang="en-GB" sz="1800" kern="100">
                <a:latin typeface="Calibri (body)"/>
                <a:ea typeface="Cambria" panose="02040503050406030204" pitchFamily="18" charset="0"/>
                <a:cs typeface="Times New Roman" panose="02020603050405020304" pitchFamily="18" charset="0"/>
              </a:rPr>
            </a:br>
            <a:r>
              <a:rPr lang="en-GB" sz="1400" kern="100">
                <a:latin typeface="Calibri (body)"/>
                <a:ea typeface="Cambria" panose="02040503050406030204" pitchFamily="18" charset="0"/>
                <a:cs typeface="Times New Roman" panose="02020603050405020304" pitchFamily="18" charset="0"/>
              </a:rPr>
              <a:t>(Berwick, 2009).</a:t>
            </a:r>
            <a:br>
              <a:rPr lang="en-GB" sz="1800" kern="100">
                <a:latin typeface="Calibri (body)"/>
                <a:ea typeface="Cambria" panose="02040503050406030204" pitchFamily="18" charset="0"/>
                <a:cs typeface="Times New Roman" panose="02020603050405020304" pitchFamily="18" charset="0"/>
              </a:rPr>
            </a:br>
            <a:endParaRPr lang="en-GB" sz="1800" kern="100">
              <a:latin typeface="Calibri (body)"/>
              <a:ea typeface="Cambria" panose="02040503050406030204" pitchFamily="18" charset="0"/>
              <a:cs typeface="Times New Roman" panose="02020603050405020304" pitchFamily="18" charset="0"/>
            </a:endParaRPr>
          </a:p>
          <a:p>
            <a:r>
              <a:rPr lang="en-US" sz="1800">
                <a:latin typeface="Calibri (body)"/>
              </a:rPr>
              <a:t>Despite a wealth of innovative practice across health and social care in Wales, the system continues to </a:t>
            </a:r>
            <a:r>
              <a:rPr lang="en-US" sz="1800" b="1">
                <a:latin typeface="Calibri (body)"/>
              </a:rPr>
              <a:t>face a stubborn adoption gap</a:t>
            </a:r>
            <a:r>
              <a:rPr lang="en-US" sz="1800">
                <a:latin typeface="Calibri (body)"/>
              </a:rPr>
              <a:t>. In reality, </a:t>
            </a:r>
            <a:r>
              <a:rPr lang="en-US" sz="1800" b="1">
                <a:latin typeface="Calibri (body)"/>
              </a:rPr>
              <a:t>this gap is more akin to a chasm</a:t>
            </a:r>
            <a:r>
              <a:rPr lang="en-US" sz="1800">
                <a:latin typeface="Calibri (body)"/>
              </a:rPr>
              <a:t>.</a:t>
            </a:r>
          </a:p>
          <a:p>
            <a:endParaRPr lang="en-GB" sz="1800" kern="100">
              <a:latin typeface="Calibri (body)"/>
              <a:ea typeface="Cambria" panose="02040503050406030204" pitchFamily="18" charset="0"/>
              <a:cs typeface="Times New Roman" panose="02020603050405020304" pitchFamily="18" charset="0"/>
            </a:endParaRPr>
          </a:p>
          <a:p>
            <a:r>
              <a:rPr lang="en-US" sz="1800">
                <a:latin typeface="Calibri (body)"/>
              </a:rPr>
              <a:t>Other nations have begun to invest in a variety of different mechanisms to support and accelerate the adoption of health and social care innovation on a national scale. </a:t>
            </a:r>
            <a:r>
              <a:rPr lang="en-US" sz="1800" b="1">
                <a:latin typeface="Calibri (body)"/>
              </a:rPr>
              <a:t>For example, Scotland has developed the Accelerated National Innovation Adoption (ANIA) Pathway; England uses Health Innovation Networks (HINs) as a vehicle.</a:t>
            </a:r>
            <a:endParaRPr lang="en-GB" sz="1800" b="1" kern="100">
              <a:latin typeface="Calibri (body)"/>
              <a:ea typeface="Cambria" panose="02040503050406030204" pitchFamily="18" charset="0"/>
              <a:cs typeface="Times New Roman" panose="02020603050405020304" pitchFamily="18" charset="0"/>
            </a:endParaRPr>
          </a:p>
          <a:p>
            <a:endParaRPr lang="en-GB" sz="1800" b="1" kern="100">
              <a:latin typeface="Calibri (body)"/>
              <a:ea typeface="Cambria" panose="02040503050406030204" pitchFamily="18" charset="0"/>
              <a:cs typeface="Times New Roman" panose="02020603050405020304" pitchFamily="18" charset="0"/>
            </a:endParaRPr>
          </a:p>
          <a:p>
            <a:r>
              <a:rPr lang="en-US" sz="1800" i="1">
                <a:latin typeface="Calibri (body)"/>
              </a:rPr>
              <a:t>“Healthcare innovations do not scale easily because many elements have to be brought together at the same time in order for them to be adopted widely….. All this is often too complex for institutions to deal with because it requires many different parties to come together in the right environment, and enablers have to be developed so that scaling can proceed.</a:t>
            </a:r>
            <a:r>
              <a:rPr lang="en-US" sz="1800">
                <a:latin typeface="Calibri (body)"/>
              </a:rPr>
              <a:t>” (Professor Tan Chorh Chuan, 2024).</a:t>
            </a:r>
            <a:endParaRPr lang="en-GB" sz="1200" dirty="0">
              <a:latin typeface="Calibri (body)"/>
            </a:endParaRPr>
          </a:p>
        </p:txBody>
      </p:sp>
      <p:sp>
        <p:nvSpPr>
          <p:cNvPr id="4" name="Title 1">
            <a:extLst>
              <a:ext uri="{FF2B5EF4-FFF2-40B4-BE49-F238E27FC236}">
                <a16:creationId xmlns:a16="http://schemas.microsoft.com/office/drawing/2014/main" id="{94AF2B86-254D-3EBD-B74B-B404231B2A3B}"/>
              </a:ext>
            </a:extLst>
          </p:cNvPr>
          <p:cNvSpPr txBox="1">
            <a:spLocks/>
          </p:cNvSpPr>
          <p:nvPr/>
        </p:nvSpPr>
        <p:spPr>
          <a:xfrm>
            <a:off x="2640004" y="451109"/>
            <a:ext cx="6911992" cy="845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4000" dirty="0">
                <a:solidFill>
                  <a:schemeClr val="tx2">
                    <a:lumMod val="75000"/>
                    <a:lumOff val="25000"/>
                  </a:schemeClr>
                </a:solidFill>
                <a:effectLst>
                  <a:outerShdw blurRad="38100" dist="38100" dir="2700000" algn="tl">
                    <a:srgbClr val="000000">
                      <a:alpha val="43137"/>
                    </a:srgbClr>
                  </a:outerShdw>
                </a:effectLst>
              </a:rPr>
              <a:t>The challenge we face</a:t>
            </a:r>
          </a:p>
        </p:txBody>
      </p:sp>
    </p:spTree>
    <p:extLst>
      <p:ext uri="{BB962C8B-B14F-4D97-AF65-F5344CB8AC3E}">
        <p14:creationId xmlns:p14="http://schemas.microsoft.com/office/powerpoint/2010/main" val="3113292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xfrm>
            <a:off x="967844" y="741017"/>
            <a:ext cx="9110874" cy="4392923"/>
          </a:xfrm>
          <a:prstGeom prst="rect">
            <a:avLst/>
          </a:prstGeom>
        </p:spPr>
        <p:txBody>
          <a:bodyPr>
            <a:normAutofit/>
          </a:bodyPr>
          <a:lstStyle/>
          <a:p>
            <a:pPr defTabSz="850392">
              <a:defRPr sz="10044" b="1">
                <a:solidFill>
                  <a:srgbClr val="242424"/>
                </a:solidFill>
                <a:latin typeface="Arial"/>
                <a:ea typeface="Arial"/>
                <a:cs typeface="Arial"/>
                <a:sym typeface="Arial"/>
              </a:defRPr>
            </a:pPr>
            <a:r>
              <a:rPr sz="4400" dirty="0">
                <a:latin typeface="Poppins" panose="00000500000000000000" pitchFamily="2" charset="0"/>
                <a:cs typeface="Poppins" panose="00000500000000000000" pitchFamily="2" charset="0"/>
              </a:rPr>
              <a:t>ORTHOPAEDIC OUTPATIENT TRIUMPH: </a:t>
            </a:r>
            <a:br>
              <a:rPr lang="en-GB" sz="4400" dirty="0">
                <a:latin typeface="Poppins" panose="00000500000000000000" pitchFamily="2" charset="0"/>
                <a:cs typeface="Poppins" panose="00000500000000000000" pitchFamily="2" charset="0"/>
              </a:rPr>
            </a:br>
            <a:r>
              <a:rPr sz="4400" dirty="0">
                <a:latin typeface="Poppins" panose="00000500000000000000" pitchFamily="2" charset="0"/>
                <a:cs typeface="Poppins" panose="00000500000000000000" pitchFamily="2" charset="0"/>
              </a:rPr>
              <a:t>Mastering Daycase </a:t>
            </a:r>
            <a:r>
              <a:rPr lang="en-GB" sz="4400" dirty="0">
                <a:latin typeface="Poppins" panose="00000500000000000000" pitchFamily="2" charset="0"/>
                <a:cs typeface="Poppins" panose="00000500000000000000" pitchFamily="2" charset="0"/>
              </a:rPr>
              <a:t>S</a:t>
            </a:r>
            <a:r>
              <a:rPr sz="4400" dirty="0" err="1">
                <a:latin typeface="Poppins" panose="00000500000000000000" pitchFamily="2" charset="0"/>
                <a:cs typeface="Poppins" panose="00000500000000000000" pitchFamily="2" charset="0"/>
              </a:rPr>
              <a:t>urgery</a:t>
            </a:r>
            <a:br>
              <a:rPr dirty="0">
                <a:latin typeface="Poppins" panose="00000500000000000000" pitchFamily="2" charset="0"/>
                <a:cs typeface="Poppins" panose="00000500000000000000" pitchFamily="2" charset="0"/>
              </a:rPr>
            </a:br>
            <a:br>
              <a:rPr sz="2976" b="0" i="1" dirty="0">
                <a:solidFill>
                  <a:srgbClr val="000000"/>
                </a:solidFill>
                <a:latin typeface="Poppins" panose="00000500000000000000" pitchFamily="2" charset="0"/>
                <a:ea typeface="Calibri Light"/>
                <a:cs typeface="Poppins" panose="00000500000000000000" pitchFamily="2" charset="0"/>
                <a:sym typeface="Calibri Light"/>
              </a:rPr>
            </a:br>
            <a:br>
              <a:rPr sz="2976" b="0" i="1" dirty="0">
                <a:solidFill>
                  <a:srgbClr val="000000"/>
                </a:solidFill>
                <a:latin typeface="Poppins" panose="00000500000000000000" pitchFamily="2" charset="0"/>
                <a:ea typeface="Calibri Light"/>
                <a:cs typeface="Poppins" panose="00000500000000000000" pitchFamily="2" charset="0"/>
                <a:sym typeface="Calibri Light"/>
              </a:rPr>
            </a:br>
            <a:r>
              <a:rPr sz="2976" b="0" i="1" dirty="0">
                <a:solidFill>
                  <a:srgbClr val="000000"/>
                </a:solidFill>
                <a:latin typeface="Poppins" panose="00000500000000000000" pitchFamily="2" charset="0"/>
                <a:ea typeface="Calibri Light"/>
                <a:cs typeface="Poppins" panose="00000500000000000000" pitchFamily="2" charset="0"/>
                <a:sym typeface="Calibri Light"/>
              </a:rPr>
              <a:t>PREETHAM KODUMURI</a:t>
            </a:r>
            <a:r>
              <a:rPr lang="en-GB" sz="2976" b="0" i="1" dirty="0">
                <a:solidFill>
                  <a:srgbClr val="000000"/>
                </a:solidFill>
                <a:latin typeface="Poppins" panose="00000500000000000000" pitchFamily="2" charset="0"/>
                <a:ea typeface="Calibri Light"/>
                <a:cs typeface="Poppins" panose="00000500000000000000" pitchFamily="2" charset="0"/>
                <a:sym typeface="Calibri Light"/>
              </a:rPr>
              <a:t> &amp;</a:t>
            </a:r>
            <a:br>
              <a:rPr sz="2976" b="0" i="1" dirty="0">
                <a:solidFill>
                  <a:srgbClr val="000000"/>
                </a:solidFill>
                <a:latin typeface="Poppins" panose="00000500000000000000" pitchFamily="2" charset="0"/>
                <a:ea typeface="Calibri Light"/>
                <a:cs typeface="Poppins" panose="00000500000000000000" pitchFamily="2" charset="0"/>
                <a:sym typeface="Calibri Light"/>
              </a:rPr>
            </a:br>
            <a:r>
              <a:rPr sz="2976" b="0" i="1" dirty="0">
                <a:solidFill>
                  <a:srgbClr val="000000"/>
                </a:solidFill>
                <a:latin typeface="Poppins" panose="00000500000000000000" pitchFamily="2" charset="0"/>
                <a:ea typeface="Calibri Light"/>
                <a:cs typeface="Poppins" panose="00000500000000000000" pitchFamily="2" charset="0"/>
                <a:sym typeface="Calibri Light"/>
              </a:rPr>
              <a:t>PRASH JESUDASON</a:t>
            </a:r>
          </a:p>
        </p:txBody>
      </p:sp>
      <p:pic>
        <p:nvPicPr>
          <p:cNvPr id="157" name="Picture 6" descr="Picture 6"/>
          <p:cNvPicPr>
            <a:picLocks noChangeAspect="1"/>
          </p:cNvPicPr>
          <p:nvPr/>
        </p:nvPicPr>
        <p:blipFill>
          <a:blip r:embed="rId2"/>
          <a:stretch>
            <a:fillRect/>
          </a:stretch>
        </p:blipFill>
        <p:spPr>
          <a:xfrm>
            <a:off x="9677399" y="125334"/>
            <a:ext cx="2362835" cy="2740990"/>
          </a:xfrm>
          <a:prstGeom prst="rect">
            <a:avLst/>
          </a:prstGeom>
          <a:ln w="12700">
            <a:miter lim="400000"/>
          </a:ln>
        </p:spPr>
      </p:pic>
      <p:pic>
        <p:nvPicPr>
          <p:cNvPr id="158" name="Picture 4" descr="Picture 4"/>
          <p:cNvPicPr>
            <a:picLocks noChangeAspect="1"/>
          </p:cNvPicPr>
          <p:nvPr/>
        </p:nvPicPr>
        <p:blipFill>
          <a:blip r:embed="rId3"/>
          <a:stretch>
            <a:fillRect/>
          </a:stretch>
        </p:blipFill>
        <p:spPr>
          <a:xfrm>
            <a:off x="1" y="0"/>
            <a:ext cx="3098801" cy="741017"/>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prstGeom prst="rect">
            <a:avLst/>
          </a:prstGeom>
        </p:spPr>
        <p:txBody>
          <a:bodyPr>
            <a:normAutofit/>
          </a:bodyPr>
          <a:lstStyle>
            <a:lvl1pPr algn="ctr"/>
          </a:lstStyle>
          <a:p>
            <a:r>
              <a:rPr sz="4000" dirty="0"/>
              <a:t>COLLABORATION</a:t>
            </a:r>
          </a:p>
        </p:txBody>
      </p:sp>
      <p:pic>
        <p:nvPicPr>
          <p:cNvPr id="161" name="Picture 4" descr="Picture 4"/>
          <p:cNvPicPr>
            <a:picLocks noChangeAspect="1"/>
          </p:cNvPicPr>
          <p:nvPr/>
        </p:nvPicPr>
        <p:blipFill>
          <a:blip r:embed="rId2"/>
          <a:stretch>
            <a:fillRect/>
          </a:stretch>
        </p:blipFill>
        <p:spPr>
          <a:xfrm>
            <a:off x="6404721" y="2111135"/>
            <a:ext cx="5467489" cy="3075463"/>
          </a:xfrm>
          <a:prstGeom prst="rect">
            <a:avLst/>
          </a:prstGeom>
          <a:ln w="12700">
            <a:miter lim="400000"/>
          </a:ln>
        </p:spPr>
      </p:pic>
      <p:pic>
        <p:nvPicPr>
          <p:cNvPr id="162" name="Picture 2" descr="Picture 2"/>
          <p:cNvPicPr>
            <a:picLocks noChangeAspect="1"/>
          </p:cNvPicPr>
          <p:nvPr/>
        </p:nvPicPr>
        <p:blipFill>
          <a:blip r:embed="rId3"/>
          <a:stretch>
            <a:fillRect/>
          </a:stretch>
        </p:blipFill>
        <p:spPr>
          <a:xfrm>
            <a:off x="628512" y="2132907"/>
            <a:ext cx="5467488" cy="3075463"/>
          </a:xfrm>
          <a:prstGeom prst="rect">
            <a:avLst/>
          </a:prstGeom>
          <a:ln w="12700">
            <a:miter lim="400000"/>
          </a:ln>
        </p:spPr>
      </p:pic>
      <p:pic>
        <p:nvPicPr>
          <p:cNvPr id="163" name="Picture 4" descr="Picture 4"/>
          <p:cNvPicPr>
            <a:picLocks noChangeAspect="1"/>
          </p:cNvPicPr>
          <p:nvPr/>
        </p:nvPicPr>
        <p:blipFill>
          <a:blip r:embed="rId4"/>
          <a:stretch>
            <a:fillRect/>
          </a:stretch>
        </p:blipFill>
        <p:spPr>
          <a:xfrm>
            <a:off x="1" y="0"/>
            <a:ext cx="3098801" cy="741017"/>
          </a:xfrm>
          <a:prstGeom prst="rect">
            <a:avLst/>
          </a:prstGeom>
          <a:ln w="12700">
            <a:miter lim="400000"/>
          </a:ln>
        </p:spPr>
      </p:pic>
      <p:pic>
        <p:nvPicPr>
          <p:cNvPr id="2" name="Picture 1" descr="Icon&#10;&#10;Description automatically generated">
            <a:extLst>
              <a:ext uri="{FF2B5EF4-FFF2-40B4-BE49-F238E27FC236}">
                <a16:creationId xmlns:a16="http://schemas.microsoft.com/office/drawing/2014/main" id="{25D93740-53B0-4BDD-D8EB-F35E96E47E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32AE-7A88-97CE-E052-660CD4B411CA}"/>
              </a:ext>
            </a:extLst>
          </p:cNvPr>
          <p:cNvSpPr>
            <a:spLocks noGrp="1"/>
          </p:cNvSpPr>
          <p:nvPr>
            <p:ph type="title"/>
          </p:nvPr>
        </p:nvSpPr>
        <p:spPr>
          <a:xfrm>
            <a:off x="838200" y="291090"/>
            <a:ext cx="10515599" cy="932688"/>
          </a:xfrm>
        </p:spPr>
        <p:txBody>
          <a:bodyPr vert="horz" lIns="91440" tIns="45720" rIns="91440" bIns="45720" rtlCol="0" anchor="b">
            <a:normAutofit/>
          </a:bodyPr>
          <a:lstStyle/>
          <a:p>
            <a:pPr algn="ctr"/>
            <a:r>
              <a:rPr lang="en-US" sz="4000" dirty="0">
                <a:latin typeface="Poppins" panose="00000500000000000000" pitchFamily="2" charset="0"/>
                <a:ea typeface="+mj-ea"/>
                <a:cs typeface="Poppins" panose="00000500000000000000" pitchFamily="2" charset="0"/>
              </a:rPr>
              <a:t>PRINCIPLES OF SUSQI</a:t>
            </a:r>
          </a:p>
        </p:txBody>
      </p:sp>
      <p:graphicFrame>
        <p:nvGraphicFramePr>
          <p:cNvPr id="4" name="Content Placeholder 3">
            <a:extLst>
              <a:ext uri="{FF2B5EF4-FFF2-40B4-BE49-F238E27FC236}">
                <a16:creationId xmlns:a16="http://schemas.microsoft.com/office/drawing/2014/main" id="{0F6872DE-91D9-8F8E-A55F-B8459C996F48}"/>
              </a:ext>
            </a:extLst>
          </p:cNvPr>
          <p:cNvGraphicFramePr>
            <a:graphicFrameLocks noGrp="1"/>
          </p:cNvGraphicFramePr>
          <p:nvPr>
            <p:ph idx="1"/>
            <p:extLst>
              <p:ext uri="{D42A27DB-BD31-4B8C-83A1-F6EECF244321}">
                <p14:modId xmlns:p14="http://schemas.microsoft.com/office/powerpoint/2010/main" val="1128119729"/>
              </p:ext>
            </p:extLst>
          </p:nvPr>
        </p:nvGraphicFramePr>
        <p:xfrm>
          <a:off x="397043" y="1915423"/>
          <a:ext cx="10723242" cy="3983932"/>
        </p:xfrm>
        <a:graphic>
          <a:graphicData uri="http://schemas.openxmlformats.org/drawingml/2006/table">
            <a:tbl>
              <a:tblPr firstRow="1" firstCol="1" bandRow="1">
                <a:tableStyleId>{3B4B98B0-60AC-42C2-AFA5-B58CD77FA1E5}</a:tableStyleId>
              </a:tblPr>
              <a:tblGrid>
                <a:gridCol w="2300018">
                  <a:extLst>
                    <a:ext uri="{9D8B030D-6E8A-4147-A177-3AD203B41FA5}">
                      <a16:colId xmlns:a16="http://schemas.microsoft.com/office/drawing/2014/main" val="3525947154"/>
                    </a:ext>
                  </a:extLst>
                </a:gridCol>
                <a:gridCol w="4124238">
                  <a:extLst>
                    <a:ext uri="{9D8B030D-6E8A-4147-A177-3AD203B41FA5}">
                      <a16:colId xmlns:a16="http://schemas.microsoft.com/office/drawing/2014/main" val="2320578995"/>
                    </a:ext>
                  </a:extLst>
                </a:gridCol>
                <a:gridCol w="4298986">
                  <a:extLst>
                    <a:ext uri="{9D8B030D-6E8A-4147-A177-3AD203B41FA5}">
                      <a16:colId xmlns:a16="http://schemas.microsoft.com/office/drawing/2014/main" val="1933233285"/>
                    </a:ext>
                  </a:extLst>
                </a:gridCol>
              </a:tblGrid>
              <a:tr h="726866">
                <a:tc>
                  <a:txBody>
                    <a:bodyPr/>
                    <a:lstStyle/>
                    <a:p>
                      <a:pPr>
                        <a:lnSpc>
                          <a:spcPct val="150000"/>
                        </a:lnSpc>
                      </a:pPr>
                      <a:r>
                        <a:rPr lang="en-GB" sz="1600" b="1" dirty="0">
                          <a:effectLst/>
                          <a:latin typeface="Poppins" panose="00000500000000000000" pitchFamily="2" charset="0"/>
                          <a:cs typeface="Poppins" panose="00000500000000000000" pitchFamily="2" charset="0"/>
                        </a:rPr>
                        <a:t>Step 1</a:t>
                      </a:r>
                      <a:endParaRPr lang="en-GB" sz="1600" b="1"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b="0" dirty="0">
                          <a:effectLst/>
                          <a:latin typeface="Poppins" panose="00000500000000000000" pitchFamily="2" charset="0"/>
                          <a:cs typeface="Poppins" panose="00000500000000000000" pitchFamily="2" charset="0"/>
                        </a:rPr>
                        <a:t>Set goals</a:t>
                      </a:r>
                      <a:endParaRPr lang="en-GB" sz="1600" b="0"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b="0" dirty="0">
                          <a:effectLst/>
                          <a:latin typeface="Poppins" panose="00000500000000000000" pitchFamily="2" charset="0"/>
                          <a:cs typeface="Poppins" panose="00000500000000000000" pitchFamily="2" charset="0"/>
                        </a:rPr>
                        <a:t>Define the primary and secondary aims of this QIP</a:t>
                      </a:r>
                      <a:endParaRPr lang="en-GB" sz="1600" b="0"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extLst>
                  <a:ext uri="{0D108BD9-81ED-4DB2-BD59-A6C34878D82A}">
                    <a16:rowId xmlns:a16="http://schemas.microsoft.com/office/drawing/2014/main" val="2778539468"/>
                  </a:ext>
                </a:extLst>
              </a:tr>
              <a:tr h="1085689">
                <a:tc>
                  <a:txBody>
                    <a:bodyPr/>
                    <a:lstStyle/>
                    <a:p>
                      <a:pPr>
                        <a:lnSpc>
                          <a:spcPct val="150000"/>
                        </a:lnSpc>
                      </a:pPr>
                      <a:r>
                        <a:rPr lang="en-GB" sz="1600" b="1">
                          <a:effectLst/>
                          <a:latin typeface="Poppins" panose="00000500000000000000" pitchFamily="2" charset="0"/>
                          <a:cs typeface="Poppins" panose="00000500000000000000" pitchFamily="2" charset="0"/>
                        </a:rPr>
                        <a:t>Step 2 </a:t>
                      </a:r>
                      <a:endParaRPr lang="en-GB" sz="1600" b="1">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dirty="0">
                          <a:effectLst/>
                          <a:latin typeface="Poppins" panose="00000500000000000000" pitchFamily="2" charset="0"/>
                          <a:cs typeface="Poppins" panose="00000500000000000000" pitchFamily="2" charset="0"/>
                        </a:rPr>
                        <a:t>Study the system</a:t>
                      </a:r>
                      <a:endParaRPr lang="en-GB" sz="1600"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a:effectLst/>
                          <a:latin typeface="Poppins" panose="00000500000000000000" pitchFamily="2" charset="0"/>
                          <a:cs typeface="Poppins" panose="00000500000000000000" pitchFamily="2" charset="0"/>
                        </a:rPr>
                        <a:t>Focus on carbon intensive features of CTR set up inside theatre and patient pathway</a:t>
                      </a:r>
                      <a:endParaRPr lang="en-GB" sz="160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extLst>
                  <a:ext uri="{0D108BD9-81ED-4DB2-BD59-A6C34878D82A}">
                    <a16:rowId xmlns:a16="http://schemas.microsoft.com/office/drawing/2014/main" val="676004370"/>
                  </a:ext>
                </a:extLst>
              </a:tr>
              <a:tr h="726866">
                <a:tc>
                  <a:txBody>
                    <a:bodyPr/>
                    <a:lstStyle/>
                    <a:p>
                      <a:pPr>
                        <a:lnSpc>
                          <a:spcPct val="150000"/>
                        </a:lnSpc>
                      </a:pPr>
                      <a:r>
                        <a:rPr lang="en-GB" sz="1600" b="1" dirty="0">
                          <a:effectLst/>
                          <a:latin typeface="Poppins" panose="00000500000000000000" pitchFamily="2" charset="0"/>
                          <a:cs typeface="Poppins" panose="00000500000000000000" pitchFamily="2" charset="0"/>
                        </a:rPr>
                        <a:t>Step 3</a:t>
                      </a:r>
                      <a:endParaRPr lang="en-GB" sz="1600" b="1"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dirty="0">
                          <a:effectLst/>
                          <a:latin typeface="Poppins" panose="00000500000000000000" pitchFamily="2" charset="0"/>
                          <a:cs typeface="Poppins" panose="00000500000000000000" pitchFamily="2" charset="0"/>
                        </a:rPr>
                        <a:t>Design improvement</a:t>
                      </a:r>
                      <a:endParaRPr lang="en-GB" sz="1600"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a:effectLst/>
                          <a:latin typeface="Poppins" panose="00000500000000000000" pitchFamily="2" charset="0"/>
                          <a:cs typeface="Poppins" panose="00000500000000000000" pitchFamily="2" charset="0"/>
                        </a:rPr>
                        <a:t>Plan and implement “lean and green” theatre set up and “Greener pathways”</a:t>
                      </a:r>
                      <a:endParaRPr lang="en-GB" sz="160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extLst>
                  <a:ext uri="{0D108BD9-81ED-4DB2-BD59-A6C34878D82A}">
                    <a16:rowId xmlns:a16="http://schemas.microsoft.com/office/drawing/2014/main" val="3506605549"/>
                  </a:ext>
                </a:extLst>
              </a:tr>
              <a:tr h="1444511">
                <a:tc>
                  <a:txBody>
                    <a:bodyPr/>
                    <a:lstStyle/>
                    <a:p>
                      <a:pPr>
                        <a:lnSpc>
                          <a:spcPct val="150000"/>
                        </a:lnSpc>
                      </a:pPr>
                      <a:r>
                        <a:rPr lang="en-GB" sz="1600" b="1" dirty="0">
                          <a:effectLst/>
                          <a:latin typeface="Poppins" panose="00000500000000000000" pitchFamily="2" charset="0"/>
                          <a:cs typeface="Poppins" panose="00000500000000000000" pitchFamily="2" charset="0"/>
                        </a:rPr>
                        <a:t>Step 4</a:t>
                      </a:r>
                      <a:endParaRPr lang="en-GB" sz="1600" b="1"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a:lnSpc>
                          <a:spcPct val="150000"/>
                        </a:lnSpc>
                      </a:pPr>
                      <a:r>
                        <a:rPr lang="en-GB" sz="1600">
                          <a:effectLst/>
                          <a:latin typeface="Poppins" panose="00000500000000000000" pitchFamily="2" charset="0"/>
                          <a:cs typeface="Poppins" panose="00000500000000000000" pitchFamily="2" charset="0"/>
                        </a:rPr>
                        <a:t>Measure Impact</a:t>
                      </a:r>
                      <a:endParaRPr lang="en-GB" sz="160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tc>
                  <a:txBody>
                    <a:bodyPr/>
                    <a:lstStyle/>
                    <a:p>
                      <a:pPr marL="342900" lvl="0" indent="-342900">
                        <a:lnSpc>
                          <a:spcPct val="150000"/>
                        </a:lnSpc>
                        <a:buFont typeface="+mj-lt"/>
                        <a:buAutoNum type="arabicPeriod"/>
                      </a:pPr>
                      <a:r>
                        <a:rPr lang="en-GB" sz="1600" dirty="0">
                          <a:effectLst/>
                          <a:latin typeface="Poppins" panose="00000500000000000000" pitchFamily="2" charset="0"/>
                          <a:cs typeface="Poppins" panose="00000500000000000000" pitchFamily="2" charset="0"/>
                        </a:rPr>
                        <a:t>Clinical waste</a:t>
                      </a:r>
                    </a:p>
                    <a:p>
                      <a:pPr marL="342900" lvl="0" indent="-342900">
                        <a:lnSpc>
                          <a:spcPct val="150000"/>
                        </a:lnSpc>
                        <a:buFont typeface="+mj-lt"/>
                        <a:buAutoNum type="arabicPeriod"/>
                      </a:pPr>
                      <a:r>
                        <a:rPr lang="en-GB" sz="1600" dirty="0">
                          <a:effectLst/>
                          <a:latin typeface="Poppins" panose="00000500000000000000" pitchFamily="2" charset="0"/>
                          <a:cs typeface="Poppins" panose="00000500000000000000" pitchFamily="2" charset="0"/>
                        </a:rPr>
                        <a:t>Carbon footprint</a:t>
                      </a:r>
                    </a:p>
                    <a:p>
                      <a:pPr marL="342900" lvl="0" indent="-342900">
                        <a:lnSpc>
                          <a:spcPct val="150000"/>
                        </a:lnSpc>
                        <a:buFont typeface="+mj-lt"/>
                        <a:buAutoNum type="arabicPeriod"/>
                      </a:pPr>
                      <a:r>
                        <a:rPr lang="en-GB" sz="1600" dirty="0">
                          <a:effectLst/>
                          <a:latin typeface="Poppins" panose="00000500000000000000" pitchFamily="2" charset="0"/>
                          <a:cs typeface="Poppins" panose="00000500000000000000" pitchFamily="2" charset="0"/>
                        </a:rPr>
                        <a:t>Cost savings</a:t>
                      </a:r>
                    </a:p>
                    <a:p>
                      <a:pPr marL="342900" lvl="0" indent="-342900">
                        <a:lnSpc>
                          <a:spcPct val="150000"/>
                        </a:lnSpc>
                        <a:buFont typeface="+mj-lt"/>
                        <a:buAutoNum type="arabicPeriod"/>
                      </a:pPr>
                      <a:r>
                        <a:rPr lang="en-GB" sz="1600" dirty="0">
                          <a:effectLst/>
                          <a:latin typeface="Poppins" panose="00000500000000000000" pitchFamily="2" charset="0"/>
                          <a:cs typeface="Poppins" panose="00000500000000000000" pitchFamily="2" charset="0"/>
                        </a:rPr>
                        <a:t>Wider applicability</a:t>
                      </a:r>
                      <a:endParaRPr lang="en-GB" sz="1600" dirty="0">
                        <a:effectLst/>
                        <a:latin typeface="Poppins" panose="00000500000000000000" pitchFamily="2" charset="0"/>
                        <a:ea typeface="Calibri" panose="020F0502020204030204" pitchFamily="34" charset="0"/>
                        <a:cs typeface="Poppins" panose="00000500000000000000" pitchFamily="2" charset="0"/>
                      </a:endParaRPr>
                    </a:p>
                  </a:txBody>
                  <a:tcPr marL="97667" marR="97667" marT="0" marB="0"/>
                </a:tc>
                <a:extLst>
                  <a:ext uri="{0D108BD9-81ED-4DB2-BD59-A6C34878D82A}">
                    <a16:rowId xmlns:a16="http://schemas.microsoft.com/office/drawing/2014/main" val="4167034946"/>
                  </a:ext>
                </a:extLst>
              </a:tr>
            </a:tbl>
          </a:graphicData>
        </a:graphic>
      </p:graphicFrame>
      <p:pic>
        <p:nvPicPr>
          <p:cNvPr id="3" name="Content Placeholder 3" descr="Diagram&#10;&#10;Description automatically generated">
            <a:extLst>
              <a:ext uri="{FF2B5EF4-FFF2-40B4-BE49-F238E27FC236}">
                <a16:creationId xmlns:a16="http://schemas.microsoft.com/office/drawing/2014/main" id="{F9ED7B64-A0B5-322D-0CDD-2267A43D0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90" y="1"/>
            <a:ext cx="2503822" cy="1915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5" name="Picture 4" descr="Icon&#10;&#10;Description automatically generated">
            <a:extLst>
              <a:ext uri="{FF2B5EF4-FFF2-40B4-BE49-F238E27FC236}">
                <a16:creationId xmlns:a16="http://schemas.microsoft.com/office/drawing/2014/main" id="{1934DCF1-1450-4DB4-C8E9-FD4D177856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375034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le 1"/>
          <p:cNvSpPr txBox="1">
            <a:spLocks noGrp="1"/>
          </p:cNvSpPr>
          <p:nvPr>
            <p:ph type="title"/>
          </p:nvPr>
        </p:nvSpPr>
        <p:spPr>
          <a:prstGeom prst="rect">
            <a:avLst/>
          </a:prstGeom>
        </p:spPr>
        <p:txBody>
          <a:bodyPr>
            <a:normAutofit/>
          </a:bodyPr>
          <a:lstStyle>
            <a:lvl1pPr algn="ctr"/>
          </a:lstStyle>
          <a:p>
            <a:r>
              <a:rPr sz="4000" dirty="0"/>
              <a:t>AIMS</a:t>
            </a:r>
          </a:p>
        </p:txBody>
      </p:sp>
      <p:sp>
        <p:nvSpPr>
          <p:cNvPr id="166" name="Content Placeholder 2"/>
          <p:cNvSpPr txBox="1">
            <a:spLocks noGrp="1"/>
          </p:cNvSpPr>
          <p:nvPr>
            <p:ph type="body" idx="1"/>
          </p:nvPr>
        </p:nvSpPr>
        <p:spPr>
          <a:prstGeom prst="rect">
            <a:avLst/>
          </a:prstGeom>
        </p:spPr>
        <p:txBody>
          <a:bodyPr/>
          <a:lstStyle/>
          <a:p>
            <a:r>
              <a:rPr dirty="0"/>
              <a:t>Reduce carbon footprint in carpal tunnel release by</a:t>
            </a:r>
          </a:p>
          <a:p>
            <a:pPr marL="457200" lvl="1">
              <a:defRPr sz="4800"/>
            </a:pPr>
            <a:endParaRPr dirty="0"/>
          </a:p>
          <a:p>
            <a:pPr marL="457200" lvl="1">
              <a:buFontTx/>
              <a:buChar char="➢"/>
            </a:pPr>
            <a:r>
              <a:rPr dirty="0"/>
              <a:t>“Lean and Green” instrument set up</a:t>
            </a:r>
          </a:p>
          <a:p>
            <a:pPr marL="457200" lvl="1">
              <a:buFontTx/>
              <a:buChar char="➢"/>
            </a:pPr>
            <a:endParaRPr dirty="0"/>
          </a:p>
          <a:p>
            <a:pPr marL="457200" lvl="1">
              <a:buFontTx/>
              <a:buChar char="➢"/>
            </a:pPr>
            <a:r>
              <a:rPr dirty="0"/>
              <a:t>Smaller drapes (Phase 1)</a:t>
            </a:r>
          </a:p>
          <a:p>
            <a:pPr marL="457200" lvl="1">
              <a:buFontTx/>
              <a:buChar char="➢"/>
            </a:pPr>
            <a:endParaRPr dirty="0"/>
          </a:p>
          <a:p>
            <a:pPr marL="457200" lvl="1">
              <a:buFontTx/>
              <a:buChar char="➢"/>
            </a:pPr>
            <a:r>
              <a:rPr dirty="0"/>
              <a:t>Green patient pathway (Phase 2)</a:t>
            </a:r>
          </a:p>
        </p:txBody>
      </p:sp>
      <p:pic>
        <p:nvPicPr>
          <p:cNvPr id="167" name="Picture 4" descr="Picture 4"/>
          <p:cNvPicPr>
            <a:picLocks noChangeAspect="1"/>
          </p:cNvPicPr>
          <p:nvPr/>
        </p:nvPicPr>
        <p:blipFill>
          <a:blip r:embed="rId2"/>
          <a:stretch>
            <a:fillRect/>
          </a:stretch>
        </p:blipFill>
        <p:spPr>
          <a:xfrm>
            <a:off x="1" y="0"/>
            <a:ext cx="3098801" cy="741017"/>
          </a:xfrm>
          <a:prstGeom prst="rect">
            <a:avLst/>
          </a:prstGeom>
          <a:ln w="12700">
            <a:miter lim="400000"/>
          </a:ln>
        </p:spPr>
      </p:pic>
      <p:pic>
        <p:nvPicPr>
          <p:cNvPr id="2" name="Picture 1" descr="Icon&#10;&#10;Description automatically generated">
            <a:extLst>
              <a:ext uri="{FF2B5EF4-FFF2-40B4-BE49-F238E27FC236}">
                <a16:creationId xmlns:a16="http://schemas.microsoft.com/office/drawing/2014/main" id="{9DEF0955-8B5A-A267-409A-B986A93840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ubble chart&#10;&#10;Description automatically generated">
            <a:extLst>
              <a:ext uri="{FF2B5EF4-FFF2-40B4-BE49-F238E27FC236}">
                <a16:creationId xmlns:a16="http://schemas.microsoft.com/office/drawing/2014/main" id="{9CF17D18-23D0-8E58-2B8E-7B768C796A2C}"/>
              </a:ext>
            </a:extLst>
          </p:cNvPr>
          <p:cNvPicPr>
            <a:picLocks noGrp="1" noChangeAspect="1"/>
          </p:cNvPicPr>
          <p:nvPr>
            <p:ph idx="1"/>
          </p:nvPr>
        </p:nvPicPr>
        <p:blipFill>
          <a:blip r:embed="rId2"/>
          <a:stretch>
            <a:fillRect/>
          </a:stretch>
        </p:blipFill>
        <p:spPr>
          <a:xfrm>
            <a:off x="2153652" y="852785"/>
            <a:ext cx="6105444" cy="5152429"/>
          </a:xfrm>
          <a:prstGeom prst="rect">
            <a:avLst/>
          </a:prstGeom>
        </p:spPr>
      </p:pic>
      <p:sp>
        <p:nvSpPr>
          <p:cNvPr id="6" name="TextBox 5">
            <a:extLst>
              <a:ext uri="{FF2B5EF4-FFF2-40B4-BE49-F238E27FC236}">
                <a16:creationId xmlns:a16="http://schemas.microsoft.com/office/drawing/2014/main" id="{D4C3B71C-227E-CA9C-BEFD-280536904848}"/>
              </a:ext>
            </a:extLst>
          </p:cNvPr>
          <p:cNvSpPr txBox="1"/>
          <p:nvPr/>
        </p:nvSpPr>
        <p:spPr>
          <a:xfrm>
            <a:off x="1721033" y="160287"/>
            <a:ext cx="7747755" cy="1446550"/>
          </a:xfrm>
          <a:prstGeom prst="rect">
            <a:avLst/>
          </a:prstGeom>
          <a:noFill/>
        </p:spPr>
        <p:txBody>
          <a:bodyPr wrap="square" rtlCol="0">
            <a:spAutoFit/>
          </a:bodyPr>
          <a:lstStyle/>
          <a:p>
            <a:pPr algn="ctr"/>
            <a:r>
              <a:rPr lang="en-GB" sz="4000" b="1" dirty="0">
                <a:solidFill>
                  <a:srgbClr val="415F7F"/>
                </a:solidFill>
                <a:latin typeface="Popins bold"/>
              </a:rPr>
              <a:t>BUILDING AN EFFECTIVE TEAM</a:t>
            </a:r>
          </a:p>
          <a:p>
            <a:pPr algn="ctr"/>
            <a:endParaRPr lang="en-US" sz="4800" dirty="0"/>
          </a:p>
        </p:txBody>
      </p:sp>
      <p:pic>
        <p:nvPicPr>
          <p:cNvPr id="4" name="Picture 3" descr="Logo&#10;&#10;Description automatically generated with low confidence">
            <a:extLst>
              <a:ext uri="{FF2B5EF4-FFF2-40B4-BE49-F238E27FC236}">
                <a16:creationId xmlns:a16="http://schemas.microsoft.com/office/drawing/2014/main" id="{81211D3B-A1AD-2163-7391-7618D7C7E966}"/>
              </a:ext>
            </a:extLst>
          </p:cNvPr>
          <p:cNvPicPr>
            <a:picLocks noChangeAspect="1"/>
          </p:cNvPicPr>
          <p:nvPr/>
        </p:nvPicPr>
        <p:blipFill>
          <a:blip r:embed="rId3"/>
          <a:stretch>
            <a:fillRect/>
          </a:stretch>
        </p:blipFill>
        <p:spPr>
          <a:xfrm>
            <a:off x="8188616" y="1411447"/>
            <a:ext cx="2805826" cy="1578277"/>
          </a:xfrm>
          <a:prstGeom prst="rect">
            <a:avLst/>
          </a:prstGeom>
        </p:spPr>
      </p:pic>
      <p:pic>
        <p:nvPicPr>
          <p:cNvPr id="7" name="Picture 2">
            <a:extLst>
              <a:ext uri="{FF2B5EF4-FFF2-40B4-BE49-F238E27FC236}">
                <a16:creationId xmlns:a16="http://schemas.microsoft.com/office/drawing/2014/main" id="{31E22112-0CC9-BF4A-90B6-416BEBA61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096" y="2980525"/>
            <a:ext cx="24384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E32660A5-FA8F-33D2-16D6-B2BD0D609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3192266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1"/>
          <p:cNvSpPr/>
          <p:nvPr/>
        </p:nvSpPr>
        <p:spPr>
          <a:xfrm>
            <a:off x="1122107" y="1214440"/>
            <a:ext cx="4482280" cy="1135470"/>
          </a:xfrm>
          <a:prstGeom prst="rect">
            <a:avLst/>
          </a:prstGeom>
          <a:solidFill>
            <a:srgbClr val="404040"/>
          </a:solidFill>
          <a:ln w="254000" cap="sq">
            <a:solidFill>
              <a:srgbClr val="404040"/>
            </a:solidFill>
            <a:miter/>
          </a:ln>
        </p:spPr>
        <p:txBody>
          <a:bodyPr tIns="45720" bIns="45720" anchor="ctr"/>
          <a:lstStyle/>
          <a:p>
            <a:pPr algn="ctr">
              <a:defRPr sz="3600">
                <a:solidFill>
                  <a:srgbClr val="FFFFFF"/>
                </a:solidFill>
                <a:latin typeface="Calibri"/>
                <a:ea typeface="Calibri"/>
                <a:cs typeface="Calibri"/>
                <a:sym typeface="Calibri"/>
              </a:defRPr>
            </a:pPr>
            <a:r>
              <a:rPr lang="en-GB" dirty="0">
                <a:latin typeface="Poppins" panose="00000500000000000000" pitchFamily="2" charset="0"/>
                <a:cs typeface="Poppins" panose="00000500000000000000" pitchFamily="2" charset="0"/>
              </a:rPr>
              <a:t>Standard Set</a:t>
            </a:r>
            <a:endParaRPr dirty="0">
              <a:latin typeface="Poppins" panose="00000500000000000000" pitchFamily="2" charset="0"/>
              <a:cs typeface="Poppins" panose="00000500000000000000" pitchFamily="2" charset="0"/>
            </a:endParaRPr>
          </a:p>
        </p:txBody>
      </p:sp>
      <p:pic>
        <p:nvPicPr>
          <p:cNvPr id="172" name="Content Placeholder 4" descr="Content Placeholder 4"/>
          <p:cNvPicPr>
            <a:picLocks noChangeAspect="1"/>
          </p:cNvPicPr>
          <p:nvPr/>
        </p:nvPicPr>
        <p:blipFill>
          <a:blip r:embed="rId2"/>
          <a:stretch>
            <a:fillRect/>
          </a:stretch>
        </p:blipFill>
        <p:spPr>
          <a:xfrm>
            <a:off x="6438905" y="2543868"/>
            <a:ext cx="4779696" cy="3383749"/>
          </a:xfrm>
          <a:prstGeom prst="rect">
            <a:avLst/>
          </a:prstGeom>
          <a:ln w="12700">
            <a:miter lim="400000"/>
          </a:ln>
        </p:spPr>
      </p:pic>
      <p:pic>
        <p:nvPicPr>
          <p:cNvPr id="174" name="Picture 6" descr="Picture 6"/>
          <p:cNvPicPr>
            <a:picLocks noChangeAspect="1"/>
          </p:cNvPicPr>
          <p:nvPr/>
        </p:nvPicPr>
        <p:blipFill>
          <a:blip r:embed="rId3"/>
          <a:srcRect l="5324" t="11324" r="7159" b="6502"/>
          <a:stretch>
            <a:fillRect/>
          </a:stretch>
        </p:blipFill>
        <p:spPr>
          <a:xfrm>
            <a:off x="973399" y="2561702"/>
            <a:ext cx="4779696" cy="3365915"/>
          </a:xfrm>
          <a:prstGeom prst="rect">
            <a:avLst/>
          </a:prstGeom>
          <a:ln w="12700">
            <a:miter lim="400000"/>
          </a:ln>
        </p:spPr>
      </p:pic>
      <p:sp>
        <p:nvSpPr>
          <p:cNvPr id="4" name="Rectangle 11">
            <a:extLst>
              <a:ext uri="{FF2B5EF4-FFF2-40B4-BE49-F238E27FC236}">
                <a16:creationId xmlns:a16="http://schemas.microsoft.com/office/drawing/2014/main" id="{DC35E6F3-3659-C4F3-4A02-AD7EC16A7403}"/>
              </a:ext>
            </a:extLst>
          </p:cNvPr>
          <p:cNvSpPr/>
          <p:nvPr/>
        </p:nvSpPr>
        <p:spPr>
          <a:xfrm>
            <a:off x="6593102" y="1214440"/>
            <a:ext cx="4482280" cy="1135470"/>
          </a:xfrm>
          <a:prstGeom prst="rect">
            <a:avLst/>
          </a:prstGeom>
          <a:solidFill>
            <a:srgbClr val="404040"/>
          </a:solidFill>
          <a:ln w="254000" cap="sq">
            <a:solidFill>
              <a:srgbClr val="404040"/>
            </a:solidFill>
            <a:miter/>
          </a:ln>
        </p:spPr>
        <p:txBody>
          <a:bodyPr tIns="45720" bIns="45720" anchor="ctr"/>
          <a:lstStyle/>
          <a:p>
            <a:pPr algn="ctr">
              <a:defRPr sz="3600">
                <a:solidFill>
                  <a:srgbClr val="FFFFFF"/>
                </a:solidFill>
                <a:latin typeface="Calibri"/>
                <a:ea typeface="Calibri"/>
                <a:cs typeface="Calibri"/>
                <a:sym typeface="Calibri"/>
              </a:defRPr>
            </a:pPr>
            <a:r>
              <a:rPr lang="en-GB" dirty="0">
                <a:latin typeface="Poppins" panose="00000500000000000000" pitchFamily="2" charset="0"/>
                <a:cs typeface="Poppins" panose="00000500000000000000" pitchFamily="2" charset="0"/>
              </a:rPr>
              <a:t>Green Set</a:t>
            </a:r>
            <a:endParaRPr dirty="0">
              <a:latin typeface="Poppins" panose="00000500000000000000" pitchFamily="2" charset="0"/>
              <a:cs typeface="Poppins" panose="00000500000000000000" pitchFamily="2" charset="0"/>
            </a:endParaRPr>
          </a:p>
        </p:txBody>
      </p:sp>
      <p:pic>
        <p:nvPicPr>
          <p:cNvPr id="2" name="Picture 1" descr="Icon&#10;&#10;Description automatically generated">
            <a:extLst>
              <a:ext uri="{FF2B5EF4-FFF2-40B4-BE49-F238E27FC236}">
                <a16:creationId xmlns:a16="http://schemas.microsoft.com/office/drawing/2014/main" id="{98B40C82-1AA0-700C-7029-4493281515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3" descr="Picture 3"/>
          <p:cNvPicPr>
            <a:picLocks noChangeAspect="1"/>
          </p:cNvPicPr>
          <p:nvPr/>
        </p:nvPicPr>
        <p:blipFill>
          <a:blip r:embed="rId2"/>
          <a:srcRect l="14962" r="12716"/>
          <a:stretch>
            <a:fillRect/>
          </a:stretch>
        </p:blipFill>
        <p:spPr>
          <a:xfrm flipH="1">
            <a:off x="6751318" y="1895056"/>
            <a:ext cx="4286795" cy="3991648"/>
          </a:xfrm>
          <a:prstGeom prst="rect">
            <a:avLst/>
          </a:prstGeom>
          <a:ln w="12700">
            <a:miter lim="400000"/>
          </a:ln>
        </p:spPr>
      </p:pic>
      <p:sp>
        <p:nvSpPr>
          <p:cNvPr id="177" name="TextBox 5"/>
          <p:cNvSpPr txBox="1"/>
          <p:nvPr/>
        </p:nvSpPr>
        <p:spPr>
          <a:xfrm>
            <a:off x="6624555" y="1306224"/>
            <a:ext cx="53949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ctr" defTabSz="1828800">
              <a:spcBef>
                <a:spcPts val="0"/>
              </a:spcBef>
              <a:defRPr sz="7200">
                <a:latin typeface="Calibri"/>
                <a:ea typeface="Calibri"/>
                <a:cs typeface="Calibri"/>
                <a:sym typeface="Calibri"/>
              </a:defRPr>
            </a:lvl1pPr>
          </a:lstStyle>
          <a:p>
            <a:r>
              <a:rPr sz="2800" dirty="0">
                <a:latin typeface="Poppins" panose="00000500000000000000" pitchFamily="2" charset="0"/>
                <a:cs typeface="Poppins" panose="00000500000000000000" pitchFamily="2" charset="0"/>
              </a:rPr>
              <a:t>LEAN AND GREEN DRAPING</a:t>
            </a:r>
          </a:p>
        </p:txBody>
      </p:sp>
      <p:pic>
        <p:nvPicPr>
          <p:cNvPr id="178" name="Picture 4" descr="Picture 4"/>
          <p:cNvPicPr>
            <a:picLocks noChangeAspect="1"/>
          </p:cNvPicPr>
          <p:nvPr/>
        </p:nvPicPr>
        <p:blipFill>
          <a:blip r:embed="rId3"/>
          <a:stretch>
            <a:fillRect/>
          </a:stretch>
        </p:blipFill>
        <p:spPr>
          <a:xfrm>
            <a:off x="481782" y="1890999"/>
            <a:ext cx="5116217" cy="3995705"/>
          </a:xfrm>
          <a:prstGeom prst="rect">
            <a:avLst/>
          </a:prstGeom>
          <a:ln w="12700">
            <a:miter lim="400000"/>
          </a:ln>
        </p:spPr>
      </p:pic>
      <p:sp>
        <p:nvSpPr>
          <p:cNvPr id="179" name="Rectangle 2"/>
          <p:cNvSpPr txBox="1"/>
          <p:nvPr/>
        </p:nvSpPr>
        <p:spPr>
          <a:xfrm>
            <a:off x="-275247" y="1306224"/>
            <a:ext cx="644990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ctr" defTabSz="1828800">
              <a:spcBef>
                <a:spcPts val="0"/>
              </a:spcBef>
              <a:defRPr sz="7200">
                <a:latin typeface="Calibri"/>
                <a:ea typeface="Calibri"/>
                <a:cs typeface="Calibri"/>
                <a:sym typeface="Calibri"/>
              </a:defRPr>
            </a:lvl1pPr>
          </a:lstStyle>
          <a:p>
            <a:r>
              <a:rPr sz="2800" dirty="0">
                <a:latin typeface="Poppins" panose="00000500000000000000" pitchFamily="2" charset="0"/>
                <a:cs typeface="Poppins" panose="00000500000000000000" pitchFamily="2" charset="0"/>
              </a:rPr>
              <a:t>TRADITIONAL DRAPING </a:t>
            </a:r>
          </a:p>
        </p:txBody>
      </p:sp>
      <p:pic>
        <p:nvPicPr>
          <p:cNvPr id="2" name="Picture 1" descr="Icon&#10;&#10;Description automatically generated">
            <a:extLst>
              <a:ext uri="{FF2B5EF4-FFF2-40B4-BE49-F238E27FC236}">
                <a16:creationId xmlns:a16="http://schemas.microsoft.com/office/drawing/2014/main" id="{CCCDB5AD-F87A-7EB7-17CA-A8C0E5A95E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545B73-173D-154D-93DB-5D46B408B5ED}"/>
              </a:ext>
            </a:extLst>
          </p:cNvPr>
          <p:cNvPicPr>
            <a:picLocks noChangeAspect="1"/>
          </p:cNvPicPr>
          <p:nvPr/>
        </p:nvPicPr>
        <p:blipFill rotWithShape="1">
          <a:blip r:embed="rId2"/>
          <a:srcRect l="16124" t="30689" r="7885" b="-1007"/>
          <a:stretch/>
        </p:blipFill>
        <p:spPr>
          <a:xfrm rot="5400000">
            <a:off x="694471" y="2432635"/>
            <a:ext cx="3998987" cy="2775358"/>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C8EB4E8F-811B-3E45-9C08-E62BC2B45F84}"/>
              </a:ext>
            </a:extLst>
          </p:cNvPr>
          <p:cNvPicPr>
            <a:picLocks noChangeAspect="1"/>
          </p:cNvPicPr>
          <p:nvPr/>
        </p:nvPicPr>
        <p:blipFill rotWithShape="1">
          <a:blip r:embed="rId3"/>
          <a:srcRect l="12478" t="12868" r="4518" b="1752"/>
          <a:stretch/>
        </p:blipFill>
        <p:spPr>
          <a:xfrm rot="5400000">
            <a:off x="7107276" y="2280558"/>
            <a:ext cx="4023475" cy="3104001"/>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FC2B8D46-EB3C-3C49-9FA3-87FDCD6D40E6}"/>
              </a:ext>
            </a:extLst>
          </p:cNvPr>
          <p:cNvPicPr>
            <a:picLocks noChangeAspect="1"/>
          </p:cNvPicPr>
          <p:nvPr/>
        </p:nvPicPr>
        <p:blipFill rotWithShape="1">
          <a:blip r:embed="rId4"/>
          <a:srcRect l="8386" t="24444" r="21614" b="11111"/>
          <a:stretch/>
        </p:blipFill>
        <p:spPr>
          <a:xfrm rot="5400000">
            <a:off x="2321354" y="1988637"/>
            <a:ext cx="1084355" cy="748721"/>
          </a:xfrm>
          <a:prstGeom prst="rect">
            <a:avLst/>
          </a:prstGeom>
        </p:spPr>
      </p:pic>
      <p:sp>
        <p:nvSpPr>
          <p:cNvPr id="12" name="TextBox 11">
            <a:extLst>
              <a:ext uri="{FF2B5EF4-FFF2-40B4-BE49-F238E27FC236}">
                <a16:creationId xmlns:a16="http://schemas.microsoft.com/office/drawing/2014/main" id="{501BD374-FF28-164F-A8F1-17451BABCB6B}"/>
              </a:ext>
            </a:extLst>
          </p:cNvPr>
          <p:cNvSpPr txBox="1"/>
          <p:nvPr/>
        </p:nvSpPr>
        <p:spPr>
          <a:xfrm>
            <a:off x="2029209" y="589713"/>
            <a:ext cx="7620997" cy="707886"/>
          </a:xfrm>
          <a:prstGeom prst="rect">
            <a:avLst/>
          </a:prstGeom>
          <a:noFill/>
        </p:spPr>
        <p:txBody>
          <a:bodyPr wrap="none" rtlCol="0">
            <a:spAutoFit/>
          </a:bodyPr>
          <a:lstStyle/>
          <a:p>
            <a:r>
              <a:rPr lang="en-US" sz="4000" b="1" dirty="0">
                <a:solidFill>
                  <a:srgbClr val="415F7F"/>
                </a:solidFill>
                <a:latin typeface="Poppins" panose="00000500000000000000" pitchFamily="2" charset="0"/>
                <a:cs typeface="Poppins" panose="00000500000000000000" pitchFamily="2" charset="0"/>
              </a:rPr>
              <a:t>WASTE GENERATED PER CASE</a:t>
            </a:r>
          </a:p>
        </p:txBody>
      </p:sp>
      <p:pic>
        <p:nvPicPr>
          <p:cNvPr id="13" name="Picture 12" descr="A picture containing text, indoor&#10;&#10;Description automatically generated">
            <a:extLst>
              <a:ext uri="{FF2B5EF4-FFF2-40B4-BE49-F238E27FC236}">
                <a16:creationId xmlns:a16="http://schemas.microsoft.com/office/drawing/2014/main" id="{4AF85550-A930-6B46-AB7E-E1A07B21F150}"/>
              </a:ext>
            </a:extLst>
          </p:cNvPr>
          <p:cNvPicPr>
            <a:picLocks noChangeAspect="1"/>
          </p:cNvPicPr>
          <p:nvPr/>
        </p:nvPicPr>
        <p:blipFill rotWithShape="1">
          <a:blip r:embed="rId5"/>
          <a:srcRect l="12899" t="29357" r="34356" b="5620"/>
          <a:stretch/>
        </p:blipFill>
        <p:spPr>
          <a:xfrm rot="5400000">
            <a:off x="8783461" y="2056598"/>
            <a:ext cx="900712" cy="832778"/>
          </a:xfrm>
          <a:prstGeom prst="rect">
            <a:avLst/>
          </a:prstGeom>
        </p:spPr>
      </p:pic>
      <p:sp>
        <p:nvSpPr>
          <p:cNvPr id="14" name="TextBox 13">
            <a:extLst>
              <a:ext uri="{FF2B5EF4-FFF2-40B4-BE49-F238E27FC236}">
                <a16:creationId xmlns:a16="http://schemas.microsoft.com/office/drawing/2014/main" id="{CD6B8E14-40AE-B242-9EF5-624A1BE86AEB}"/>
              </a:ext>
            </a:extLst>
          </p:cNvPr>
          <p:cNvSpPr txBox="1"/>
          <p:nvPr/>
        </p:nvSpPr>
        <p:spPr>
          <a:xfrm>
            <a:off x="611914" y="1297600"/>
            <a:ext cx="9381094" cy="523220"/>
          </a:xfrm>
          <a:prstGeom prst="rect">
            <a:avLst/>
          </a:prstGeom>
          <a:noFill/>
        </p:spPr>
        <p:txBody>
          <a:bodyPr wrap="none" rtlCol="0">
            <a:spAutoFit/>
          </a:bodyPr>
          <a:lstStyle/>
          <a:p>
            <a:r>
              <a:rPr lang="en-US" sz="2800" dirty="0">
                <a:solidFill>
                  <a:schemeClr val="bg1"/>
                </a:solidFill>
              </a:rPr>
              <a:t>            </a:t>
            </a:r>
            <a:r>
              <a:rPr lang="en-US" sz="2800" dirty="0">
                <a:latin typeface="Poppins" panose="00000500000000000000" pitchFamily="2" charset="0"/>
                <a:cs typeface="Poppins" panose="00000500000000000000" pitchFamily="2" charset="0"/>
              </a:rPr>
              <a:t>Standard List                                          Green List </a:t>
            </a:r>
          </a:p>
        </p:txBody>
      </p:sp>
      <p:pic>
        <p:nvPicPr>
          <p:cNvPr id="2" name="Picture 1" descr="Icon&#10;&#10;Description automatically generated">
            <a:extLst>
              <a:ext uri="{FF2B5EF4-FFF2-40B4-BE49-F238E27FC236}">
                <a16:creationId xmlns:a16="http://schemas.microsoft.com/office/drawing/2014/main" id="{5077B6FA-C2F0-F4F5-64CB-774BA3C335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183704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Content Placeholder 5" descr="Content Placeholder 5"/>
          <p:cNvPicPr>
            <a:picLocks noChangeAspect="1"/>
          </p:cNvPicPr>
          <p:nvPr/>
        </p:nvPicPr>
        <p:blipFill>
          <a:blip r:embed="rId2"/>
          <a:stretch>
            <a:fillRect/>
          </a:stretch>
        </p:blipFill>
        <p:spPr>
          <a:xfrm>
            <a:off x="2425868" y="843023"/>
            <a:ext cx="7750520" cy="5171953"/>
          </a:xfrm>
          <a:prstGeom prst="rect">
            <a:avLst/>
          </a:prstGeom>
          <a:ln w="12700">
            <a:miter lim="400000"/>
          </a:ln>
        </p:spPr>
      </p:pic>
      <p:sp>
        <p:nvSpPr>
          <p:cNvPr id="183" name="TextBox 6"/>
          <p:cNvSpPr txBox="1"/>
          <p:nvPr/>
        </p:nvSpPr>
        <p:spPr>
          <a:xfrm>
            <a:off x="3027582" y="5062523"/>
            <a:ext cx="109728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spcBef>
                <a:spcPts val="0"/>
              </a:spcBef>
              <a:defRPr sz="3600">
                <a:latin typeface="Calibri"/>
                <a:ea typeface="Calibri"/>
                <a:cs typeface="Calibri"/>
                <a:sym typeface="Calibri"/>
              </a:defRPr>
            </a:lvl1pPr>
          </a:lstStyle>
          <a:p>
            <a:r>
              <a:rPr sz="1800" dirty="0"/>
              <a:t>TOTAL  9 </a:t>
            </a:r>
          </a:p>
        </p:txBody>
      </p:sp>
      <p:sp>
        <p:nvSpPr>
          <p:cNvPr id="184" name="TextBox 7"/>
          <p:cNvSpPr txBox="1"/>
          <p:nvPr/>
        </p:nvSpPr>
        <p:spPr>
          <a:xfrm>
            <a:off x="7422864" y="5031476"/>
            <a:ext cx="109728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spcBef>
                <a:spcPts val="0"/>
              </a:spcBef>
              <a:defRPr sz="3600">
                <a:latin typeface="Calibri"/>
                <a:ea typeface="Calibri"/>
                <a:cs typeface="Calibri"/>
                <a:sym typeface="Calibri"/>
              </a:defRPr>
            </a:lvl1pPr>
          </a:lstStyle>
          <a:p>
            <a:r>
              <a:rPr sz="1800" dirty="0"/>
              <a:t>TOTAL  4 </a:t>
            </a:r>
          </a:p>
        </p:txBody>
      </p:sp>
      <p:sp>
        <p:nvSpPr>
          <p:cNvPr id="185" name="TextBox 8"/>
          <p:cNvSpPr txBox="1"/>
          <p:nvPr/>
        </p:nvSpPr>
        <p:spPr>
          <a:xfrm>
            <a:off x="4124863" y="5607615"/>
            <a:ext cx="19333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spcBef>
                <a:spcPts val="0"/>
              </a:spcBef>
              <a:defRPr sz="3600">
                <a:latin typeface="Calibri"/>
                <a:ea typeface="Calibri"/>
                <a:cs typeface="Calibri"/>
                <a:sym typeface="Calibri"/>
              </a:defRPr>
            </a:lvl1pPr>
          </a:lstStyle>
          <a:p>
            <a:r>
              <a:rPr sz="1800"/>
              <a:t>Total time  4.5 hrs</a:t>
            </a:r>
          </a:p>
        </p:txBody>
      </p:sp>
      <p:sp>
        <p:nvSpPr>
          <p:cNvPr id="186" name="TextBox 9"/>
          <p:cNvSpPr txBox="1"/>
          <p:nvPr/>
        </p:nvSpPr>
        <p:spPr>
          <a:xfrm>
            <a:off x="6133835" y="5639023"/>
            <a:ext cx="19333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spcBef>
                <a:spcPts val="0"/>
              </a:spcBef>
              <a:defRPr sz="3600">
                <a:latin typeface="Calibri"/>
                <a:ea typeface="Calibri"/>
                <a:cs typeface="Calibri"/>
                <a:sym typeface="Calibri"/>
              </a:defRPr>
            </a:lvl1pPr>
          </a:lstStyle>
          <a:p>
            <a:r>
              <a:rPr sz="1800" dirty="0"/>
              <a:t>Total time  2 </a:t>
            </a:r>
            <a:r>
              <a:rPr sz="1800" dirty="0" err="1"/>
              <a:t>hrs</a:t>
            </a:r>
            <a:endParaRPr sz="1800" dirty="0"/>
          </a:p>
        </p:txBody>
      </p:sp>
      <p:pic>
        <p:nvPicPr>
          <p:cNvPr id="187" name="Picture 4" descr="Picture 4"/>
          <p:cNvPicPr>
            <a:picLocks noChangeAspect="1"/>
          </p:cNvPicPr>
          <p:nvPr/>
        </p:nvPicPr>
        <p:blipFill>
          <a:blip r:embed="rId3"/>
          <a:stretch>
            <a:fillRect/>
          </a:stretch>
        </p:blipFill>
        <p:spPr>
          <a:xfrm>
            <a:off x="1" y="0"/>
            <a:ext cx="3098801" cy="741017"/>
          </a:xfrm>
          <a:prstGeom prst="rect">
            <a:avLst/>
          </a:prstGeom>
          <a:ln w="12700">
            <a:miter lim="400000"/>
          </a:ln>
        </p:spPr>
      </p:pic>
      <p:sp>
        <p:nvSpPr>
          <p:cNvPr id="181" name="Title 1"/>
          <p:cNvSpPr txBox="1">
            <a:spLocks noGrp="1"/>
          </p:cNvSpPr>
          <p:nvPr>
            <p:ph type="title"/>
          </p:nvPr>
        </p:nvSpPr>
        <p:spPr>
          <a:xfrm>
            <a:off x="838200" y="122170"/>
            <a:ext cx="10515600" cy="905736"/>
          </a:xfrm>
          <a:prstGeom prst="rect">
            <a:avLst/>
          </a:prstGeom>
        </p:spPr>
        <p:txBody>
          <a:bodyPr/>
          <a:lstStyle>
            <a:lvl1pPr algn="ctr"/>
          </a:lstStyle>
          <a:p>
            <a:r>
              <a:rPr dirty="0"/>
              <a:t>TEAM &amp; TIME </a:t>
            </a:r>
          </a:p>
        </p:txBody>
      </p:sp>
      <p:pic>
        <p:nvPicPr>
          <p:cNvPr id="2" name="Picture 1" descr="Icon&#10;&#10;Description automatically generated">
            <a:extLst>
              <a:ext uri="{FF2B5EF4-FFF2-40B4-BE49-F238E27FC236}">
                <a16:creationId xmlns:a16="http://schemas.microsoft.com/office/drawing/2014/main" id="{B0367101-0EAA-8935-DD44-B2F671C220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632505" y="546337"/>
            <a:ext cx="10515600" cy="1325563"/>
          </a:xfrm>
          <a:prstGeom prst="rect">
            <a:avLst/>
          </a:prstGeom>
        </p:spPr>
        <p:txBody>
          <a:bodyPr>
            <a:normAutofit/>
          </a:bodyPr>
          <a:lstStyle/>
          <a:p>
            <a:r>
              <a:rPr sz="4000" dirty="0"/>
              <a:t>THE SIX THEMES OF LET’S NOT WASTE</a:t>
            </a:r>
          </a:p>
        </p:txBody>
      </p:sp>
      <p:grpSp>
        <p:nvGrpSpPr>
          <p:cNvPr id="214" name="Group 4"/>
          <p:cNvGrpSpPr/>
          <p:nvPr/>
        </p:nvGrpSpPr>
        <p:grpSpPr>
          <a:xfrm>
            <a:off x="4194809" y="1602198"/>
            <a:ext cx="7013965" cy="4041517"/>
            <a:chOff x="-1" y="2"/>
            <a:chExt cx="14996164" cy="9080057"/>
          </a:xfrm>
        </p:grpSpPr>
        <p:grpSp>
          <p:nvGrpSpPr>
            <p:cNvPr id="192" name="Freeform 5"/>
            <p:cNvGrpSpPr/>
            <p:nvPr/>
          </p:nvGrpSpPr>
          <p:grpSpPr>
            <a:xfrm>
              <a:off x="597658" y="2"/>
              <a:ext cx="14398505" cy="1211881"/>
              <a:chOff x="0" y="2"/>
              <a:chExt cx="14398503" cy="1211880"/>
            </a:xfrm>
          </p:grpSpPr>
          <p:sp>
            <p:nvSpPr>
              <p:cNvPr id="190" name="Shape"/>
              <p:cNvSpPr/>
              <p:nvPr/>
            </p:nvSpPr>
            <p:spPr>
              <a:xfrm>
                <a:off x="0" y="2"/>
                <a:ext cx="14398503" cy="1211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3600">
                    <a:solidFill>
                      <a:srgbClr val="FFFFFF"/>
                    </a:solidFill>
                    <a:latin typeface="Calibri"/>
                    <a:ea typeface="Calibri"/>
                    <a:cs typeface="Calibri"/>
                    <a:sym typeface="Calibri"/>
                  </a:defRPr>
                </a:pPr>
                <a:endParaRPr/>
              </a:p>
            </p:txBody>
          </p:sp>
          <p:sp>
            <p:nvSpPr>
              <p:cNvPr id="191" name="66% staff savings"/>
              <p:cNvSpPr txBox="1"/>
              <p:nvPr/>
            </p:nvSpPr>
            <p:spPr>
              <a:xfrm>
                <a:off x="616834" y="45788"/>
                <a:ext cx="13597265" cy="11203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1" tIns="99061" rIns="99061" bIns="99061"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66% staff savings</a:t>
                </a:r>
              </a:p>
            </p:txBody>
          </p:sp>
        </p:grpSp>
        <p:sp>
          <p:nvSpPr>
            <p:cNvPr id="193" name="Oval 6"/>
            <p:cNvSpPr/>
            <p:nvPr/>
          </p:nvSpPr>
          <p:spPr>
            <a:xfrm>
              <a:off x="-1" y="2"/>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nvGrpSpPr>
            <p:cNvPr id="196" name="Freeform 7"/>
            <p:cNvGrpSpPr/>
            <p:nvPr/>
          </p:nvGrpSpPr>
          <p:grpSpPr>
            <a:xfrm>
              <a:off x="597658" y="1573637"/>
              <a:ext cx="14398505" cy="1211881"/>
              <a:chOff x="0" y="2"/>
              <a:chExt cx="14398503" cy="1211880"/>
            </a:xfrm>
          </p:grpSpPr>
          <p:sp>
            <p:nvSpPr>
              <p:cNvPr id="194" name="Shape"/>
              <p:cNvSpPr/>
              <p:nvPr/>
            </p:nvSpPr>
            <p:spPr>
              <a:xfrm>
                <a:off x="0" y="2"/>
                <a:ext cx="14398503" cy="1211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3600">
                    <a:solidFill>
                      <a:srgbClr val="FFFFFF"/>
                    </a:solidFill>
                    <a:latin typeface="Calibri"/>
                    <a:ea typeface="Calibri"/>
                    <a:cs typeface="Calibri"/>
                    <a:sym typeface="Calibri"/>
                  </a:defRPr>
                </a:pPr>
                <a:endParaRPr/>
              </a:p>
            </p:txBody>
          </p:sp>
          <p:sp>
            <p:nvSpPr>
              <p:cNvPr id="195" name="50% less appointments"/>
              <p:cNvSpPr txBox="1"/>
              <p:nvPr/>
            </p:nvSpPr>
            <p:spPr>
              <a:xfrm>
                <a:off x="616834" y="45788"/>
                <a:ext cx="13597265" cy="11203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1" tIns="99061" rIns="99061" bIns="99061"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50% less appointments</a:t>
                </a:r>
              </a:p>
            </p:txBody>
          </p:sp>
        </p:grpSp>
        <p:sp>
          <p:nvSpPr>
            <p:cNvPr id="197" name="Oval 8"/>
            <p:cNvSpPr/>
            <p:nvPr/>
          </p:nvSpPr>
          <p:spPr>
            <a:xfrm>
              <a:off x="-1" y="1573637"/>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nvGrpSpPr>
            <p:cNvPr id="200" name="Freeform 9"/>
            <p:cNvGrpSpPr/>
            <p:nvPr/>
          </p:nvGrpSpPr>
          <p:grpSpPr>
            <a:xfrm>
              <a:off x="597658" y="3147271"/>
              <a:ext cx="14398505" cy="1211882"/>
              <a:chOff x="0" y="2"/>
              <a:chExt cx="14398503" cy="1211880"/>
            </a:xfrm>
          </p:grpSpPr>
          <p:sp>
            <p:nvSpPr>
              <p:cNvPr id="198" name="Shape"/>
              <p:cNvSpPr/>
              <p:nvPr/>
            </p:nvSpPr>
            <p:spPr>
              <a:xfrm>
                <a:off x="0" y="2"/>
                <a:ext cx="14398503" cy="1211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3600">
                    <a:solidFill>
                      <a:srgbClr val="FFFFFF"/>
                    </a:solidFill>
                    <a:latin typeface="Calibri"/>
                    <a:ea typeface="Calibri"/>
                    <a:cs typeface="Calibri"/>
                    <a:sym typeface="Calibri"/>
                  </a:defRPr>
                </a:pPr>
                <a:endParaRPr/>
              </a:p>
            </p:txBody>
          </p:sp>
          <p:sp>
            <p:nvSpPr>
              <p:cNvPr id="199" name="80% CO2 savings"/>
              <p:cNvSpPr txBox="1"/>
              <p:nvPr/>
            </p:nvSpPr>
            <p:spPr>
              <a:xfrm>
                <a:off x="616834" y="45788"/>
                <a:ext cx="13597265" cy="11203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1" tIns="99061" rIns="99061" bIns="99061"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80% CO2 savings </a:t>
                </a:r>
              </a:p>
            </p:txBody>
          </p:sp>
        </p:grpSp>
        <p:sp>
          <p:nvSpPr>
            <p:cNvPr id="201" name="Oval 10"/>
            <p:cNvSpPr/>
            <p:nvPr/>
          </p:nvSpPr>
          <p:spPr>
            <a:xfrm>
              <a:off x="-1" y="3147272"/>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nvGrpSpPr>
            <p:cNvPr id="204" name="Freeform 11"/>
            <p:cNvGrpSpPr/>
            <p:nvPr/>
          </p:nvGrpSpPr>
          <p:grpSpPr>
            <a:xfrm>
              <a:off x="597658" y="4720906"/>
              <a:ext cx="14398505" cy="1211880"/>
              <a:chOff x="0" y="2"/>
              <a:chExt cx="14398503" cy="1211878"/>
            </a:xfrm>
          </p:grpSpPr>
          <p:sp>
            <p:nvSpPr>
              <p:cNvPr id="202" name="Shape"/>
              <p:cNvSpPr/>
              <p:nvPr/>
            </p:nvSpPr>
            <p:spPr>
              <a:xfrm>
                <a:off x="0" y="2"/>
                <a:ext cx="14398503" cy="12118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3600">
                    <a:solidFill>
                      <a:srgbClr val="FFFFFF"/>
                    </a:solidFill>
                    <a:latin typeface="Calibri"/>
                    <a:ea typeface="Calibri"/>
                    <a:cs typeface="Calibri"/>
                    <a:sym typeface="Calibri"/>
                  </a:defRPr>
                </a:pPr>
                <a:endParaRPr/>
              </a:p>
            </p:txBody>
          </p:sp>
          <p:sp>
            <p:nvSpPr>
              <p:cNvPr id="203" name="66% less clinical waste"/>
              <p:cNvSpPr txBox="1"/>
              <p:nvPr/>
            </p:nvSpPr>
            <p:spPr>
              <a:xfrm>
                <a:off x="616836" y="45790"/>
                <a:ext cx="13597263" cy="11203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0" tIns="99060" rIns="99060" bIns="99060"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66% less clinical waste</a:t>
                </a:r>
              </a:p>
            </p:txBody>
          </p:sp>
        </p:grpSp>
        <p:sp>
          <p:nvSpPr>
            <p:cNvPr id="205" name="Oval 12"/>
            <p:cNvSpPr/>
            <p:nvPr/>
          </p:nvSpPr>
          <p:spPr>
            <a:xfrm>
              <a:off x="-1" y="4720906"/>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nvGrpSpPr>
            <p:cNvPr id="208" name="Freeform 13"/>
            <p:cNvGrpSpPr/>
            <p:nvPr/>
          </p:nvGrpSpPr>
          <p:grpSpPr>
            <a:xfrm>
              <a:off x="597658" y="6294541"/>
              <a:ext cx="14398505" cy="1211880"/>
              <a:chOff x="0" y="2"/>
              <a:chExt cx="14398503" cy="1211878"/>
            </a:xfrm>
          </p:grpSpPr>
          <p:sp>
            <p:nvSpPr>
              <p:cNvPr id="206" name="Shape"/>
              <p:cNvSpPr/>
              <p:nvPr/>
            </p:nvSpPr>
            <p:spPr>
              <a:xfrm>
                <a:off x="0" y="2"/>
                <a:ext cx="14398503" cy="12118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3600">
                    <a:solidFill>
                      <a:srgbClr val="FFFFFF"/>
                    </a:solidFill>
                    <a:latin typeface="Calibri"/>
                    <a:ea typeface="Calibri"/>
                    <a:cs typeface="Calibri"/>
                    <a:sym typeface="Calibri"/>
                  </a:defRPr>
                </a:pPr>
                <a:endParaRPr/>
              </a:p>
            </p:txBody>
          </p:sp>
          <p:sp>
            <p:nvSpPr>
              <p:cNvPr id="207" name="65% financial savings (MOPS room)"/>
              <p:cNvSpPr txBox="1"/>
              <p:nvPr/>
            </p:nvSpPr>
            <p:spPr>
              <a:xfrm>
                <a:off x="616836" y="45790"/>
                <a:ext cx="13597263" cy="11203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0" tIns="99060" rIns="99060" bIns="99060"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65% financial savings (MOPS room)</a:t>
                </a:r>
              </a:p>
            </p:txBody>
          </p:sp>
        </p:grpSp>
        <p:sp>
          <p:nvSpPr>
            <p:cNvPr id="209" name="Oval 14"/>
            <p:cNvSpPr/>
            <p:nvPr/>
          </p:nvSpPr>
          <p:spPr>
            <a:xfrm>
              <a:off x="-1" y="6294541"/>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nvGrpSpPr>
            <p:cNvPr id="212" name="Freeform 15"/>
            <p:cNvGrpSpPr/>
            <p:nvPr/>
          </p:nvGrpSpPr>
          <p:grpSpPr>
            <a:xfrm>
              <a:off x="597658" y="7868179"/>
              <a:ext cx="14398505" cy="1211879"/>
              <a:chOff x="0" y="2"/>
              <a:chExt cx="14398503" cy="1211878"/>
            </a:xfrm>
          </p:grpSpPr>
          <p:sp>
            <p:nvSpPr>
              <p:cNvPr id="210" name="Shape"/>
              <p:cNvSpPr/>
              <p:nvPr/>
            </p:nvSpPr>
            <p:spPr>
              <a:xfrm>
                <a:off x="0" y="2"/>
                <a:ext cx="14398503" cy="12118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97" y="21600"/>
                    </a:lnTo>
                    <a:lnTo>
                      <a:pt x="0" y="10800"/>
                    </a:lnTo>
                    <a:lnTo>
                      <a:pt x="897" y="0"/>
                    </a:lnTo>
                    <a:lnTo>
                      <a:pt x="21600" y="0"/>
                    </a:lnTo>
                    <a:lnTo>
                      <a:pt x="21600" y="21600"/>
                    </a:lnTo>
                    <a:close/>
                  </a:path>
                </a:pathLst>
              </a:custGeom>
              <a:solidFill>
                <a:srgbClr val="4472C4"/>
              </a:solidFill>
              <a:ln w="25400" cap="flat">
                <a:solidFill>
                  <a:srgbClr val="FFFFFF"/>
                </a:solidFill>
                <a:prstDash val="solid"/>
                <a:miter lim="800000"/>
              </a:ln>
              <a:effectLst/>
            </p:spPr>
            <p:txBody>
              <a:bodyPr wrap="square" lIns="45720" tIns="45720" rIns="45720" bIns="45720" numCol="1" anchor="ctr">
                <a:noAutofit/>
              </a:bodyPr>
              <a:lstStyle/>
              <a:p>
                <a:pPr algn="ctr" defTabSz="1155700">
                  <a:lnSpc>
                    <a:spcPct val="90000"/>
                  </a:lnSpc>
                  <a:spcBef>
                    <a:spcPts val="750"/>
                  </a:spcBef>
                  <a:defRPr sz="5200">
                    <a:solidFill>
                      <a:srgbClr val="FFFFFF"/>
                    </a:solidFill>
                    <a:latin typeface="Calibri"/>
                    <a:ea typeface="Calibri"/>
                    <a:cs typeface="Calibri"/>
                    <a:sym typeface="Calibri"/>
                  </a:defRPr>
                </a:pPr>
                <a:endParaRPr sz="2600"/>
              </a:p>
            </p:txBody>
          </p:sp>
          <p:sp>
            <p:nvSpPr>
              <p:cNvPr id="211" name="Patient hotline; No complications"/>
              <p:cNvSpPr txBox="1"/>
              <p:nvPr/>
            </p:nvSpPr>
            <p:spPr>
              <a:xfrm>
                <a:off x="616836" y="45790"/>
                <a:ext cx="13597263" cy="11203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9060" tIns="99060" rIns="99060" bIns="99060" numCol="1" anchor="ctr">
                <a:spAutoFit/>
              </a:bodyPr>
              <a:lstStyle>
                <a:lvl1pPr algn="ctr" defTabSz="2311400">
                  <a:lnSpc>
                    <a:spcPct val="90000"/>
                  </a:lnSpc>
                  <a:spcBef>
                    <a:spcPts val="2100"/>
                  </a:spcBef>
                  <a:defRPr sz="5200">
                    <a:solidFill>
                      <a:srgbClr val="FFFFFF"/>
                    </a:solidFill>
                    <a:latin typeface="Calibri"/>
                    <a:ea typeface="Calibri"/>
                    <a:cs typeface="Calibri"/>
                    <a:sym typeface="Calibri"/>
                  </a:defRPr>
                </a:lvl1pPr>
              </a:lstStyle>
              <a:p>
                <a:r>
                  <a:rPr sz="2600"/>
                  <a:t>Patient hotline; No complications</a:t>
                </a:r>
              </a:p>
            </p:txBody>
          </p:sp>
        </p:grpSp>
        <p:sp>
          <p:nvSpPr>
            <p:cNvPr id="213" name="Oval 16"/>
            <p:cNvSpPr/>
            <p:nvPr/>
          </p:nvSpPr>
          <p:spPr>
            <a:xfrm>
              <a:off x="-1" y="7868178"/>
              <a:ext cx="1195321" cy="1211881"/>
            </a:xfrm>
            <a:prstGeom prst="ellipse">
              <a:avLst/>
            </a:prstGeom>
            <a:solidFill>
              <a:srgbClr val="BFC8E4"/>
            </a:solidFill>
            <a:ln w="25400" cap="flat">
              <a:solidFill>
                <a:srgbClr val="FFFFFF"/>
              </a:solidFill>
              <a:prstDash val="solid"/>
              <a:miter lim="800000"/>
            </a:ln>
            <a:effectLst/>
          </p:spPr>
          <p:txBody>
            <a:bodyPr wrap="square" lIns="45720" tIns="45720" rIns="45720" bIns="45720" numCol="1" anchor="t">
              <a:noAutofit/>
            </a:bodyPr>
            <a:lstStyle/>
            <a:p>
              <a:pPr>
                <a:defRPr sz="3600">
                  <a:solidFill>
                    <a:srgbClr val="FFFFFF"/>
                  </a:solidFill>
                  <a:latin typeface="Calibri"/>
                  <a:ea typeface="Calibri"/>
                  <a:cs typeface="Calibri"/>
                  <a:sym typeface="Calibri"/>
                </a:defRPr>
              </a:pPr>
              <a:endParaRPr/>
            </a:p>
          </p:txBody>
        </p:sp>
      </p:grpSp>
      <p:pic>
        <p:nvPicPr>
          <p:cNvPr id="215" name="Picture 2" descr="Picture 2"/>
          <p:cNvPicPr>
            <a:picLocks noChangeAspect="1"/>
          </p:cNvPicPr>
          <p:nvPr/>
        </p:nvPicPr>
        <p:blipFill>
          <a:blip r:embed="rId2"/>
          <a:stretch>
            <a:fillRect/>
          </a:stretch>
        </p:blipFill>
        <p:spPr>
          <a:xfrm>
            <a:off x="151810" y="1404741"/>
            <a:ext cx="3703907" cy="4517470"/>
          </a:xfrm>
          <a:prstGeom prst="rect">
            <a:avLst/>
          </a:prstGeom>
          <a:ln w="12700">
            <a:miter lim="400000"/>
          </a:ln>
        </p:spPr>
      </p:pic>
      <p:pic>
        <p:nvPicPr>
          <p:cNvPr id="216" name="Picture 4" descr="Picture 4"/>
          <p:cNvPicPr>
            <a:picLocks noChangeAspect="1"/>
          </p:cNvPicPr>
          <p:nvPr/>
        </p:nvPicPr>
        <p:blipFill>
          <a:blip r:embed="rId3"/>
          <a:stretch>
            <a:fillRect/>
          </a:stretch>
        </p:blipFill>
        <p:spPr>
          <a:xfrm>
            <a:off x="1" y="0"/>
            <a:ext cx="3098801" cy="741017"/>
          </a:xfrm>
          <a:prstGeom prst="rect">
            <a:avLst/>
          </a:prstGeom>
          <a:ln w="12700">
            <a:miter lim="400000"/>
          </a:ln>
        </p:spPr>
      </p:pic>
      <p:pic>
        <p:nvPicPr>
          <p:cNvPr id="2" name="Picture 1" descr="Icon&#10;&#10;Description automatically generated">
            <a:extLst>
              <a:ext uri="{FF2B5EF4-FFF2-40B4-BE49-F238E27FC236}">
                <a16:creationId xmlns:a16="http://schemas.microsoft.com/office/drawing/2014/main" id="{1A6CA92C-A72D-6FA7-ABBE-3B13B4598A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33E34-259D-D3F4-5DC0-A44F58FC0347}"/>
            </a:ext>
          </a:extLst>
        </p:cNvPr>
        <p:cNvGrpSpPr/>
        <p:nvPr/>
      </p:nvGrpSpPr>
      <p:grpSpPr>
        <a:xfrm>
          <a:off x="0" y="0"/>
          <a:ext cx="0" cy="0"/>
          <a:chOff x="0" y="0"/>
          <a:chExt cx="0" cy="0"/>
        </a:xfrm>
      </p:grpSpPr>
      <p:pic>
        <p:nvPicPr>
          <p:cNvPr id="2" name="Picture 1" descr="A screen shot of a diagram&#10;&#10;Description automatically generated">
            <a:extLst>
              <a:ext uri="{FF2B5EF4-FFF2-40B4-BE49-F238E27FC236}">
                <a16:creationId xmlns:a16="http://schemas.microsoft.com/office/drawing/2014/main" id="{39705EE8-5333-1EC5-9053-F4704143502C}"/>
              </a:ext>
            </a:extLst>
          </p:cNvPr>
          <p:cNvPicPr>
            <a:picLocks noChangeAspect="1"/>
          </p:cNvPicPr>
          <p:nvPr/>
        </p:nvPicPr>
        <p:blipFill>
          <a:blip r:embed="rId3">
            <a:extLst>
              <a:ext uri="{28A0092B-C50C-407E-A947-70E740481C1C}">
                <a14:useLocalDpi xmlns:a14="http://schemas.microsoft.com/office/drawing/2010/main" val="0"/>
              </a:ext>
            </a:extLst>
          </a:blip>
          <a:srcRect t="2095"/>
          <a:stretch>
            <a:fillRect/>
          </a:stretch>
        </p:blipFill>
        <p:spPr>
          <a:xfrm>
            <a:off x="5785450" y="1670396"/>
            <a:ext cx="5729377" cy="3536937"/>
          </a:xfrm>
          <a:prstGeom prst="rect">
            <a:avLst/>
          </a:prstGeom>
        </p:spPr>
      </p:pic>
      <p:sp>
        <p:nvSpPr>
          <p:cNvPr id="3" name="TextBox 2">
            <a:extLst>
              <a:ext uri="{FF2B5EF4-FFF2-40B4-BE49-F238E27FC236}">
                <a16:creationId xmlns:a16="http://schemas.microsoft.com/office/drawing/2014/main" id="{C47DC7A6-75E0-9C30-0BA6-083C05D30FCC}"/>
              </a:ext>
            </a:extLst>
          </p:cNvPr>
          <p:cNvSpPr txBox="1"/>
          <p:nvPr/>
        </p:nvSpPr>
        <p:spPr>
          <a:xfrm>
            <a:off x="677173" y="1734845"/>
            <a:ext cx="4862390" cy="3539430"/>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Wales’ National Innovation Framework sets </a:t>
            </a:r>
            <a:r>
              <a:rPr kumimoji="0" lang="en-US" altLang="en-US" sz="1400" b="1" i="0" u="none" strike="noStrike" cap="none" normalizeH="0" baseline="0" dirty="0">
                <a:ln>
                  <a:noFill/>
                </a:ln>
                <a:solidFill>
                  <a:schemeClr val="tx1"/>
                </a:solidFill>
                <a:effectLst/>
                <a:latin typeface="Calibri (body)"/>
              </a:rPr>
              <a:t>a clear blueprint for moving ideas bench to bedside.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400" dirty="0">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Investment has focused on </a:t>
            </a:r>
            <a:r>
              <a:rPr kumimoji="0" lang="en-US" altLang="en-US" sz="1400" b="1" i="0" u="none" strike="noStrike" cap="none" normalizeH="0" baseline="0" dirty="0">
                <a:ln>
                  <a:noFill/>
                </a:ln>
                <a:solidFill>
                  <a:schemeClr val="tx1"/>
                </a:solidFill>
                <a:effectLst/>
                <a:latin typeface="Calibri (body)"/>
              </a:rPr>
              <a:t>upstream innovation</a:t>
            </a:r>
            <a:r>
              <a:rPr kumimoji="0" lang="en-US" altLang="en-US" sz="1400" b="0" i="0" u="none" strike="noStrike" cap="none" normalizeH="0" baseline="0" dirty="0">
                <a:ln>
                  <a:noFill/>
                </a:ln>
                <a:solidFill>
                  <a:schemeClr val="tx1"/>
                </a:solidFill>
                <a:effectLst/>
                <a:latin typeface="Calibri (body)"/>
              </a:rPr>
              <a:t>, with lesser focus on adoption, spread, and scale.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400" dirty="0">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dirty="0">
                <a:latin typeface="Calibri (body)"/>
              </a:rPr>
              <a:t>Spread and Scale Academy provides a critical learning means, but </a:t>
            </a:r>
            <a:r>
              <a:rPr lang="en-US" altLang="en-US" sz="1400" b="1" dirty="0">
                <a:latin typeface="Calibri (body)"/>
              </a:rPr>
              <a:t>Wales lacks the hands of practical support to navigate the process on the ground.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As a result, many projects stall after proving value,  highlighting the </a:t>
            </a:r>
            <a:r>
              <a:rPr kumimoji="0" lang="en-US" altLang="en-US" sz="1400" b="1" i="0" u="none" strike="noStrike" cap="none" normalizeH="0" baseline="0" dirty="0">
                <a:ln>
                  <a:noFill/>
                </a:ln>
                <a:solidFill>
                  <a:schemeClr val="tx1"/>
                </a:solidFill>
                <a:effectLst/>
                <a:latin typeface="Calibri (body)"/>
              </a:rPr>
              <a:t>need to bridge the adoption chasm</a:t>
            </a:r>
            <a:r>
              <a:rPr kumimoji="0" lang="en-US" altLang="en-US" sz="1400" b="0" i="0" u="none" strike="noStrike" cap="none" normalizeH="0" baseline="0" dirty="0">
                <a:ln>
                  <a:noFill/>
                </a:ln>
                <a:solidFill>
                  <a:schemeClr val="tx1"/>
                </a:solidFill>
                <a:effectLst/>
                <a:latin typeface="Calibri (body)"/>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400" dirty="0">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Using underspend from the Planned Care Innovation Programme, in partnership with WG and the Strategic Programme for Planned Care – Designed and Launched ASE.</a:t>
            </a:r>
          </a:p>
        </p:txBody>
      </p:sp>
      <p:sp>
        <p:nvSpPr>
          <p:cNvPr id="4" name="Title 1">
            <a:extLst>
              <a:ext uri="{FF2B5EF4-FFF2-40B4-BE49-F238E27FC236}">
                <a16:creationId xmlns:a16="http://schemas.microsoft.com/office/drawing/2014/main" id="{317F51F3-5643-26A9-EBFE-D861D593AA64}"/>
              </a:ext>
            </a:extLst>
          </p:cNvPr>
          <p:cNvSpPr txBox="1">
            <a:spLocks/>
          </p:cNvSpPr>
          <p:nvPr/>
        </p:nvSpPr>
        <p:spPr>
          <a:xfrm>
            <a:off x="1947323" y="411834"/>
            <a:ext cx="8297354" cy="8013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dirty="0">
                <a:solidFill>
                  <a:schemeClr val="tx2">
                    <a:lumMod val="75000"/>
                    <a:lumOff val="25000"/>
                  </a:schemeClr>
                </a:solidFill>
                <a:effectLst>
                  <a:outerShdw blurRad="38100" dist="38100" dir="2700000" algn="tl">
                    <a:srgbClr val="000000">
                      <a:alpha val="43137"/>
                    </a:srgbClr>
                  </a:outerShdw>
                </a:effectLst>
              </a:rPr>
              <a:t>Background to the Programme</a:t>
            </a:r>
          </a:p>
        </p:txBody>
      </p:sp>
    </p:spTree>
    <p:extLst>
      <p:ext uri="{BB962C8B-B14F-4D97-AF65-F5344CB8AC3E}">
        <p14:creationId xmlns:p14="http://schemas.microsoft.com/office/powerpoint/2010/main" val="3560308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le 1"/>
          <p:cNvSpPr txBox="1">
            <a:spLocks noGrp="1"/>
          </p:cNvSpPr>
          <p:nvPr>
            <p:ph type="title"/>
          </p:nvPr>
        </p:nvSpPr>
        <p:spPr>
          <a:xfrm>
            <a:off x="838200" y="447043"/>
            <a:ext cx="10515600" cy="1325563"/>
          </a:xfrm>
          <a:prstGeom prst="rect">
            <a:avLst/>
          </a:prstGeom>
        </p:spPr>
        <p:txBody>
          <a:bodyPr>
            <a:normAutofit/>
          </a:bodyPr>
          <a:lstStyle>
            <a:lvl1pPr algn="ctr"/>
          </a:lstStyle>
          <a:p>
            <a:r>
              <a:rPr sz="4000" dirty="0"/>
              <a:t>ADOPT AND SPREAD </a:t>
            </a:r>
          </a:p>
        </p:txBody>
      </p:sp>
      <p:sp>
        <p:nvSpPr>
          <p:cNvPr id="219" name="TextBox 9"/>
          <p:cNvSpPr txBox="1"/>
          <p:nvPr/>
        </p:nvSpPr>
        <p:spPr>
          <a:xfrm>
            <a:off x="1893347" y="1594893"/>
            <a:ext cx="6660718"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defRPr>
                <a:latin typeface="Calibri"/>
                <a:ea typeface="Calibri"/>
                <a:cs typeface="Calibri"/>
                <a:sym typeface="Calibri"/>
              </a:defRPr>
            </a:pPr>
            <a:r>
              <a:rPr sz="2400" dirty="0">
                <a:latin typeface="Poppins" panose="00000500000000000000" pitchFamily="2" charset="0"/>
                <a:cs typeface="Poppins" panose="00000500000000000000" pitchFamily="2" charset="0"/>
              </a:rPr>
              <a:t>Reduce clinical waste by 65%</a:t>
            </a:r>
          </a:p>
          <a:p>
            <a:pPr>
              <a:defRPr>
                <a:latin typeface="Calibri"/>
                <a:ea typeface="Calibri"/>
                <a:cs typeface="Calibri"/>
                <a:sym typeface="Calibri"/>
              </a:defRPr>
            </a:pPr>
            <a:r>
              <a:rPr sz="2400" dirty="0">
                <a:latin typeface="Poppins" panose="00000500000000000000" pitchFamily="2" charset="0"/>
                <a:cs typeface="Poppins" panose="00000500000000000000" pitchFamily="2" charset="0"/>
              </a:rPr>
              <a:t>Design greener patient pathways</a:t>
            </a:r>
          </a:p>
          <a:p>
            <a:pPr>
              <a:defRPr>
                <a:latin typeface="Calibri"/>
                <a:ea typeface="Calibri"/>
                <a:cs typeface="Calibri"/>
                <a:sym typeface="Calibri"/>
              </a:defRPr>
            </a:pPr>
            <a:endParaRPr sz="2400" dirty="0">
              <a:latin typeface="Poppins" panose="00000500000000000000" pitchFamily="2" charset="0"/>
              <a:cs typeface="Poppins" panose="00000500000000000000" pitchFamily="2" charset="0"/>
            </a:endParaRPr>
          </a:p>
          <a:p>
            <a:pPr>
              <a:defRPr>
                <a:latin typeface="Calibri"/>
                <a:ea typeface="Calibri"/>
                <a:cs typeface="Calibri"/>
                <a:sym typeface="Calibri"/>
              </a:defRPr>
            </a:pPr>
            <a:r>
              <a:rPr sz="2400" dirty="0">
                <a:latin typeface="Poppins" panose="00000500000000000000" pitchFamily="2" charset="0"/>
                <a:cs typeface="Poppins" panose="00000500000000000000" pitchFamily="2" charset="0"/>
              </a:rPr>
              <a:t>Annual </a:t>
            </a:r>
            <a:r>
              <a:rPr lang="en-GB" sz="2400" dirty="0">
                <a:latin typeface="Poppins" panose="00000500000000000000" pitchFamily="2" charset="0"/>
                <a:cs typeface="Poppins" panose="00000500000000000000" pitchFamily="2" charset="0"/>
              </a:rPr>
              <a:t>UK </a:t>
            </a:r>
            <a:r>
              <a:rPr sz="2400" dirty="0">
                <a:latin typeface="Poppins" panose="00000500000000000000" pitchFamily="2" charset="0"/>
                <a:cs typeface="Poppins" panose="00000500000000000000" pitchFamily="2" charset="0"/>
              </a:rPr>
              <a:t>savings £89.6 Million</a:t>
            </a:r>
          </a:p>
          <a:p>
            <a:pPr>
              <a:defRPr>
                <a:latin typeface="Calibri"/>
                <a:ea typeface="Calibri"/>
                <a:cs typeface="Calibri"/>
                <a:sym typeface="Calibri"/>
              </a:defRPr>
            </a:pPr>
            <a:endParaRPr sz="2400" dirty="0">
              <a:latin typeface="Poppins" panose="00000500000000000000" pitchFamily="2" charset="0"/>
              <a:cs typeface="Poppins" panose="00000500000000000000" pitchFamily="2" charset="0"/>
            </a:endParaRPr>
          </a:p>
          <a:p>
            <a:pPr>
              <a:defRPr>
                <a:latin typeface="Calibri"/>
                <a:ea typeface="Calibri"/>
                <a:cs typeface="Calibri"/>
                <a:sym typeface="Calibri"/>
              </a:defRPr>
            </a:pPr>
            <a:r>
              <a:rPr sz="2400" dirty="0">
                <a:latin typeface="Poppins" panose="00000500000000000000" pitchFamily="2" charset="0"/>
                <a:cs typeface="Poppins" panose="00000500000000000000" pitchFamily="2" charset="0"/>
              </a:rPr>
              <a:t>Annual savings 1300 </a:t>
            </a:r>
            <a:r>
              <a:rPr sz="2400" dirty="0" err="1">
                <a:latin typeface="Poppins" panose="00000500000000000000" pitchFamily="2" charset="0"/>
                <a:cs typeface="Poppins" panose="00000500000000000000" pitchFamily="2" charset="0"/>
              </a:rPr>
              <a:t>tonnes</a:t>
            </a:r>
            <a:r>
              <a:rPr sz="2400" dirty="0">
                <a:latin typeface="Poppins" panose="00000500000000000000" pitchFamily="2" charset="0"/>
                <a:cs typeface="Poppins" panose="00000500000000000000" pitchFamily="2" charset="0"/>
              </a:rPr>
              <a:t> CO2e</a:t>
            </a:r>
          </a:p>
          <a:p>
            <a:pPr>
              <a:defRPr>
                <a:latin typeface="Calibri"/>
                <a:ea typeface="Calibri"/>
                <a:cs typeface="Calibri"/>
                <a:sym typeface="Calibri"/>
              </a:defRPr>
            </a:pPr>
            <a:endParaRPr sz="2400" dirty="0">
              <a:latin typeface="Poppins" panose="00000500000000000000" pitchFamily="2" charset="0"/>
              <a:cs typeface="Poppins" panose="00000500000000000000" pitchFamily="2" charset="0"/>
            </a:endParaRPr>
          </a:p>
          <a:p>
            <a:pPr>
              <a:defRPr>
                <a:latin typeface="Calibri"/>
                <a:ea typeface="Calibri"/>
                <a:cs typeface="Calibri"/>
                <a:sym typeface="Calibri"/>
              </a:defRPr>
            </a:pPr>
            <a:r>
              <a:rPr sz="2400" dirty="0">
                <a:latin typeface="Poppins" panose="00000500000000000000" pitchFamily="2" charset="0"/>
                <a:cs typeface="Poppins" panose="00000500000000000000" pitchFamily="2" charset="0"/>
              </a:rPr>
              <a:t>Minimal stay in hospital, bypasses ward admission, increased productivity, scalable to bigger surgical procedures. </a:t>
            </a:r>
          </a:p>
        </p:txBody>
      </p:sp>
      <p:pic>
        <p:nvPicPr>
          <p:cNvPr id="220" name="Graphic 11" descr="Graphic 11"/>
          <p:cNvPicPr>
            <a:picLocks noChangeAspect="1"/>
          </p:cNvPicPr>
          <p:nvPr/>
        </p:nvPicPr>
        <p:blipFill>
          <a:blip r:embed="rId2"/>
          <a:stretch>
            <a:fillRect/>
          </a:stretch>
        </p:blipFill>
        <p:spPr>
          <a:xfrm>
            <a:off x="523413" y="2460300"/>
            <a:ext cx="914401" cy="914401"/>
          </a:xfrm>
          <a:prstGeom prst="rect">
            <a:avLst/>
          </a:prstGeom>
          <a:ln w="12700">
            <a:miter lim="400000"/>
          </a:ln>
        </p:spPr>
      </p:pic>
      <p:pic>
        <p:nvPicPr>
          <p:cNvPr id="221" name="Graphic 12" descr="Graphic 12"/>
          <p:cNvPicPr>
            <a:picLocks noChangeAspect="1"/>
          </p:cNvPicPr>
          <p:nvPr/>
        </p:nvPicPr>
        <p:blipFill>
          <a:blip r:embed="rId3"/>
          <a:stretch>
            <a:fillRect/>
          </a:stretch>
        </p:blipFill>
        <p:spPr>
          <a:xfrm>
            <a:off x="523413" y="3424527"/>
            <a:ext cx="914401" cy="914401"/>
          </a:xfrm>
          <a:prstGeom prst="rect">
            <a:avLst/>
          </a:prstGeom>
          <a:ln w="12700">
            <a:miter lim="400000"/>
          </a:ln>
        </p:spPr>
      </p:pic>
      <p:pic>
        <p:nvPicPr>
          <p:cNvPr id="222" name="Graphic 13" descr="Graphic 13"/>
          <p:cNvPicPr>
            <a:picLocks noChangeAspect="1"/>
          </p:cNvPicPr>
          <p:nvPr/>
        </p:nvPicPr>
        <p:blipFill>
          <a:blip r:embed="rId4"/>
          <a:stretch>
            <a:fillRect/>
          </a:stretch>
        </p:blipFill>
        <p:spPr>
          <a:xfrm>
            <a:off x="523413" y="4240107"/>
            <a:ext cx="914401" cy="914401"/>
          </a:xfrm>
          <a:prstGeom prst="rect">
            <a:avLst/>
          </a:prstGeom>
          <a:ln w="12700">
            <a:miter lim="400000"/>
          </a:ln>
        </p:spPr>
      </p:pic>
      <p:pic>
        <p:nvPicPr>
          <p:cNvPr id="223" name="Picture 2" descr="Picture 2"/>
          <p:cNvPicPr>
            <a:picLocks noChangeAspect="1"/>
          </p:cNvPicPr>
          <p:nvPr/>
        </p:nvPicPr>
        <p:blipFill>
          <a:blip r:embed="rId5"/>
          <a:stretch>
            <a:fillRect/>
          </a:stretch>
        </p:blipFill>
        <p:spPr>
          <a:xfrm>
            <a:off x="8901765" y="4134480"/>
            <a:ext cx="3068905" cy="1726260"/>
          </a:xfrm>
          <a:prstGeom prst="rect">
            <a:avLst/>
          </a:prstGeom>
          <a:ln w="12700">
            <a:miter lim="400000"/>
          </a:ln>
        </p:spPr>
      </p:pic>
      <p:pic>
        <p:nvPicPr>
          <p:cNvPr id="224" name="Graphic 15" descr="Graphic 15"/>
          <p:cNvPicPr>
            <a:picLocks noChangeAspect="1"/>
          </p:cNvPicPr>
          <p:nvPr/>
        </p:nvPicPr>
        <p:blipFill>
          <a:blip r:embed="rId6"/>
          <a:stretch>
            <a:fillRect/>
          </a:stretch>
        </p:blipFill>
        <p:spPr>
          <a:xfrm>
            <a:off x="564010" y="1594893"/>
            <a:ext cx="914401" cy="914401"/>
          </a:xfrm>
          <a:prstGeom prst="rect">
            <a:avLst/>
          </a:prstGeom>
          <a:ln w="12700">
            <a:miter lim="400000"/>
          </a:ln>
        </p:spPr>
      </p:pic>
      <p:pic>
        <p:nvPicPr>
          <p:cNvPr id="225" name="Picture 4" descr="Picture 4"/>
          <p:cNvPicPr>
            <a:picLocks noChangeAspect="1"/>
          </p:cNvPicPr>
          <p:nvPr/>
        </p:nvPicPr>
        <p:blipFill>
          <a:blip r:embed="rId7"/>
          <a:stretch>
            <a:fillRect/>
          </a:stretch>
        </p:blipFill>
        <p:spPr>
          <a:xfrm>
            <a:off x="1" y="0"/>
            <a:ext cx="3098801" cy="741017"/>
          </a:xfrm>
          <a:prstGeom prst="rect">
            <a:avLst/>
          </a:prstGeom>
          <a:ln w="12700">
            <a:miter lim="400000"/>
          </a:ln>
        </p:spPr>
      </p:pic>
      <p:pic>
        <p:nvPicPr>
          <p:cNvPr id="2" name="Picture 1" descr="Icon&#10;&#10;Description automatically generated">
            <a:extLst>
              <a:ext uri="{FF2B5EF4-FFF2-40B4-BE49-F238E27FC236}">
                <a16:creationId xmlns:a16="http://schemas.microsoft.com/office/drawing/2014/main" id="{6585630A-BE53-038A-3BE6-A3C2A20353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1"/>
          <p:cNvSpPr txBox="1">
            <a:spLocks noGrp="1"/>
          </p:cNvSpPr>
          <p:nvPr>
            <p:ph type="title"/>
          </p:nvPr>
        </p:nvSpPr>
        <p:spPr>
          <a:xfrm>
            <a:off x="679431" y="64464"/>
            <a:ext cx="10515601" cy="681037"/>
          </a:xfrm>
          <a:prstGeom prst="rect">
            <a:avLst/>
          </a:prstGeom>
        </p:spPr>
        <p:txBody>
          <a:bodyPr>
            <a:normAutofit fontScale="90000"/>
          </a:bodyPr>
          <a:lstStyle>
            <a:lvl1pPr algn="ctr"/>
          </a:lstStyle>
          <a:p>
            <a:r>
              <a:rPr dirty="0"/>
              <a:t>ACTIVITY SO FAR</a:t>
            </a:r>
          </a:p>
        </p:txBody>
      </p:sp>
      <p:sp>
        <p:nvSpPr>
          <p:cNvPr id="228" name="Content Placeholder 6"/>
          <p:cNvSpPr txBox="1">
            <a:spLocks noGrp="1"/>
          </p:cNvSpPr>
          <p:nvPr>
            <p:ph type="body" idx="1"/>
          </p:nvPr>
        </p:nvSpPr>
        <p:spPr>
          <a:xfrm>
            <a:off x="838200" y="1005840"/>
            <a:ext cx="10515600" cy="5171124"/>
          </a:xfrm>
          <a:prstGeom prst="rect">
            <a:avLst/>
          </a:prstGeom>
        </p:spPr>
        <p:txBody>
          <a:bodyPr>
            <a:normAutofit/>
          </a:bodyPr>
          <a:lstStyle/>
          <a:p>
            <a:r>
              <a:rPr sz="2400" dirty="0"/>
              <a:t>WREXHAM</a:t>
            </a:r>
          </a:p>
          <a:p>
            <a:pPr marL="457200" lvl="1"/>
            <a:r>
              <a:rPr lang="en-US" dirty="0"/>
              <a:t>250</a:t>
            </a:r>
            <a:r>
              <a:rPr dirty="0"/>
              <a:t> cases to date</a:t>
            </a:r>
          </a:p>
          <a:p>
            <a:pPr marL="228600" lvl="1" indent="0">
              <a:buNone/>
            </a:pPr>
            <a:endParaRPr dirty="0"/>
          </a:p>
          <a:p>
            <a:r>
              <a:rPr sz="2400" dirty="0"/>
              <a:t>BANGOR</a:t>
            </a:r>
          </a:p>
          <a:p>
            <a:pPr marL="457200" lvl="1"/>
            <a:r>
              <a:rPr dirty="0"/>
              <a:t>140 cases to date</a:t>
            </a:r>
          </a:p>
          <a:p>
            <a:pPr marL="457200" lvl="1"/>
            <a:endParaRPr dirty="0"/>
          </a:p>
          <a:p>
            <a:r>
              <a:rPr sz="2400" dirty="0"/>
              <a:t>No complications or adverse events</a:t>
            </a:r>
          </a:p>
          <a:p>
            <a:r>
              <a:rPr sz="2400" dirty="0"/>
              <a:t>Overwhelmingly positive staff and patient feedback</a:t>
            </a:r>
          </a:p>
          <a:p>
            <a:r>
              <a:rPr sz="2400" dirty="0"/>
              <a:t>In </a:t>
            </a:r>
            <a:r>
              <a:rPr lang="en-US" sz="2400" dirty="0"/>
              <a:t>Wrexham and </a:t>
            </a:r>
            <a:r>
              <a:rPr sz="2400" dirty="0"/>
              <a:t>Bangor</a:t>
            </a:r>
            <a:r>
              <a:rPr lang="en-US" sz="2400" dirty="0"/>
              <a:t>,</a:t>
            </a:r>
            <a:r>
              <a:rPr sz="2400" dirty="0"/>
              <a:t> we estimate this had freed up </a:t>
            </a:r>
            <a:r>
              <a:rPr lang="en-US" sz="2400" dirty="0"/>
              <a:t>26</a:t>
            </a:r>
            <a:r>
              <a:rPr sz="2400" dirty="0"/>
              <a:t> all day theatre lists, freeing space for </a:t>
            </a:r>
            <a:r>
              <a:rPr lang="en-US" sz="2400" dirty="0"/>
              <a:t>104</a:t>
            </a:r>
            <a:r>
              <a:rPr sz="2400" dirty="0"/>
              <a:t> major cases (based only 4 cases per list)</a:t>
            </a:r>
          </a:p>
        </p:txBody>
      </p:sp>
      <p:pic>
        <p:nvPicPr>
          <p:cNvPr id="1026" name="Picture 2">
            <a:extLst>
              <a:ext uri="{FF2B5EF4-FFF2-40B4-BE49-F238E27FC236}">
                <a16:creationId xmlns:a16="http://schemas.microsoft.com/office/drawing/2014/main" id="{97DBB8EC-7343-3B72-0236-594BE4C23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994" y="681036"/>
            <a:ext cx="2834476" cy="1889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7A04901-21BD-059B-373A-D5FFFBE7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055" y="1741468"/>
            <a:ext cx="3054503" cy="20363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EA30D600-8901-EFA5-68C1-2661052593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149063" y="95865"/>
            <a:ext cx="10515601" cy="1325563"/>
          </a:xfrm>
          <a:prstGeom prst="rect">
            <a:avLst/>
          </a:prstGeom>
        </p:spPr>
        <p:txBody>
          <a:bodyPr>
            <a:normAutofit/>
          </a:bodyPr>
          <a:lstStyle>
            <a:lvl1pPr algn="ctr"/>
          </a:lstStyle>
          <a:p>
            <a:r>
              <a:rPr sz="3600" dirty="0"/>
              <a:t>NATIONAL &amp; INTERNATIONAL IMPACT</a:t>
            </a:r>
          </a:p>
        </p:txBody>
      </p:sp>
      <p:sp>
        <p:nvSpPr>
          <p:cNvPr id="234" name="Content Placeholder 6"/>
          <p:cNvSpPr txBox="1">
            <a:spLocks noGrp="1"/>
          </p:cNvSpPr>
          <p:nvPr>
            <p:ph type="body" idx="1"/>
          </p:nvPr>
        </p:nvSpPr>
        <p:spPr>
          <a:xfrm>
            <a:off x="838200" y="1163156"/>
            <a:ext cx="10515600" cy="5171124"/>
          </a:xfrm>
          <a:prstGeom prst="rect">
            <a:avLst/>
          </a:prstGeom>
        </p:spPr>
        <p:txBody>
          <a:bodyPr>
            <a:normAutofit fontScale="55000" lnSpcReduction="20000"/>
          </a:bodyPr>
          <a:lstStyle/>
          <a:p>
            <a:pPr marL="166878" indent="-166878" defTabSz="667512">
              <a:spcBef>
                <a:spcPts val="700"/>
              </a:spcBef>
              <a:defRPr sz="4088"/>
            </a:pPr>
            <a:r>
              <a:rPr dirty="0"/>
              <a:t>Awards</a:t>
            </a:r>
          </a:p>
          <a:p>
            <a:pPr marL="333756" lvl="1" indent="-166878" defTabSz="667512">
              <a:spcBef>
                <a:spcPts val="700"/>
              </a:spcBef>
              <a:defRPr sz="4088"/>
            </a:pPr>
            <a:r>
              <a:rPr b="1" dirty="0"/>
              <a:t>Sir </a:t>
            </a:r>
            <a:r>
              <a:rPr b="1" dirty="0" err="1"/>
              <a:t>Mansel</a:t>
            </a:r>
            <a:r>
              <a:rPr b="1" dirty="0"/>
              <a:t> Aylward </a:t>
            </a:r>
            <a:r>
              <a:rPr dirty="0"/>
              <a:t>award 2024 for innovation</a:t>
            </a:r>
          </a:p>
          <a:p>
            <a:pPr marL="333756" lvl="1" indent="-166878" defTabSz="667512">
              <a:spcBef>
                <a:spcPts val="700"/>
              </a:spcBef>
              <a:defRPr sz="4088"/>
            </a:pPr>
            <a:r>
              <a:rPr b="1" dirty="0"/>
              <a:t>Winner</a:t>
            </a:r>
            <a:r>
              <a:rPr dirty="0"/>
              <a:t> for Betsi Cadwaladr Health Board for sustainability </a:t>
            </a:r>
          </a:p>
          <a:p>
            <a:pPr marL="333756" lvl="1" indent="-166878" defTabSz="667512">
              <a:spcBef>
                <a:spcPts val="700"/>
              </a:spcBef>
              <a:defRPr sz="4088"/>
            </a:pPr>
            <a:r>
              <a:rPr dirty="0"/>
              <a:t>Runner up for </a:t>
            </a:r>
            <a:r>
              <a:rPr b="1" dirty="0"/>
              <a:t>NHS Wales award </a:t>
            </a:r>
            <a:r>
              <a:rPr dirty="0"/>
              <a:t>2024</a:t>
            </a:r>
          </a:p>
          <a:p>
            <a:pPr marL="333756" lvl="1" indent="-166878" defTabSz="667512">
              <a:spcBef>
                <a:spcPts val="700"/>
              </a:spcBef>
              <a:defRPr sz="4088"/>
            </a:pPr>
            <a:r>
              <a:rPr b="1" dirty="0"/>
              <a:t>MSc </a:t>
            </a:r>
            <a:r>
              <a:rPr dirty="0"/>
              <a:t>in hand surgery - </a:t>
            </a:r>
            <a:r>
              <a:rPr dirty="0" err="1"/>
              <a:t>Mr</a:t>
            </a:r>
            <a:r>
              <a:rPr dirty="0"/>
              <a:t> </a:t>
            </a:r>
            <a:r>
              <a:rPr dirty="0" err="1"/>
              <a:t>Kodumuri</a:t>
            </a:r>
            <a:r>
              <a:rPr dirty="0"/>
              <a:t> </a:t>
            </a:r>
          </a:p>
          <a:p>
            <a:pPr marL="166878" indent="-166878" defTabSz="667512">
              <a:spcBef>
                <a:spcPts val="700"/>
              </a:spcBef>
              <a:defRPr sz="4088"/>
            </a:pPr>
            <a:r>
              <a:rPr dirty="0"/>
              <a:t>National adoption</a:t>
            </a:r>
          </a:p>
          <a:p>
            <a:pPr marL="333756" lvl="1" indent="-166878" defTabSz="667512">
              <a:spcBef>
                <a:spcPts val="700"/>
              </a:spcBef>
              <a:defRPr sz="4088"/>
            </a:pPr>
            <a:r>
              <a:rPr dirty="0"/>
              <a:t>Part of the </a:t>
            </a:r>
            <a:r>
              <a:rPr b="1" dirty="0"/>
              <a:t>National Clinical strategy </a:t>
            </a:r>
            <a:r>
              <a:rPr dirty="0"/>
              <a:t>for orthopaedic surgery</a:t>
            </a:r>
          </a:p>
          <a:p>
            <a:pPr marL="333756" lvl="1" indent="-166878" defTabSz="667512">
              <a:spcBef>
                <a:spcPts val="700"/>
              </a:spcBef>
              <a:defRPr sz="4088"/>
            </a:pPr>
            <a:r>
              <a:rPr dirty="0"/>
              <a:t>Cardiff and Vale considering moving to this model of working</a:t>
            </a:r>
          </a:p>
          <a:p>
            <a:pPr marL="333756" lvl="1" indent="-166878" defTabSz="667512">
              <a:spcBef>
                <a:spcPts val="700"/>
              </a:spcBef>
              <a:defRPr sz="4088"/>
            </a:pPr>
            <a:r>
              <a:rPr dirty="0"/>
              <a:t>Further discussion at British Hand society </a:t>
            </a:r>
            <a:r>
              <a:rPr b="1" dirty="0"/>
              <a:t>(BSSH) </a:t>
            </a:r>
            <a:r>
              <a:rPr dirty="0"/>
              <a:t>as to how to promote implementation elsewhere</a:t>
            </a:r>
          </a:p>
          <a:p>
            <a:pPr marL="166878" indent="-166878" defTabSz="667512">
              <a:spcBef>
                <a:spcPts val="700"/>
              </a:spcBef>
              <a:defRPr sz="4088"/>
            </a:pPr>
            <a:r>
              <a:rPr dirty="0"/>
              <a:t>International</a:t>
            </a:r>
          </a:p>
          <a:p>
            <a:pPr marL="333756" lvl="1" indent="-166878" defTabSz="667512">
              <a:spcBef>
                <a:spcPts val="700"/>
              </a:spcBef>
              <a:defRPr sz="4088"/>
            </a:pPr>
            <a:r>
              <a:rPr dirty="0"/>
              <a:t>Presented at major international conferences</a:t>
            </a:r>
          </a:p>
          <a:p>
            <a:pPr marL="333756" lvl="1" indent="-166878" defTabSz="667512">
              <a:spcBef>
                <a:spcPts val="700"/>
              </a:spcBef>
              <a:defRPr sz="4088"/>
            </a:pPr>
            <a:r>
              <a:rPr b="1" dirty="0"/>
              <a:t>3 manuscripts </a:t>
            </a:r>
            <a:r>
              <a:rPr dirty="0"/>
              <a:t>published so far, one of which was awarded the “top ten most cited papers in hand surgery of 2024 (European journal of hand surgery)</a:t>
            </a:r>
          </a:p>
        </p:txBody>
      </p:sp>
      <p:pic>
        <p:nvPicPr>
          <p:cNvPr id="2" name="Picture 1" descr="Icon&#10;&#10;Description automatically generated">
            <a:extLst>
              <a:ext uri="{FF2B5EF4-FFF2-40B4-BE49-F238E27FC236}">
                <a16:creationId xmlns:a16="http://schemas.microsoft.com/office/drawing/2014/main" id="{0430D7BE-F949-6E00-5E93-3A17ED9F9B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DIOLCH YN FAWR IAWN…"/>
          <p:cNvSpPr txBox="1">
            <a:spLocks noGrp="1"/>
          </p:cNvSpPr>
          <p:nvPr>
            <p:ph type="title"/>
          </p:nvPr>
        </p:nvSpPr>
        <p:spPr>
          <a:xfrm>
            <a:off x="1676399" y="766868"/>
            <a:ext cx="10515601" cy="1325564"/>
          </a:xfrm>
          <a:prstGeom prst="rect">
            <a:avLst/>
          </a:prstGeom>
        </p:spPr>
        <p:txBody>
          <a:bodyPr>
            <a:normAutofit/>
          </a:bodyPr>
          <a:lstStyle/>
          <a:p>
            <a:pPr>
              <a:defRPr sz="7100"/>
            </a:pPr>
            <a:r>
              <a:rPr sz="4000" dirty="0"/>
              <a:t>DIOLCH YN FAWR IAWN </a:t>
            </a:r>
          </a:p>
          <a:p>
            <a:pPr algn="ctr">
              <a:defRPr sz="7100"/>
            </a:pPr>
            <a:r>
              <a:rPr sz="4000" dirty="0"/>
              <a:t>THANKS FOR YOUR ATTENTION </a:t>
            </a:r>
          </a:p>
        </p:txBody>
      </p:sp>
      <p:pic>
        <p:nvPicPr>
          <p:cNvPr id="237" name="Google Shape;222;p14" descr="Google Shape;222;p14"/>
          <p:cNvPicPr>
            <a:picLocks noChangeAspect="1"/>
          </p:cNvPicPr>
          <p:nvPr/>
        </p:nvPicPr>
        <p:blipFill>
          <a:blip r:embed="rId2"/>
          <a:stretch>
            <a:fillRect/>
          </a:stretch>
        </p:blipFill>
        <p:spPr>
          <a:xfrm>
            <a:off x="1897621" y="2398381"/>
            <a:ext cx="2650217" cy="2650216"/>
          </a:xfrm>
          <a:prstGeom prst="rect">
            <a:avLst/>
          </a:prstGeom>
          <a:ln w="12700">
            <a:miter lim="400000"/>
          </a:ln>
        </p:spPr>
      </p:pic>
      <p:pic>
        <p:nvPicPr>
          <p:cNvPr id="3" name="Picture 2" descr="A person in a scrubs and a hat&#10;&#10;Description automatically generated">
            <a:extLst>
              <a:ext uri="{FF2B5EF4-FFF2-40B4-BE49-F238E27FC236}">
                <a16:creationId xmlns:a16="http://schemas.microsoft.com/office/drawing/2014/main" id="{E6710B54-ADD0-F269-FBB2-DA0DEAB05847}"/>
              </a:ext>
            </a:extLst>
          </p:cNvPr>
          <p:cNvPicPr>
            <a:picLocks noChangeAspect="1"/>
          </p:cNvPicPr>
          <p:nvPr/>
        </p:nvPicPr>
        <p:blipFill rotWithShape="1">
          <a:blip r:embed="rId3">
            <a:extLst>
              <a:ext uri="{28A0092B-C50C-407E-A947-70E740481C1C}">
                <a14:useLocalDpi xmlns:a14="http://schemas.microsoft.com/office/drawing/2010/main" val="0"/>
              </a:ext>
            </a:extLst>
          </a:blip>
          <a:srcRect l="11686" r="10250" b="41054"/>
          <a:stretch/>
        </p:blipFill>
        <p:spPr>
          <a:xfrm>
            <a:off x="7152550" y="2398983"/>
            <a:ext cx="3508982" cy="2649614"/>
          </a:xfrm>
          <a:prstGeom prst="rect">
            <a:avLst/>
          </a:prstGeom>
        </p:spPr>
      </p:pic>
      <p:pic>
        <p:nvPicPr>
          <p:cNvPr id="2" name="Picture 1" descr="Icon&#10;&#10;Description automatically generated">
            <a:extLst>
              <a:ext uri="{FF2B5EF4-FFF2-40B4-BE49-F238E27FC236}">
                <a16:creationId xmlns:a16="http://schemas.microsoft.com/office/drawing/2014/main" id="{AD3F3624-044B-4597-1C67-8248678B29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E266E7CD-B748-F3F7-D122-9AC26A3FB1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390AD8-EBF2-94EB-3B46-09D30A044433}"/>
              </a:ext>
            </a:extLst>
          </p:cNvPr>
          <p:cNvSpPr txBox="1"/>
          <p:nvPr/>
        </p:nvSpPr>
        <p:spPr>
          <a:xfrm>
            <a:off x="2608647" y="3109908"/>
            <a:ext cx="8862647" cy="1077218"/>
          </a:xfrm>
          <a:prstGeom prst="rect">
            <a:avLst/>
          </a:prstGeom>
          <a:noFill/>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Building Capacity in </a:t>
            </a:r>
          </a:p>
          <a:p>
            <a:pPr algn="ctr"/>
            <a:r>
              <a:rPr lang="en-GB" sz="3200" b="1" dirty="0">
                <a:solidFill>
                  <a:schemeClr val="bg1"/>
                </a:solidFill>
                <a:latin typeface="Poppins" panose="00000500000000000000" pitchFamily="2" charset="0"/>
                <a:cs typeface="Poppins" panose="00000500000000000000" pitchFamily="2" charset="0"/>
              </a:rPr>
              <a:t>Gastroenterology Planned Care</a:t>
            </a:r>
            <a:endParaRPr lang="en-GB" sz="3200" dirty="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4D835F85-FBC8-A6B8-1805-E5041AE5FA1C}"/>
              </a:ext>
            </a:extLst>
          </p:cNvPr>
          <p:cNvSpPr txBox="1"/>
          <p:nvPr/>
        </p:nvSpPr>
        <p:spPr>
          <a:xfrm>
            <a:off x="3602419" y="1566260"/>
            <a:ext cx="6621863" cy="1200329"/>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Jeanette Starkey</a:t>
            </a:r>
          </a:p>
          <a:p>
            <a:r>
              <a:rPr lang="en-GB" sz="2400" b="1" dirty="0">
                <a:solidFill>
                  <a:srgbClr val="415F7F"/>
                </a:solidFill>
                <a:latin typeface="Poppins" panose="00000500000000000000" pitchFamily="2" charset="0"/>
                <a:cs typeface="Poppins" panose="00000500000000000000" pitchFamily="2" charset="0"/>
              </a:rPr>
              <a:t>Advanced Practitioner Dietician</a:t>
            </a:r>
            <a:endParaRPr lang="en-GB" sz="2400" dirty="0">
              <a:latin typeface="Poppins" panose="00000500000000000000" pitchFamily="2" charset="0"/>
              <a:cs typeface="Poppins" panose="00000500000000000000" pitchFamily="2" charset="0"/>
            </a:endParaRPr>
          </a:p>
          <a:p>
            <a:r>
              <a:rPr lang="en-GB" sz="2400" b="1" dirty="0">
                <a:latin typeface="Poppins" panose="00000500000000000000" pitchFamily="2" charset="0"/>
                <a:cs typeface="Poppins" panose="00000500000000000000" pitchFamily="2" charset="0"/>
              </a:rPr>
              <a:t>Betsi Cadwaladr University Health Board</a:t>
            </a:r>
          </a:p>
        </p:txBody>
      </p:sp>
      <p:pic>
        <p:nvPicPr>
          <p:cNvPr id="4" name="Picture 3" descr="A screenshot of a computer&#10;&#10;AI-generated content may be incorrect.">
            <a:extLst>
              <a:ext uri="{FF2B5EF4-FFF2-40B4-BE49-F238E27FC236}">
                <a16:creationId xmlns:a16="http://schemas.microsoft.com/office/drawing/2014/main" id="{69BE55D1-3BFD-09AD-E55B-57EFDB5DC58A}"/>
              </a:ext>
            </a:extLst>
          </p:cNvPr>
          <p:cNvPicPr>
            <a:picLocks noChangeAspect="1"/>
          </p:cNvPicPr>
          <p:nvPr/>
        </p:nvPicPr>
        <p:blipFill rotWithShape="1">
          <a:blip r:embed="rId3"/>
          <a:srcRect l="44981" t="43530" r="43940" b="38349"/>
          <a:stretch>
            <a:fillRect/>
          </a:stretch>
        </p:blipFill>
        <p:spPr bwMode="auto">
          <a:xfrm>
            <a:off x="1311615" y="1566260"/>
            <a:ext cx="1968500" cy="18110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3569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65B010A-07BC-40AF-D96A-956D7E1B356B}"/>
              </a:ext>
            </a:extLst>
          </p:cNvPr>
          <p:cNvSpPr txBox="1"/>
          <p:nvPr/>
        </p:nvSpPr>
        <p:spPr>
          <a:xfrm>
            <a:off x="811162" y="3022575"/>
            <a:ext cx="10569676" cy="1461780"/>
          </a:xfrm>
          <a:prstGeom prst="rect">
            <a:avLst/>
          </a:prstGeom>
        </p:spPr>
        <p:txBody>
          <a:bodyPr vert="horz" lIns="91440" tIns="45720" rIns="91440" bIns="45720" rtlCol="0" anchor="ctr">
            <a:noAutofit/>
          </a:bodyPr>
          <a:lstStyle/>
          <a:p>
            <a:pPr algn="ctr">
              <a:lnSpc>
                <a:spcPct val="90000"/>
              </a:lnSpc>
              <a:spcAft>
                <a:spcPts val="600"/>
              </a:spcAft>
            </a:pPr>
            <a:r>
              <a:rPr lang="en-US" sz="4000" b="1" dirty="0">
                <a:latin typeface="Poppins" panose="00000500000000000000" pitchFamily="2" charset="0"/>
                <a:cs typeface="Poppins" panose="00000500000000000000" pitchFamily="2" charset="0"/>
              </a:rPr>
              <a:t>Advanced Clinical Practitioner Dietitian Led Gastroenterology</a:t>
            </a:r>
          </a:p>
          <a:p>
            <a:pPr algn="ctr">
              <a:lnSpc>
                <a:spcPct val="90000"/>
              </a:lnSpc>
              <a:spcAft>
                <a:spcPts val="600"/>
              </a:spcAft>
            </a:pPr>
            <a:endParaRPr lang="en-US" sz="4000" b="1" dirty="0">
              <a:latin typeface="Poppins" panose="00000500000000000000" pitchFamily="2" charset="0"/>
              <a:cs typeface="Poppins" panose="00000500000000000000" pitchFamily="2" charset="0"/>
            </a:endParaRPr>
          </a:p>
          <a:p>
            <a:pPr algn="ctr">
              <a:lnSpc>
                <a:spcPct val="90000"/>
              </a:lnSpc>
              <a:spcAft>
                <a:spcPts val="600"/>
              </a:spcAft>
            </a:pPr>
            <a:r>
              <a:rPr lang="en-US" sz="2400" b="1" dirty="0">
                <a:latin typeface="Poppins" panose="00000500000000000000" pitchFamily="2" charset="0"/>
                <a:cs typeface="Poppins" panose="00000500000000000000" pitchFamily="2" charset="0"/>
              </a:rPr>
              <a:t>Jeanette Starkey, ACP Gastroenterology Dietitian, Clinical Lead &amp; </a:t>
            </a:r>
          </a:p>
          <a:p>
            <a:pPr algn="ctr">
              <a:lnSpc>
                <a:spcPct val="90000"/>
              </a:lnSpc>
              <a:spcAft>
                <a:spcPts val="600"/>
              </a:spcAft>
            </a:pPr>
            <a:r>
              <a:rPr lang="en-US" sz="2400" b="1" dirty="0">
                <a:latin typeface="Poppins" panose="00000500000000000000" pitchFamily="2" charset="0"/>
                <a:cs typeface="Poppins" panose="00000500000000000000" pitchFamily="2" charset="0"/>
              </a:rPr>
              <a:t>Dr T Mathialahan, Gastroenterology and Hepatology Consultant, Clinical Lead</a:t>
            </a:r>
          </a:p>
        </p:txBody>
      </p:sp>
      <p:grpSp>
        <p:nvGrpSpPr>
          <p:cNvPr id="10" name="Group 9">
            <a:extLst>
              <a:ext uri="{FF2B5EF4-FFF2-40B4-BE49-F238E27FC236}">
                <a16:creationId xmlns:a16="http://schemas.microsoft.com/office/drawing/2014/main" id="{2BD5C110-6E90-1C45-15F6-7DF252FA09CB}"/>
              </a:ext>
            </a:extLst>
          </p:cNvPr>
          <p:cNvGrpSpPr/>
          <p:nvPr/>
        </p:nvGrpSpPr>
        <p:grpSpPr>
          <a:xfrm>
            <a:off x="422787" y="105364"/>
            <a:ext cx="4581834" cy="1177871"/>
            <a:chOff x="2906098" y="1516801"/>
            <a:chExt cx="7470509" cy="2171699"/>
          </a:xfrm>
        </p:grpSpPr>
        <p:pic>
          <p:nvPicPr>
            <p:cNvPr id="5" name="Picture 4" descr="Text&#10;&#10;Description automatically generated">
              <a:extLst>
                <a:ext uri="{FF2B5EF4-FFF2-40B4-BE49-F238E27FC236}">
                  <a16:creationId xmlns:a16="http://schemas.microsoft.com/office/drawing/2014/main" id="{088AEBD3-FBBB-47C7-6243-DDBAAF11B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098" y="1653274"/>
              <a:ext cx="3189902" cy="1898751"/>
            </a:xfrm>
            <a:prstGeom prst="rect">
              <a:avLst/>
            </a:prstGeom>
          </p:spPr>
        </p:pic>
        <p:pic>
          <p:nvPicPr>
            <p:cNvPr id="7" name="Picture 6">
              <a:extLst>
                <a:ext uri="{FF2B5EF4-FFF2-40B4-BE49-F238E27FC236}">
                  <a16:creationId xmlns:a16="http://schemas.microsoft.com/office/drawing/2014/main" id="{C8D1A119-DE97-4977-A80F-3024ABA1D9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519" t="8204" r="13040" b="9716"/>
            <a:stretch/>
          </p:blipFill>
          <p:spPr>
            <a:xfrm>
              <a:off x="6490409" y="1516801"/>
              <a:ext cx="3886198" cy="2171699"/>
            </a:xfrm>
            <a:prstGeom prst="rect">
              <a:avLst/>
            </a:prstGeom>
          </p:spPr>
        </p:pic>
      </p:grpSp>
      <p:pic>
        <p:nvPicPr>
          <p:cNvPr id="2050" name="Picture 2">
            <a:extLst>
              <a:ext uri="{FF2B5EF4-FFF2-40B4-BE49-F238E27FC236}">
                <a16:creationId xmlns:a16="http://schemas.microsoft.com/office/drawing/2014/main" id="{16EA339C-BBAB-0885-D6EC-DA45EB73A7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 t="2635" r="1593" b="2966"/>
          <a:stretch/>
        </p:blipFill>
        <p:spPr bwMode="auto">
          <a:xfrm>
            <a:off x="8669372" y="179383"/>
            <a:ext cx="3099841" cy="101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93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2862943" y="475542"/>
            <a:ext cx="5181597" cy="768951"/>
          </a:xfrm>
        </p:spPr>
        <p:txBody>
          <a:bodyPr anchor="b">
            <a:normAutofit/>
          </a:bodyPr>
          <a:lstStyle/>
          <a:p>
            <a:pPr algn="ctr"/>
            <a:r>
              <a:rPr lang="en-GB" sz="4000" b="1" dirty="0">
                <a:solidFill>
                  <a:srgbClr val="415F7F"/>
                </a:solidFill>
              </a:rPr>
              <a:t> Background</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914402" y="1659263"/>
            <a:ext cx="9862349" cy="4032227"/>
          </a:xfrm>
        </p:spPr>
        <p:txBody>
          <a:bodyPr anchor="t">
            <a:normAutofit fontScale="77500" lnSpcReduction="20000"/>
          </a:bodyPr>
          <a:lstStyle/>
          <a:p>
            <a:r>
              <a:rPr lang="en-GB" dirty="0"/>
              <a:t>Routine gastro waiting list:  144 weeks (784 patients) routine </a:t>
            </a:r>
          </a:p>
          <a:p>
            <a:pPr marL="0" indent="0">
              <a:buNone/>
            </a:pPr>
            <a:endParaRPr lang="en-GB" dirty="0"/>
          </a:p>
          <a:p>
            <a:r>
              <a:rPr lang="en-GB" dirty="0"/>
              <a:t>Urgent gastro waiting list:    53 weeks (328 patients)</a:t>
            </a:r>
          </a:p>
          <a:p>
            <a:pPr marL="0" indent="0">
              <a:buNone/>
            </a:pPr>
            <a:endParaRPr lang="en-GB" dirty="0"/>
          </a:p>
          <a:p>
            <a:r>
              <a:rPr lang="en-GB" dirty="0"/>
              <a:t>39% increase in referrals to secondary care gastro service</a:t>
            </a:r>
          </a:p>
          <a:p>
            <a:endParaRPr lang="en-GB" dirty="0"/>
          </a:p>
          <a:p>
            <a:r>
              <a:rPr lang="en-GB" dirty="0"/>
              <a:t>Reduced gastro consultant staffing: 2 WTE, 1 part time; </a:t>
            </a:r>
          </a:p>
          <a:p>
            <a:pPr lvl="1"/>
            <a:r>
              <a:rPr lang="en-GB" dirty="0"/>
              <a:t> ideal staffing is 6 WTE per population of 250,000</a:t>
            </a:r>
          </a:p>
          <a:p>
            <a:pPr lvl="1"/>
            <a:r>
              <a:rPr lang="en-GB" dirty="0"/>
              <a:t>Inability to recruit over past 4 years</a:t>
            </a:r>
          </a:p>
          <a:p>
            <a:endParaRPr lang="en-GB" dirty="0"/>
          </a:p>
          <a:p>
            <a:r>
              <a:rPr lang="en-GB" dirty="0"/>
              <a:t>20% of patients referred to secondary care gastro are diagnosed with functional gut issues</a:t>
            </a:r>
          </a:p>
          <a:p>
            <a:pPr marL="0" indent="0">
              <a:buNone/>
            </a:pPr>
            <a:endParaRPr lang="en-GB" dirty="0"/>
          </a:p>
          <a:p>
            <a:endParaRPr lang="en-GB" sz="2000" dirty="0"/>
          </a:p>
        </p:txBody>
      </p:sp>
      <p:pic>
        <p:nvPicPr>
          <p:cNvPr id="8" name="Picture 7">
            <a:extLst>
              <a:ext uri="{FF2B5EF4-FFF2-40B4-BE49-F238E27FC236}">
                <a16:creationId xmlns:a16="http://schemas.microsoft.com/office/drawing/2014/main" id="{AAFD2077-10ED-E768-A5D2-759ED9F32C3C}"/>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8159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986116" y="351228"/>
            <a:ext cx="6228955" cy="768951"/>
          </a:xfrm>
        </p:spPr>
        <p:txBody>
          <a:bodyPr anchor="b">
            <a:noAutofit/>
          </a:bodyPr>
          <a:lstStyle/>
          <a:p>
            <a:pPr algn="ctr"/>
            <a:r>
              <a:rPr lang="en-GB" sz="4000" b="1" dirty="0">
                <a:solidFill>
                  <a:srgbClr val="415F7F"/>
                </a:solidFill>
              </a:rPr>
              <a:t>Aims and Objectives </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1164825" y="1066275"/>
            <a:ext cx="9862349" cy="4924697"/>
          </a:xfrm>
        </p:spPr>
        <p:txBody>
          <a:bodyPr anchor="t">
            <a:normAutofit fontScale="40000" lnSpcReduction="20000"/>
          </a:bodyPr>
          <a:lstStyle/>
          <a:p>
            <a:pPr marL="0" indent="0">
              <a:buNone/>
            </a:pPr>
            <a:endParaRPr lang="en-GB" sz="5100" b="1" u="sng" dirty="0"/>
          </a:p>
          <a:p>
            <a:r>
              <a:rPr lang="en-GB" sz="5000" dirty="0"/>
              <a:t>Create ACP Dietitian Led Gastroenterology Clinic</a:t>
            </a:r>
          </a:p>
          <a:p>
            <a:pPr lvl="1"/>
            <a:r>
              <a:rPr lang="en-GB" sz="5000" dirty="0"/>
              <a:t>Band 8A Dietitian;  0.6 WTE Band 3</a:t>
            </a:r>
          </a:p>
          <a:p>
            <a:pPr marL="0" indent="0">
              <a:buNone/>
            </a:pPr>
            <a:endParaRPr lang="en-GB" sz="5000" u="sng" dirty="0"/>
          </a:p>
          <a:p>
            <a:pPr lvl="0"/>
            <a:r>
              <a:rPr lang="en-US" sz="5000" dirty="0"/>
              <a:t>Patients referred to secondary care gastroenterology services will be triaged by gastro consultants via Referral Management System;</a:t>
            </a:r>
          </a:p>
          <a:p>
            <a:pPr lvl="1"/>
            <a:r>
              <a:rPr lang="en-US" sz="4600" dirty="0"/>
              <a:t>those identified as likely functional gut issues will be referred directly to dietitian for initial assessment, diagnostics and management</a:t>
            </a:r>
            <a:endParaRPr lang="en-GB" sz="4600" dirty="0"/>
          </a:p>
          <a:p>
            <a:endParaRPr lang="en-GB" sz="5000" dirty="0"/>
          </a:p>
          <a:p>
            <a:r>
              <a:rPr lang="en-GB" sz="5000" dirty="0"/>
              <a:t>Reduce current 144 week waiting list of routine gastroenterology patients</a:t>
            </a:r>
          </a:p>
          <a:p>
            <a:pPr marL="0" lvl="0" indent="0">
              <a:buNone/>
            </a:pPr>
            <a:endParaRPr lang="en-US" sz="5000" dirty="0"/>
          </a:p>
          <a:p>
            <a:r>
              <a:rPr lang="en-US" sz="5000" dirty="0"/>
              <a:t>Enable consultants to see urgent or more complex patients timely, reducing risk of admission and improving management plans for patient</a:t>
            </a:r>
          </a:p>
          <a:p>
            <a:pPr marL="0" indent="0">
              <a:buNone/>
            </a:pPr>
            <a:endParaRPr lang="en-GB" sz="5000" dirty="0"/>
          </a:p>
          <a:p>
            <a:r>
              <a:rPr lang="en-US" sz="5000" dirty="0"/>
              <a:t>Provide a more streamlined, safe and effective pathway for the patient</a:t>
            </a:r>
            <a:endParaRPr lang="en-GB" sz="5000" dirty="0"/>
          </a:p>
          <a:p>
            <a:endParaRPr lang="en-GB" sz="5000" dirty="0"/>
          </a:p>
          <a:p>
            <a:endParaRPr lang="en-GB" sz="2000" dirty="0"/>
          </a:p>
        </p:txBody>
      </p:sp>
      <p:pic>
        <p:nvPicPr>
          <p:cNvPr id="3" name="Picture 2">
            <a:extLst>
              <a:ext uri="{FF2B5EF4-FFF2-40B4-BE49-F238E27FC236}">
                <a16:creationId xmlns:a16="http://schemas.microsoft.com/office/drawing/2014/main" id="{6570FF13-E067-660D-92AC-7283E02F1B3F}"/>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829271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351230"/>
            <a:ext cx="5181597" cy="768951"/>
          </a:xfrm>
        </p:spPr>
        <p:txBody>
          <a:bodyPr anchor="b">
            <a:normAutofit/>
          </a:bodyPr>
          <a:lstStyle/>
          <a:p>
            <a:pPr algn="ctr"/>
            <a:r>
              <a:rPr lang="en-GB" sz="4000" b="1" dirty="0">
                <a:solidFill>
                  <a:srgbClr val="415F7F"/>
                </a:solidFill>
              </a:rPr>
              <a:t>Approach</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914402" y="1346784"/>
            <a:ext cx="9862349" cy="4204929"/>
          </a:xfrm>
        </p:spPr>
        <p:txBody>
          <a:bodyPr anchor="t">
            <a:normAutofit fontScale="92500" lnSpcReduction="10000"/>
          </a:bodyPr>
          <a:lstStyle/>
          <a:p>
            <a:r>
              <a:rPr lang="en-GB" sz="2400" dirty="0"/>
              <a:t>Established 4-5 new patient clinics per month (25 patients per month)</a:t>
            </a:r>
          </a:p>
          <a:p>
            <a:endParaRPr lang="en-GB" sz="2400" dirty="0"/>
          </a:p>
          <a:p>
            <a:r>
              <a:rPr lang="en-GB" sz="2400" dirty="0"/>
              <a:t>Established 2 follow up clinics per week (48 appointments per month)</a:t>
            </a:r>
          </a:p>
          <a:p>
            <a:endParaRPr lang="en-GB" sz="2400" dirty="0"/>
          </a:p>
          <a:p>
            <a:r>
              <a:rPr lang="en-GB" sz="2400" dirty="0"/>
              <a:t>Gastro consultants triage referrals and identify those appropriate for ACP dietitian clinic as part of Referral Management System (RMS)</a:t>
            </a:r>
          </a:p>
          <a:p>
            <a:pPr marL="0" indent="0">
              <a:buNone/>
            </a:pPr>
            <a:endParaRPr lang="en-GB" sz="2400" dirty="0"/>
          </a:p>
          <a:p>
            <a:r>
              <a:rPr lang="en-GB" sz="2400" dirty="0"/>
              <a:t>Weekly 1 hour supervision with gastroenterology consultant to review cases and organize investigations</a:t>
            </a:r>
          </a:p>
        </p:txBody>
      </p:sp>
      <p:pic>
        <p:nvPicPr>
          <p:cNvPr id="5" name="Picture 4">
            <a:extLst>
              <a:ext uri="{FF2B5EF4-FFF2-40B4-BE49-F238E27FC236}">
                <a16:creationId xmlns:a16="http://schemas.microsoft.com/office/drawing/2014/main" id="{35E474E1-941B-E488-D17C-3A01B887EED5}"/>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706813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9923"/>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2058093"/>
              </p:ext>
            </p:extLst>
          </p:nvPr>
        </p:nvGraphicFramePr>
        <p:xfrm>
          <a:off x="937858" y="1066275"/>
          <a:ext cx="10006829" cy="4832158"/>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832158">
                <a:tc>
                  <a:txBody>
                    <a:bodyPr/>
                    <a:lstStyle/>
                    <a:p>
                      <a:pPr algn="just">
                        <a:lnSpc>
                          <a:spcPct val="107000"/>
                        </a:lnSpc>
                        <a:spcAft>
                          <a:spcPts val="800"/>
                        </a:spcAft>
                      </a:pPr>
                      <a:r>
                        <a:rPr lang="en-GB" sz="1700" b="1" u="sng" dirty="0">
                          <a:effectLst/>
                          <a:latin typeface="Poppins" panose="00000500000000000000" pitchFamily="2" charset="0"/>
                          <a:cs typeface="Poppins" panose="00000500000000000000" pitchFamily="2" charset="0"/>
                        </a:rPr>
                        <a:t>Clinical Activity</a:t>
                      </a:r>
                      <a:endParaRPr lang="en-GB" sz="1700" b="1" dirty="0">
                        <a:effectLst/>
                        <a:latin typeface="Poppins" panose="00000500000000000000" pitchFamily="2" charset="0"/>
                        <a:cs typeface="Poppins" panose="00000500000000000000" pitchFamily="2" charset="0"/>
                      </a:endParaRPr>
                    </a:p>
                    <a:p>
                      <a:pPr marL="342900" lvl="0" indent="-342900" algn="just">
                        <a:lnSpc>
                          <a:spcPct val="107000"/>
                        </a:lnSpc>
                        <a:spcAft>
                          <a:spcPts val="0"/>
                        </a:spcAft>
                        <a:buFont typeface="Symbol" panose="05050102010706020507" pitchFamily="18" charset="2"/>
                        <a:buChar char=""/>
                      </a:pPr>
                      <a:r>
                        <a:rPr lang="en-GB" sz="1700" dirty="0">
                          <a:effectLst/>
                          <a:latin typeface="Poppins" panose="00000500000000000000" pitchFamily="2" charset="0"/>
                          <a:cs typeface="Poppins" panose="00000500000000000000" pitchFamily="2" charset="0"/>
                        </a:rPr>
                        <a:t>259 referred by Gastro Referral Management System (RMS) team </a:t>
                      </a:r>
                    </a:p>
                    <a:p>
                      <a:pPr marL="342900" lvl="0" indent="-342900" algn="just">
                        <a:lnSpc>
                          <a:spcPct val="107000"/>
                        </a:lnSpc>
                        <a:spcAft>
                          <a:spcPts val="0"/>
                        </a:spcAft>
                        <a:buFont typeface="Symbol" panose="05050102010706020507" pitchFamily="18" charset="2"/>
                        <a:buChar char=""/>
                      </a:pPr>
                      <a:r>
                        <a:rPr lang="en-GB" sz="1700" dirty="0">
                          <a:effectLst/>
                          <a:latin typeface="Poppins" panose="00000500000000000000" pitchFamily="2" charset="0"/>
                          <a:cs typeface="Poppins" panose="00000500000000000000" pitchFamily="2" charset="0"/>
                        </a:rPr>
                        <a:t>225 Patients seen in clinic </a:t>
                      </a:r>
                    </a:p>
                    <a:p>
                      <a:pPr marL="342900" lvl="0" indent="-342900" algn="l">
                        <a:lnSpc>
                          <a:spcPct val="107000"/>
                        </a:lnSpc>
                        <a:spcAft>
                          <a:spcPts val="0"/>
                        </a:spcAft>
                        <a:buFont typeface="Symbol" panose="05050102010706020507" pitchFamily="18" charset="2"/>
                        <a:buChar char=""/>
                      </a:pPr>
                      <a:r>
                        <a:rPr lang="en-GB" sz="1700" dirty="0">
                          <a:effectLst/>
                          <a:latin typeface="Poppins" panose="00000500000000000000" pitchFamily="2" charset="0"/>
                          <a:cs typeface="Poppins" panose="00000500000000000000" pitchFamily="2" charset="0"/>
                        </a:rPr>
                        <a:t>66 patients contacted from 3 year waiting list </a:t>
                      </a:r>
                    </a:p>
                    <a:p>
                      <a:pPr marL="742950" lvl="1" indent="-285750" algn="l">
                        <a:lnSpc>
                          <a:spcPct val="107000"/>
                        </a:lnSpc>
                        <a:spcAft>
                          <a:spcPts val="0"/>
                        </a:spcAft>
                        <a:buFontTx/>
                        <a:buChar char="-"/>
                      </a:pPr>
                      <a:r>
                        <a:rPr lang="en-GB" sz="1700" dirty="0">
                          <a:effectLst/>
                          <a:latin typeface="Poppins" panose="00000500000000000000" pitchFamily="2" charset="0"/>
                          <a:cs typeface="Poppins" panose="00000500000000000000" pitchFamily="2" charset="0"/>
                        </a:rPr>
                        <a:t>Plus 27 removed from waiting list as either non-responders to invite to attend or declined appointment as symptoms improved since initial referral </a:t>
                      </a:r>
                    </a:p>
                    <a:p>
                      <a:pPr marL="457200" lvl="1" indent="0" algn="l">
                        <a:lnSpc>
                          <a:spcPct val="107000"/>
                        </a:lnSpc>
                        <a:spcAft>
                          <a:spcPts val="0"/>
                        </a:spcAft>
                        <a:buFontTx/>
                        <a:buNone/>
                      </a:pPr>
                      <a:endParaRPr lang="en-GB" sz="1700" dirty="0">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         = </a:t>
                      </a:r>
                      <a:r>
                        <a:rPr kumimoji="0" lang="en-GB" altLang="en-US" sz="1700" b="1" i="0" u="none" strike="noStrike" cap="none" normalizeH="0" baseline="0" dirty="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318 people in total, not added or taken off gastro consultant waiting list in 12 months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700" b="0" i="0" u="none" strike="noStrike" cap="none" normalizeH="0" baseline="0" dirty="0">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1" i="0" u="sng" strike="noStrike" cap="none" normalizeH="0" baseline="0" dirty="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Referral time</a:t>
                      </a:r>
                      <a:endParaRPr kumimoji="0" lang="en-GB" altLang="en-US" sz="1700" b="1" i="0" u="none" strike="noStrike" cap="none" normalizeH="0" baseline="0" dirty="0">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700" b="1" i="0" u="none" strike="noStrike" cap="none" normalizeH="0" baseline="0" dirty="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  </a:t>
                      </a:r>
                      <a:r>
                        <a:rPr kumimoji="0" lang="en-GB" altLang="en-US" sz="1700" b="0" i="0" u="none" strike="noStrike" cap="none" normalizeH="0" baseline="0" dirty="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Reduced from 3 years to 3-4 months for low risk gastroenterology patients</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700" b="1" dirty="0">
                        <a:latin typeface="Poppins" panose="00000500000000000000" pitchFamily="2" charset="0"/>
                        <a:cs typeface="Poppins" panose="00000500000000000000" pitchFamily="2" charset="0"/>
                      </a:endParaRPr>
                    </a:p>
                    <a:p>
                      <a:pPr algn="just">
                        <a:lnSpc>
                          <a:spcPct val="107000"/>
                        </a:lnSpc>
                        <a:spcAft>
                          <a:spcPts val="800"/>
                        </a:spcAft>
                      </a:pPr>
                      <a:r>
                        <a:rPr lang="en-GB" sz="1700" b="1" u="sng" dirty="0">
                          <a:latin typeface="Poppins" panose="00000500000000000000" pitchFamily="2" charset="0"/>
                          <a:cs typeface="Poppins" panose="00000500000000000000" pitchFamily="2" charset="0"/>
                        </a:rPr>
                        <a:t>Re-referrals back to gastro consultants</a:t>
                      </a:r>
                      <a:endParaRPr lang="en-GB" sz="1700" b="1" dirty="0">
                        <a:latin typeface="Poppins" panose="00000500000000000000" pitchFamily="2" charset="0"/>
                        <a:cs typeface="Poppins" panose="00000500000000000000" pitchFamily="2" charset="0"/>
                      </a:endParaRPr>
                    </a:p>
                    <a:p>
                      <a:pPr marL="342900" lvl="0" indent="-342900" algn="just">
                        <a:lnSpc>
                          <a:spcPct val="107000"/>
                        </a:lnSpc>
                        <a:spcAft>
                          <a:spcPts val="0"/>
                        </a:spcAft>
                        <a:buFont typeface="Symbol" panose="05050102010706020507" pitchFamily="18" charset="2"/>
                        <a:buChar char=""/>
                      </a:pPr>
                      <a:r>
                        <a:rPr lang="en-GB" sz="1700" dirty="0">
                          <a:latin typeface="Poppins" panose="00000500000000000000" pitchFamily="2" charset="0"/>
                          <a:cs typeface="Poppins" panose="00000500000000000000" pitchFamily="2" charset="0"/>
                        </a:rPr>
                        <a:t>3 at dietitian request</a:t>
                      </a:r>
                    </a:p>
                    <a:p>
                      <a:pPr marL="342900" lvl="0" indent="-342900" algn="just">
                        <a:lnSpc>
                          <a:spcPct val="107000"/>
                        </a:lnSpc>
                        <a:spcAft>
                          <a:spcPts val="0"/>
                        </a:spcAft>
                        <a:buFont typeface="Symbol" panose="05050102010706020507" pitchFamily="18" charset="2"/>
                        <a:buChar char=""/>
                      </a:pPr>
                      <a:r>
                        <a:rPr lang="en-GB" sz="1700" dirty="0">
                          <a:latin typeface="Poppins" panose="00000500000000000000" pitchFamily="2" charset="0"/>
                          <a:cs typeface="Poppins" panose="00000500000000000000" pitchFamily="2" charset="0"/>
                        </a:rPr>
                        <a:t>1 at patient request</a:t>
                      </a:r>
                    </a:p>
                    <a:p>
                      <a:pPr marL="342900" lvl="0" indent="-342900" algn="just">
                        <a:lnSpc>
                          <a:spcPct val="107000"/>
                        </a:lnSpc>
                        <a:spcAft>
                          <a:spcPts val="800"/>
                        </a:spcAft>
                        <a:buFont typeface="Symbol" panose="05050102010706020507" pitchFamily="18" charset="2"/>
                        <a:buChar char=""/>
                      </a:pPr>
                      <a:r>
                        <a:rPr lang="en-GB" sz="1700" dirty="0">
                          <a:latin typeface="Poppins" panose="00000500000000000000" pitchFamily="2" charset="0"/>
                          <a:cs typeface="Poppins" panose="00000500000000000000" pitchFamily="2" charset="0"/>
                        </a:rPr>
                        <a:t>3 at consultant request</a:t>
                      </a:r>
                      <a:endParaRPr lang="en-GB" sz="1700" dirty="0">
                        <a:effectLst/>
                        <a:latin typeface="Poppins" panose="00000500000000000000" pitchFamily="2" charset="0"/>
                        <a:ea typeface="Calibri" panose="020F0502020204030204" pitchFamily="34" charset="0"/>
                        <a:cs typeface="Poppins" panose="00000500000000000000" pitchFamily="2" charset="0"/>
                      </a:endParaRPr>
                    </a:p>
                  </a:txBody>
                  <a:tcPr marL="107208" marR="107208" marT="0" marB="0"/>
                </a:tc>
                <a:extLst>
                  <a:ext uri="{0D108BD9-81ED-4DB2-BD59-A6C34878D82A}">
                    <a16:rowId xmlns:a16="http://schemas.microsoft.com/office/drawing/2014/main" val="3292635221"/>
                  </a:ext>
                </a:extLst>
              </a:tr>
            </a:tbl>
          </a:graphicData>
        </a:graphic>
      </p:graphicFrame>
      <p:pic>
        <p:nvPicPr>
          <p:cNvPr id="6" name="Picture 5">
            <a:extLst>
              <a:ext uri="{FF2B5EF4-FFF2-40B4-BE49-F238E27FC236}">
                <a16:creationId xmlns:a16="http://schemas.microsoft.com/office/drawing/2014/main" id="{6736A0D3-2135-09D3-3152-0A388CAEF70A}"/>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3813460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9D7A0-A34F-C5BB-430D-D7926A29C2BD}"/>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9DE5FC6-9773-6A51-EC2B-D71D28E9236F}"/>
              </a:ext>
            </a:extLst>
          </p:cNvPr>
          <p:cNvSpPr txBox="1">
            <a:spLocks/>
          </p:cNvSpPr>
          <p:nvPr/>
        </p:nvSpPr>
        <p:spPr>
          <a:xfrm>
            <a:off x="838200" y="2011572"/>
            <a:ext cx="10515600" cy="28348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anose="00000500000000000000" pitchFamily="2" charset="0"/>
                <a:ea typeface="Open Sans" panose="020B0606030504020204" pitchFamily="34" charset="0"/>
                <a:cs typeface="Poppins" panose="000005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anose="00000500000000000000" pitchFamily="2" charset="0"/>
                <a:ea typeface="Open Sans" panose="020B0606030504020204" pitchFamily="34" charset="0"/>
                <a:cs typeface="Poppins" panose="000005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anose="00000500000000000000" pitchFamily="2" charset="0"/>
                <a:ea typeface="Open Sans" panose="020B0606030504020204" pitchFamily="34" charset="0"/>
                <a:cs typeface="Poppins" panose="000005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Open Sans" panose="020B0606030504020204" pitchFamily="34" charset="0"/>
                <a:cs typeface="Poppins" panose="000005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1" dirty="0">
                <a:latin typeface="Calibri (body)"/>
              </a:rPr>
              <a:t>Two-Fold Ambition:</a:t>
            </a:r>
          </a:p>
          <a:p>
            <a:endParaRPr lang="en-GB" sz="2000" dirty="0">
              <a:latin typeface="Calibri (body)"/>
            </a:endParaRPr>
          </a:p>
          <a:p>
            <a:pPr marL="514350" indent="-514350">
              <a:buFont typeface="Arial" panose="020B0604020202020204" pitchFamily="34" charset="0"/>
              <a:buAutoNum type="arabicPeriod"/>
            </a:pPr>
            <a:r>
              <a:rPr lang="en-GB" sz="2000" dirty="0">
                <a:latin typeface="Calibri (body)"/>
              </a:rPr>
              <a:t>Support the adoption, spread and scale of evidence-based interventions, to drive improvements in quality, efficiency and outcomes across Planned Care Services.</a:t>
            </a:r>
            <a:br>
              <a:rPr lang="en-GB" sz="2000" dirty="0">
                <a:latin typeface="Calibri (body)"/>
              </a:rPr>
            </a:br>
            <a:endParaRPr lang="en-GB" sz="2000" dirty="0">
              <a:latin typeface="Calibri (body)"/>
            </a:endParaRPr>
          </a:p>
          <a:p>
            <a:pPr marL="514350" indent="-514350">
              <a:buFont typeface="Arial" panose="020B0604020202020204" pitchFamily="34" charset="0"/>
              <a:buAutoNum type="arabicPeriod"/>
            </a:pPr>
            <a:r>
              <a:rPr lang="en-GB" sz="2000" dirty="0">
                <a:latin typeface="Calibri (body)"/>
              </a:rPr>
              <a:t>Design and test national innovation adoption pathway/process/tools to support the transformation of planned care and other services.</a:t>
            </a:r>
          </a:p>
          <a:p>
            <a:endParaRPr lang="en-GB" sz="2000" dirty="0">
              <a:latin typeface="Calibri (body)"/>
            </a:endParaRPr>
          </a:p>
        </p:txBody>
      </p:sp>
      <p:sp>
        <p:nvSpPr>
          <p:cNvPr id="5" name="Title 1">
            <a:extLst>
              <a:ext uri="{FF2B5EF4-FFF2-40B4-BE49-F238E27FC236}">
                <a16:creationId xmlns:a16="http://schemas.microsoft.com/office/drawing/2014/main" id="{20A412BF-774D-8EF9-69A2-075CCF2B57C1}"/>
              </a:ext>
            </a:extLst>
          </p:cNvPr>
          <p:cNvSpPr txBox="1">
            <a:spLocks/>
          </p:cNvSpPr>
          <p:nvPr/>
        </p:nvSpPr>
        <p:spPr>
          <a:xfrm>
            <a:off x="2640004" y="475689"/>
            <a:ext cx="6911992" cy="7961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4000" dirty="0">
                <a:solidFill>
                  <a:schemeClr val="tx2">
                    <a:lumMod val="75000"/>
                    <a:lumOff val="25000"/>
                  </a:schemeClr>
                </a:solidFill>
                <a:effectLst>
                  <a:outerShdw blurRad="38100" dist="38100" dir="2700000" algn="tl">
                    <a:srgbClr val="000000">
                      <a:alpha val="43137"/>
                    </a:srgbClr>
                  </a:outerShdw>
                </a:effectLst>
              </a:rPr>
              <a:t>Aims of the Programme</a:t>
            </a:r>
          </a:p>
        </p:txBody>
      </p:sp>
    </p:spTree>
    <p:extLst>
      <p:ext uri="{BB962C8B-B14F-4D97-AF65-F5344CB8AC3E}">
        <p14:creationId xmlns:p14="http://schemas.microsoft.com/office/powerpoint/2010/main" val="3975743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0532"/>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4653859"/>
              </p:ext>
            </p:extLst>
          </p:nvPr>
        </p:nvGraphicFramePr>
        <p:xfrm>
          <a:off x="856722" y="1077225"/>
          <a:ext cx="10006829" cy="4820031"/>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820031">
                <a:tc>
                  <a:txBody>
                    <a:bodyPr/>
                    <a:lstStyle/>
                    <a:p>
                      <a:pPr marL="342900" lvl="0" indent="-342900" algn="l">
                        <a:lnSpc>
                          <a:spcPct val="107000"/>
                        </a:lnSpc>
                        <a:spcAft>
                          <a:spcPts val="0"/>
                        </a:spcAft>
                        <a:buFont typeface="Symbol" panose="05050102010706020507" pitchFamily="18" charset="2"/>
                        <a:buChar char=""/>
                      </a:pPr>
                      <a:r>
                        <a:rPr lang="en-GB" sz="1700" dirty="0">
                          <a:effectLst/>
                          <a:latin typeface="Poppins" panose="00000500000000000000" pitchFamily="2" charset="0"/>
                          <a:ea typeface="Times New Roman" panose="02020603050405020304" pitchFamily="18" charset="0"/>
                          <a:cs typeface="Poppins" panose="00000500000000000000" pitchFamily="2" charset="0"/>
                        </a:rPr>
                        <a:t>86 (38%) of patients managed fully without consultant input clinic before discharge</a:t>
                      </a:r>
                    </a:p>
                    <a:p>
                      <a:pPr marL="0" lvl="0" indent="0" algn="l">
                        <a:lnSpc>
                          <a:spcPct val="107000"/>
                        </a:lnSpc>
                        <a:spcAft>
                          <a:spcPts val="0"/>
                        </a:spcAft>
                        <a:buFont typeface="Symbol" panose="05050102010706020507" pitchFamily="18" charset="2"/>
                        <a:buNone/>
                      </a:pP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gn="l">
                        <a:lnSpc>
                          <a:spcPct val="107000"/>
                        </a:lnSpc>
                        <a:spcAft>
                          <a:spcPts val="800"/>
                        </a:spcAft>
                        <a:buFont typeface="Symbol" panose="05050102010706020507" pitchFamily="18" charset="2"/>
                        <a:buChar char=""/>
                      </a:pPr>
                      <a:r>
                        <a:rPr lang="en-GB" sz="1700" dirty="0">
                          <a:effectLst/>
                          <a:latin typeface="Poppins" panose="00000500000000000000" pitchFamily="2" charset="0"/>
                          <a:ea typeface="Times New Roman" panose="02020603050405020304" pitchFamily="18" charset="0"/>
                          <a:cs typeface="Poppins" panose="00000500000000000000" pitchFamily="2" charset="0"/>
                        </a:rPr>
                        <a:t>139 (62%) of patients required some form of input from gastro consultant to arrange further investigations.  Many of these were simply a signature to request investigation rather than detailed review</a:t>
                      </a:r>
                      <a:endParaRPr lang="en-GB" sz="1700" dirty="0">
                        <a:effectLst/>
                        <a:latin typeface="Poppins" panose="00000500000000000000" pitchFamily="2" charset="0"/>
                        <a:ea typeface="Calibri" panose="020F0502020204030204" pitchFamily="34" charset="0"/>
                        <a:cs typeface="Poppins" panose="00000500000000000000" pitchFamily="2" charset="0"/>
                      </a:endParaRPr>
                    </a:p>
                  </a:txBody>
                  <a:tcPr marL="114300" marR="114300" marT="0" marB="0"/>
                </a:tc>
                <a:extLst>
                  <a:ext uri="{0D108BD9-81ED-4DB2-BD59-A6C34878D82A}">
                    <a16:rowId xmlns:a16="http://schemas.microsoft.com/office/drawing/2014/main" val="3292635221"/>
                  </a:ext>
                </a:extLst>
              </a:tr>
            </a:tbl>
          </a:graphicData>
        </a:graphic>
      </p:graphicFrame>
      <p:graphicFrame>
        <p:nvGraphicFramePr>
          <p:cNvPr id="6" name="Table 5"/>
          <p:cNvGraphicFramePr>
            <a:graphicFrameLocks noGrp="1"/>
          </p:cNvGraphicFramePr>
          <p:nvPr/>
        </p:nvGraphicFramePr>
        <p:xfrm>
          <a:off x="1235166" y="2513349"/>
          <a:ext cx="8128000" cy="338934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56415971"/>
                    </a:ext>
                  </a:extLst>
                </a:gridCol>
                <a:gridCol w="4064000">
                  <a:extLst>
                    <a:ext uri="{9D8B030D-6E8A-4147-A177-3AD203B41FA5}">
                      <a16:colId xmlns:a16="http://schemas.microsoft.com/office/drawing/2014/main" val="1368876433"/>
                    </a:ext>
                  </a:extLst>
                </a:gridCol>
              </a:tblGrid>
              <a:tr h="370840">
                <a:tc>
                  <a:txBody>
                    <a:bodyPr/>
                    <a:lstStyle/>
                    <a:p>
                      <a:r>
                        <a:rPr lang="en-GB" dirty="0"/>
                        <a:t>Investigations</a:t>
                      </a:r>
                    </a:p>
                  </a:txBody>
                  <a:tcPr/>
                </a:tc>
                <a:tc>
                  <a:txBody>
                    <a:bodyPr/>
                    <a:lstStyle/>
                    <a:p>
                      <a:r>
                        <a:rPr lang="en-GB" dirty="0"/>
                        <a:t>Number</a:t>
                      </a:r>
                    </a:p>
                  </a:txBody>
                  <a:tcPr/>
                </a:tc>
                <a:extLst>
                  <a:ext uri="{0D108BD9-81ED-4DB2-BD59-A6C34878D82A}">
                    <a16:rowId xmlns:a16="http://schemas.microsoft.com/office/drawing/2014/main" val="39163452"/>
                  </a:ext>
                </a:extLst>
              </a:tr>
              <a:tr h="370840">
                <a:tc>
                  <a:txBody>
                    <a:bodyPr/>
                    <a:lstStyle/>
                    <a:p>
                      <a:r>
                        <a:rPr lang="en-GB" dirty="0"/>
                        <a:t>Colonoscopy</a:t>
                      </a:r>
                    </a:p>
                  </a:txBody>
                  <a:tcPr/>
                </a:tc>
                <a:tc>
                  <a:txBody>
                    <a:bodyPr/>
                    <a:lstStyle/>
                    <a:p>
                      <a:r>
                        <a:rPr lang="en-GB" dirty="0"/>
                        <a:t>40</a:t>
                      </a:r>
                    </a:p>
                  </a:txBody>
                  <a:tcPr/>
                </a:tc>
                <a:extLst>
                  <a:ext uri="{0D108BD9-81ED-4DB2-BD59-A6C34878D82A}">
                    <a16:rowId xmlns:a16="http://schemas.microsoft.com/office/drawing/2014/main" val="271334066"/>
                  </a:ext>
                </a:extLst>
              </a:tr>
              <a:tr h="422627">
                <a:tc>
                  <a:txBody>
                    <a:bodyPr/>
                    <a:lstStyle/>
                    <a:p>
                      <a:r>
                        <a:rPr lang="en-GB" dirty="0"/>
                        <a:t>Sigmoidoscopy</a:t>
                      </a:r>
                    </a:p>
                  </a:txBody>
                  <a:tcPr/>
                </a:tc>
                <a:tc>
                  <a:txBody>
                    <a:bodyPr/>
                    <a:lstStyle/>
                    <a:p>
                      <a:r>
                        <a:rPr lang="en-GB" dirty="0"/>
                        <a:t>12</a:t>
                      </a:r>
                    </a:p>
                  </a:txBody>
                  <a:tcPr/>
                </a:tc>
                <a:extLst>
                  <a:ext uri="{0D108BD9-81ED-4DB2-BD59-A6C34878D82A}">
                    <a16:rowId xmlns:a16="http://schemas.microsoft.com/office/drawing/2014/main" val="2166866205"/>
                  </a:ext>
                </a:extLst>
              </a:tr>
              <a:tr h="370840">
                <a:tc>
                  <a:txBody>
                    <a:bodyPr/>
                    <a:lstStyle/>
                    <a:p>
                      <a:r>
                        <a:rPr lang="en-GB" dirty="0"/>
                        <a:t>endoscopy</a:t>
                      </a:r>
                    </a:p>
                  </a:txBody>
                  <a:tcPr/>
                </a:tc>
                <a:tc>
                  <a:txBody>
                    <a:bodyPr/>
                    <a:lstStyle/>
                    <a:p>
                      <a:r>
                        <a:rPr lang="en-GB" dirty="0"/>
                        <a:t>35</a:t>
                      </a:r>
                    </a:p>
                  </a:txBody>
                  <a:tcPr/>
                </a:tc>
                <a:extLst>
                  <a:ext uri="{0D108BD9-81ED-4DB2-BD59-A6C34878D82A}">
                    <a16:rowId xmlns:a16="http://schemas.microsoft.com/office/drawing/2014/main" val="1220834284"/>
                  </a:ext>
                </a:extLst>
              </a:tr>
              <a:tr h="370840">
                <a:tc>
                  <a:txBody>
                    <a:bodyPr/>
                    <a:lstStyle/>
                    <a:p>
                      <a:r>
                        <a:rPr lang="en-GB" dirty="0"/>
                        <a:t>CT Scan</a:t>
                      </a:r>
                    </a:p>
                  </a:txBody>
                  <a:tcPr/>
                </a:tc>
                <a:tc>
                  <a:txBody>
                    <a:bodyPr/>
                    <a:lstStyle/>
                    <a:p>
                      <a:r>
                        <a:rPr lang="en-GB" dirty="0"/>
                        <a:t>20</a:t>
                      </a:r>
                    </a:p>
                  </a:txBody>
                  <a:tcPr/>
                </a:tc>
                <a:extLst>
                  <a:ext uri="{0D108BD9-81ED-4DB2-BD59-A6C34878D82A}">
                    <a16:rowId xmlns:a16="http://schemas.microsoft.com/office/drawing/2014/main" val="3865808907"/>
                  </a:ext>
                </a:extLst>
              </a:tr>
              <a:tr h="370840">
                <a:tc>
                  <a:txBody>
                    <a:bodyPr/>
                    <a:lstStyle/>
                    <a:p>
                      <a:r>
                        <a:rPr lang="en-GB" dirty="0"/>
                        <a:t>MRI</a:t>
                      </a:r>
                    </a:p>
                  </a:txBody>
                  <a:tcPr/>
                </a:tc>
                <a:tc>
                  <a:txBody>
                    <a:bodyPr/>
                    <a:lstStyle/>
                    <a:p>
                      <a:r>
                        <a:rPr lang="en-GB" dirty="0"/>
                        <a:t>11</a:t>
                      </a:r>
                    </a:p>
                  </a:txBody>
                  <a:tcPr/>
                </a:tc>
                <a:extLst>
                  <a:ext uri="{0D108BD9-81ED-4DB2-BD59-A6C34878D82A}">
                    <a16:rowId xmlns:a16="http://schemas.microsoft.com/office/drawing/2014/main" val="3752134014"/>
                  </a:ext>
                </a:extLst>
              </a:tr>
              <a:tr h="370840">
                <a:tc>
                  <a:txBody>
                    <a:bodyPr/>
                    <a:lstStyle/>
                    <a:p>
                      <a:r>
                        <a:rPr lang="en-GB" dirty="0" err="1"/>
                        <a:t>SehCat</a:t>
                      </a:r>
                      <a:endParaRPr lang="en-GB" dirty="0"/>
                    </a:p>
                  </a:txBody>
                  <a:tcPr/>
                </a:tc>
                <a:tc>
                  <a:txBody>
                    <a:bodyPr/>
                    <a:lstStyle/>
                    <a:p>
                      <a:r>
                        <a:rPr lang="en-GB" dirty="0"/>
                        <a:t>13</a:t>
                      </a:r>
                    </a:p>
                  </a:txBody>
                  <a:tcPr/>
                </a:tc>
                <a:extLst>
                  <a:ext uri="{0D108BD9-81ED-4DB2-BD59-A6C34878D82A}">
                    <a16:rowId xmlns:a16="http://schemas.microsoft.com/office/drawing/2014/main" val="1806582775"/>
                  </a:ext>
                </a:extLst>
              </a:tr>
              <a:tr h="370840">
                <a:tc>
                  <a:txBody>
                    <a:bodyPr/>
                    <a:lstStyle/>
                    <a:p>
                      <a:r>
                        <a:rPr lang="en-GB" dirty="0"/>
                        <a:t>US </a:t>
                      </a:r>
                      <a:r>
                        <a:rPr lang="en-GB" dirty="0" err="1"/>
                        <a:t>abdo</a:t>
                      </a:r>
                      <a:r>
                        <a:rPr lang="en-GB" dirty="0"/>
                        <a:t>/pelvis/TAV</a:t>
                      </a:r>
                    </a:p>
                  </a:txBody>
                  <a:tcPr/>
                </a:tc>
                <a:tc>
                  <a:txBody>
                    <a:bodyPr/>
                    <a:lstStyle/>
                    <a:p>
                      <a:r>
                        <a:rPr lang="en-GB" dirty="0"/>
                        <a:t>35</a:t>
                      </a:r>
                    </a:p>
                  </a:txBody>
                  <a:tcPr/>
                </a:tc>
                <a:extLst>
                  <a:ext uri="{0D108BD9-81ED-4DB2-BD59-A6C34878D82A}">
                    <a16:rowId xmlns:a16="http://schemas.microsoft.com/office/drawing/2014/main" val="4185881391"/>
                  </a:ext>
                </a:extLst>
              </a:tr>
              <a:tr h="370840">
                <a:tc>
                  <a:txBody>
                    <a:bodyPr/>
                    <a:lstStyle/>
                    <a:p>
                      <a:r>
                        <a:rPr lang="en-GB" b="1" u="sng" dirty="0"/>
                        <a:t>Total</a:t>
                      </a:r>
                    </a:p>
                  </a:txBody>
                  <a:tcPr/>
                </a:tc>
                <a:tc>
                  <a:txBody>
                    <a:bodyPr/>
                    <a:lstStyle/>
                    <a:p>
                      <a:r>
                        <a:rPr lang="en-GB" b="1" u="sng" dirty="0"/>
                        <a:t>166 Investigations for 139 patients</a:t>
                      </a:r>
                    </a:p>
                  </a:txBody>
                  <a:tcPr/>
                </a:tc>
                <a:extLst>
                  <a:ext uri="{0D108BD9-81ED-4DB2-BD59-A6C34878D82A}">
                    <a16:rowId xmlns:a16="http://schemas.microsoft.com/office/drawing/2014/main" val="885763462"/>
                  </a:ext>
                </a:extLst>
              </a:tr>
            </a:tbl>
          </a:graphicData>
        </a:graphic>
      </p:graphicFrame>
      <p:pic>
        <p:nvPicPr>
          <p:cNvPr id="7" name="Picture 6">
            <a:extLst>
              <a:ext uri="{FF2B5EF4-FFF2-40B4-BE49-F238E27FC236}">
                <a16:creationId xmlns:a16="http://schemas.microsoft.com/office/drawing/2014/main" id="{F6635952-B088-A8F8-7E3F-E0886A21BB81}"/>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42282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9923"/>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85919106"/>
              </p:ext>
            </p:extLst>
          </p:nvPr>
        </p:nvGraphicFramePr>
        <p:xfrm>
          <a:off x="856722" y="933938"/>
          <a:ext cx="10006829" cy="4827766"/>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827766">
                <a:tc>
                  <a:txBody>
                    <a:bodyPr/>
                    <a:lstStyle/>
                    <a:p>
                      <a:pPr marL="0" lvl="0" indent="0" algn="l">
                        <a:lnSpc>
                          <a:spcPct val="107000"/>
                        </a:lnSpc>
                        <a:spcAft>
                          <a:spcPts val="0"/>
                        </a:spcAft>
                        <a:buFont typeface="Symbol" panose="05050102010706020507" pitchFamily="18" charset="2"/>
                        <a:buNone/>
                      </a:pPr>
                      <a:r>
                        <a:rPr lang="en-GB" sz="1800" b="1" u="sng" dirty="0">
                          <a:effectLst/>
                          <a:latin typeface="Poppins" panose="00000500000000000000" pitchFamily="2" charset="0"/>
                          <a:ea typeface="Times New Roman" panose="02020603050405020304" pitchFamily="18" charset="0"/>
                          <a:cs typeface="Poppins" panose="00000500000000000000" pitchFamily="2" charset="0"/>
                        </a:rPr>
                        <a:t>Diagnosis</a:t>
                      </a:r>
                    </a:p>
                    <a:p>
                      <a:pPr marL="342900" lvl="0" indent="-342900" algn="l">
                        <a:lnSpc>
                          <a:spcPct val="107000"/>
                        </a:lnSpc>
                        <a:spcAft>
                          <a:spcPts val="0"/>
                        </a:spcAft>
                        <a:buFont typeface="Symbol" panose="05050102010706020507" pitchFamily="18" charset="2"/>
                        <a:buChar char=""/>
                      </a:pPr>
                      <a:r>
                        <a:rPr lang="en-GB" sz="1800" dirty="0">
                          <a:effectLst/>
                          <a:latin typeface="Poppins" panose="00000500000000000000" pitchFamily="2" charset="0"/>
                          <a:ea typeface="Times New Roman" panose="02020603050405020304" pitchFamily="18" charset="0"/>
                          <a:cs typeface="Poppins" panose="00000500000000000000" pitchFamily="2" charset="0"/>
                        </a:rPr>
                        <a:t>Most new diagnoses were managed</a:t>
                      </a:r>
                      <a:r>
                        <a:rPr lang="en-GB" sz="1800" baseline="0" dirty="0">
                          <a:effectLst/>
                          <a:latin typeface="Poppins" panose="00000500000000000000" pitchFamily="2" charset="0"/>
                          <a:ea typeface="Times New Roman" panose="02020603050405020304" pitchFamily="18" charset="0"/>
                          <a:cs typeface="Poppins" panose="00000500000000000000" pitchFamily="2" charset="0"/>
                        </a:rPr>
                        <a:t> completely by the dietitian with a combination of commencing on medication, diet and lifestyle</a:t>
                      </a:r>
                    </a:p>
                    <a:p>
                      <a:pPr marL="342900" lvl="0" indent="-342900" algn="l">
                        <a:lnSpc>
                          <a:spcPct val="107000"/>
                        </a:lnSpc>
                        <a:spcAft>
                          <a:spcPts val="0"/>
                        </a:spcAft>
                        <a:buFont typeface="Symbol" panose="05050102010706020507" pitchFamily="18" charset="2"/>
                        <a:buChar char=""/>
                      </a:pPr>
                      <a:r>
                        <a:rPr lang="en-GB" sz="1800" baseline="0" dirty="0">
                          <a:effectLst/>
                          <a:latin typeface="Poppins" panose="00000500000000000000" pitchFamily="2" charset="0"/>
                          <a:ea typeface="Times New Roman" panose="02020603050405020304" pitchFamily="18" charset="0"/>
                          <a:cs typeface="Poppins" panose="00000500000000000000" pitchFamily="2" charset="0"/>
                        </a:rPr>
                        <a:t>Exception: cancer, colitis, polyps, </a:t>
                      </a:r>
                      <a:r>
                        <a:rPr lang="en-GB" sz="1800" baseline="0" dirty="0" err="1">
                          <a:effectLst/>
                          <a:latin typeface="Poppins" panose="00000500000000000000" pitchFamily="2" charset="0"/>
                          <a:ea typeface="Times New Roman" panose="02020603050405020304" pitchFamily="18" charset="0"/>
                          <a:cs typeface="Poppins" panose="00000500000000000000" pitchFamily="2" charset="0"/>
                        </a:rPr>
                        <a:t>gynae</a:t>
                      </a:r>
                      <a:endParaRPr lang="en-GB" sz="1800" dirty="0">
                        <a:effectLst/>
                        <a:latin typeface="Poppins" panose="00000500000000000000" pitchFamily="2" charset="0"/>
                        <a:ea typeface="Calibri" panose="020F0502020204030204" pitchFamily="34" charset="0"/>
                        <a:cs typeface="Poppins" panose="00000500000000000000" pitchFamily="2" charset="0"/>
                      </a:endParaRPr>
                    </a:p>
                  </a:txBody>
                  <a:tcPr marL="114300" marR="114300" marT="0" marB="0"/>
                </a:tc>
                <a:extLst>
                  <a:ext uri="{0D108BD9-81ED-4DB2-BD59-A6C34878D82A}">
                    <a16:rowId xmlns:a16="http://schemas.microsoft.com/office/drawing/2014/main" val="329263522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14321853"/>
              </p:ext>
            </p:extLst>
          </p:nvPr>
        </p:nvGraphicFramePr>
        <p:xfrm>
          <a:off x="1592757" y="2154828"/>
          <a:ext cx="8128000" cy="360687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56415971"/>
                    </a:ext>
                  </a:extLst>
                </a:gridCol>
                <a:gridCol w="4064000">
                  <a:extLst>
                    <a:ext uri="{9D8B030D-6E8A-4147-A177-3AD203B41FA5}">
                      <a16:colId xmlns:a16="http://schemas.microsoft.com/office/drawing/2014/main" val="1368876433"/>
                    </a:ext>
                  </a:extLst>
                </a:gridCol>
              </a:tblGrid>
              <a:tr h="0">
                <a:tc>
                  <a:txBody>
                    <a:bodyPr/>
                    <a:lstStyle/>
                    <a:p>
                      <a:r>
                        <a:rPr lang="en-GB" sz="1100" dirty="0"/>
                        <a:t>Diagnosis</a:t>
                      </a:r>
                    </a:p>
                  </a:txBody>
                  <a:tcPr/>
                </a:tc>
                <a:tc>
                  <a:txBody>
                    <a:bodyPr/>
                    <a:lstStyle/>
                    <a:p>
                      <a:r>
                        <a:rPr lang="en-GB" sz="1100" dirty="0"/>
                        <a:t>Number</a:t>
                      </a:r>
                    </a:p>
                  </a:txBody>
                  <a:tcPr/>
                </a:tc>
                <a:extLst>
                  <a:ext uri="{0D108BD9-81ED-4DB2-BD59-A6C34878D82A}">
                    <a16:rowId xmlns:a16="http://schemas.microsoft.com/office/drawing/2014/main" val="39163452"/>
                  </a:ext>
                </a:extLst>
              </a:tr>
              <a:tr h="278026">
                <a:tc>
                  <a:txBody>
                    <a:bodyPr/>
                    <a:lstStyle/>
                    <a:p>
                      <a:r>
                        <a:rPr lang="en-GB" sz="1200" dirty="0"/>
                        <a:t>Colonic cancer</a:t>
                      </a:r>
                    </a:p>
                  </a:txBody>
                  <a:tcPr/>
                </a:tc>
                <a:tc>
                  <a:txBody>
                    <a:bodyPr/>
                    <a:lstStyle/>
                    <a:p>
                      <a:r>
                        <a:rPr lang="en-GB" sz="1200" dirty="0"/>
                        <a:t>1</a:t>
                      </a:r>
                    </a:p>
                  </a:txBody>
                  <a:tcPr/>
                </a:tc>
                <a:extLst>
                  <a:ext uri="{0D108BD9-81ED-4DB2-BD59-A6C34878D82A}">
                    <a16:rowId xmlns:a16="http://schemas.microsoft.com/office/drawing/2014/main" val="271334066"/>
                  </a:ext>
                </a:extLst>
              </a:tr>
              <a:tr h="313508">
                <a:tc>
                  <a:txBody>
                    <a:bodyPr/>
                    <a:lstStyle/>
                    <a:p>
                      <a:r>
                        <a:rPr lang="en-GB" sz="1200" dirty="0"/>
                        <a:t>Bile</a:t>
                      </a:r>
                      <a:r>
                        <a:rPr lang="en-GB" sz="1200" baseline="0" dirty="0"/>
                        <a:t> acid diarrhoea</a:t>
                      </a:r>
                      <a:endParaRPr lang="en-GB" sz="1200" dirty="0"/>
                    </a:p>
                  </a:txBody>
                  <a:tcPr/>
                </a:tc>
                <a:tc>
                  <a:txBody>
                    <a:bodyPr/>
                    <a:lstStyle/>
                    <a:p>
                      <a:r>
                        <a:rPr lang="en-GB" sz="1200" dirty="0"/>
                        <a:t>7</a:t>
                      </a:r>
                    </a:p>
                  </a:txBody>
                  <a:tcPr/>
                </a:tc>
                <a:extLst>
                  <a:ext uri="{0D108BD9-81ED-4DB2-BD59-A6C34878D82A}">
                    <a16:rowId xmlns:a16="http://schemas.microsoft.com/office/drawing/2014/main" val="2166866205"/>
                  </a:ext>
                </a:extLst>
              </a:tr>
              <a:tr h="274320">
                <a:tc>
                  <a:txBody>
                    <a:bodyPr/>
                    <a:lstStyle/>
                    <a:p>
                      <a:r>
                        <a:rPr lang="en-GB" sz="1200" dirty="0"/>
                        <a:t>Pancreatic</a:t>
                      </a:r>
                      <a:r>
                        <a:rPr lang="en-GB" sz="1200" baseline="0" dirty="0"/>
                        <a:t> enzyme insufficiency</a:t>
                      </a:r>
                      <a:endParaRPr lang="en-GB" sz="1200" dirty="0"/>
                    </a:p>
                  </a:txBody>
                  <a:tcPr/>
                </a:tc>
                <a:tc>
                  <a:txBody>
                    <a:bodyPr/>
                    <a:lstStyle/>
                    <a:p>
                      <a:r>
                        <a:rPr lang="en-GB" sz="1200" dirty="0"/>
                        <a:t>8</a:t>
                      </a:r>
                    </a:p>
                  </a:txBody>
                  <a:tcPr/>
                </a:tc>
                <a:extLst>
                  <a:ext uri="{0D108BD9-81ED-4DB2-BD59-A6C34878D82A}">
                    <a16:rowId xmlns:a16="http://schemas.microsoft.com/office/drawing/2014/main" val="1220834284"/>
                  </a:ext>
                </a:extLst>
              </a:tr>
              <a:tr h="261258">
                <a:tc>
                  <a:txBody>
                    <a:bodyPr/>
                    <a:lstStyle/>
                    <a:p>
                      <a:r>
                        <a:rPr lang="en-GB" sz="1200" dirty="0"/>
                        <a:t>Small</a:t>
                      </a:r>
                      <a:r>
                        <a:rPr lang="en-GB" sz="1200" baseline="0" dirty="0"/>
                        <a:t> intestinal bacterial overgrowth</a:t>
                      </a:r>
                      <a:endParaRPr lang="en-GB" sz="1200" dirty="0"/>
                    </a:p>
                  </a:txBody>
                  <a:tcPr/>
                </a:tc>
                <a:tc>
                  <a:txBody>
                    <a:bodyPr/>
                    <a:lstStyle/>
                    <a:p>
                      <a:r>
                        <a:rPr lang="en-GB" sz="1200" dirty="0"/>
                        <a:t>8</a:t>
                      </a:r>
                    </a:p>
                  </a:txBody>
                  <a:tcPr/>
                </a:tc>
                <a:extLst>
                  <a:ext uri="{0D108BD9-81ED-4DB2-BD59-A6C34878D82A}">
                    <a16:rowId xmlns:a16="http://schemas.microsoft.com/office/drawing/2014/main" val="3865808907"/>
                  </a:ext>
                </a:extLst>
              </a:tr>
              <a:tr h="274320">
                <a:tc>
                  <a:txBody>
                    <a:bodyPr/>
                    <a:lstStyle/>
                    <a:p>
                      <a:r>
                        <a:rPr lang="en-GB" sz="1200" dirty="0" err="1"/>
                        <a:t>H.pylori</a:t>
                      </a:r>
                      <a:endParaRPr lang="en-GB" sz="1200" dirty="0"/>
                    </a:p>
                  </a:txBody>
                  <a:tcPr/>
                </a:tc>
                <a:tc>
                  <a:txBody>
                    <a:bodyPr/>
                    <a:lstStyle/>
                    <a:p>
                      <a:r>
                        <a:rPr lang="en-GB" sz="1200" dirty="0"/>
                        <a:t>3</a:t>
                      </a:r>
                    </a:p>
                  </a:txBody>
                  <a:tcPr/>
                </a:tc>
                <a:extLst>
                  <a:ext uri="{0D108BD9-81ED-4DB2-BD59-A6C34878D82A}">
                    <a16:rowId xmlns:a16="http://schemas.microsoft.com/office/drawing/2014/main" val="3752134014"/>
                  </a:ext>
                </a:extLst>
              </a:tr>
              <a:tr h="287382">
                <a:tc>
                  <a:txBody>
                    <a:bodyPr/>
                    <a:lstStyle/>
                    <a:p>
                      <a:r>
                        <a:rPr lang="en-GB" sz="1200" dirty="0"/>
                        <a:t>Rectal/colonic polyps</a:t>
                      </a:r>
                    </a:p>
                  </a:txBody>
                  <a:tcPr/>
                </a:tc>
                <a:tc>
                  <a:txBody>
                    <a:bodyPr/>
                    <a:lstStyle/>
                    <a:p>
                      <a:r>
                        <a:rPr lang="en-GB" sz="1200" dirty="0"/>
                        <a:t>6</a:t>
                      </a:r>
                    </a:p>
                  </a:txBody>
                  <a:tcPr/>
                </a:tc>
                <a:extLst>
                  <a:ext uri="{0D108BD9-81ED-4DB2-BD59-A6C34878D82A}">
                    <a16:rowId xmlns:a16="http://schemas.microsoft.com/office/drawing/2014/main" val="1806582775"/>
                  </a:ext>
                </a:extLst>
              </a:tr>
              <a:tr h="274320">
                <a:tc>
                  <a:txBody>
                    <a:bodyPr/>
                    <a:lstStyle/>
                    <a:p>
                      <a:r>
                        <a:rPr lang="en-GB" sz="1200" dirty="0"/>
                        <a:t>Gastritis/oesophagitis/</a:t>
                      </a:r>
                      <a:r>
                        <a:rPr lang="en-GB" sz="1200" dirty="0" err="1"/>
                        <a:t>duodenitis</a:t>
                      </a:r>
                      <a:endParaRPr lang="en-GB" sz="1200" dirty="0"/>
                    </a:p>
                  </a:txBody>
                  <a:tcPr/>
                </a:tc>
                <a:tc>
                  <a:txBody>
                    <a:bodyPr/>
                    <a:lstStyle/>
                    <a:p>
                      <a:r>
                        <a:rPr lang="en-GB" sz="1200" dirty="0"/>
                        <a:t>32</a:t>
                      </a:r>
                    </a:p>
                  </a:txBody>
                  <a:tcPr/>
                </a:tc>
                <a:extLst>
                  <a:ext uri="{0D108BD9-81ED-4DB2-BD59-A6C34878D82A}">
                    <a16:rowId xmlns:a16="http://schemas.microsoft.com/office/drawing/2014/main" val="4185881391"/>
                  </a:ext>
                </a:extLst>
              </a:tr>
              <a:tr h="274320">
                <a:tc>
                  <a:txBody>
                    <a:bodyPr/>
                    <a:lstStyle/>
                    <a:p>
                      <a:r>
                        <a:rPr lang="en-GB" sz="1200" dirty="0"/>
                        <a:t>Hiatus hernia</a:t>
                      </a:r>
                    </a:p>
                  </a:txBody>
                  <a:tcPr/>
                </a:tc>
                <a:tc>
                  <a:txBody>
                    <a:bodyPr/>
                    <a:lstStyle/>
                    <a:p>
                      <a:r>
                        <a:rPr lang="en-GB" sz="1200" dirty="0"/>
                        <a:t>5</a:t>
                      </a:r>
                    </a:p>
                  </a:txBody>
                  <a:tcPr/>
                </a:tc>
                <a:extLst>
                  <a:ext uri="{0D108BD9-81ED-4DB2-BD59-A6C34878D82A}">
                    <a16:rowId xmlns:a16="http://schemas.microsoft.com/office/drawing/2014/main" val="3166507294"/>
                  </a:ext>
                </a:extLst>
              </a:tr>
              <a:tr h="274320">
                <a:tc>
                  <a:txBody>
                    <a:bodyPr/>
                    <a:lstStyle/>
                    <a:p>
                      <a:r>
                        <a:rPr lang="en-GB" sz="1200" dirty="0"/>
                        <a:t>Diverticular disease</a:t>
                      </a:r>
                    </a:p>
                  </a:txBody>
                  <a:tcPr/>
                </a:tc>
                <a:tc>
                  <a:txBody>
                    <a:bodyPr/>
                    <a:lstStyle/>
                    <a:p>
                      <a:r>
                        <a:rPr lang="en-GB" sz="1200" dirty="0"/>
                        <a:t>18</a:t>
                      </a:r>
                    </a:p>
                  </a:txBody>
                  <a:tcPr/>
                </a:tc>
                <a:extLst>
                  <a:ext uri="{0D108BD9-81ED-4DB2-BD59-A6C34878D82A}">
                    <a16:rowId xmlns:a16="http://schemas.microsoft.com/office/drawing/2014/main" val="155182973"/>
                  </a:ext>
                </a:extLst>
              </a:tr>
              <a:tr h="274320">
                <a:tc>
                  <a:txBody>
                    <a:bodyPr/>
                    <a:lstStyle/>
                    <a:p>
                      <a:r>
                        <a:rPr lang="en-GB" sz="1200" dirty="0"/>
                        <a:t>colitis</a:t>
                      </a:r>
                    </a:p>
                  </a:txBody>
                  <a:tcPr/>
                </a:tc>
                <a:tc>
                  <a:txBody>
                    <a:bodyPr/>
                    <a:lstStyle/>
                    <a:p>
                      <a:r>
                        <a:rPr lang="en-GB" sz="1200" dirty="0"/>
                        <a:t>2</a:t>
                      </a:r>
                    </a:p>
                  </a:txBody>
                  <a:tcPr/>
                </a:tc>
                <a:extLst>
                  <a:ext uri="{0D108BD9-81ED-4DB2-BD59-A6C34878D82A}">
                    <a16:rowId xmlns:a16="http://schemas.microsoft.com/office/drawing/2014/main" val="3047669300"/>
                  </a:ext>
                </a:extLst>
              </a:tr>
              <a:tr h="274320">
                <a:tc>
                  <a:txBody>
                    <a:bodyPr/>
                    <a:lstStyle/>
                    <a:p>
                      <a:r>
                        <a:rPr lang="en-GB" sz="1200" dirty="0" err="1"/>
                        <a:t>Gynae</a:t>
                      </a:r>
                      <a:r>
                        <a:rPr lang="en-GB" sz="1200" dirty="0"/>
                        <a:t> related</a:t>
                      </a:r>
                    </a:p>
                  </a:txBody>
                  <a:tcPr/>
                </a:tc>
                <a:tc>
                  <a:txBody>
                    <a:bodyPr/>
                    <a:lstStyle/>
                    <a:p>
                      <a:r>
                        <a:rPr lang="en-GB" sz="1200" dirty="0"/>
                        <a:t>6 (onward referral)</a:t>
                      </a:r>
                    </a:p>
                  </a:txBody>
                  <a:tcPr/>
                </a:tc>
                <a:extLst>
                  <a:ext uri="{0D108BD9-81ED-4DB2-BD59-A6C34878D82A}">
                    <a16:rowId xmlns:a16="http://schemas.microsoft.com/office/drawing/2014/main" val="4198672425"/>
                  </a:ext>
                </a:extLst>
              </a:tr>
              <a:tr h="274320">
                <a:tc>
                  <a:txBody>
                    <a:bodyPr/>
                    <a:lstStyle/>
                    <a:p>
                      <a:r>
                        <a:rPr lang="en-GB" sz="1200" dirty="0"/>
                        <a:t>Functional gut</a:t>
                      </a:r>
                    </a:p>
                  </a:txBody>
                  <a:tcPr/>
                </a:tc>
                <a:tc>
                  <a:txBody>
                    <a:bodyPr/>
                    <a:lstStyle/>
                    <a:p>
                      <a:r>
                        <a:rPr lang="en-GB" sz="1200" dirty="0"/>
                        <a:t>129</a:t>
                      </a:r>
                    </a:p>
                  </a:txBody>
                  <a:tcPr/>
                </a:tc>
                <a:extLst>
                  <a:ext uri="{0D108BD9-81ED-4DB2-BD59-A6C34878D82A}">
                    <a16:rowId xmlns:a16="http://schemas.microsoft.com/office/drawing/2014/main" val="1294041146"/>
                  </a:ext>
                </a:extLst>
              </a:tr>
            </a:tbl>
          </a:graphicData>
        </a:graphic>
      </p:graphicFrame>
      <p:pic>
        <p:nvPicPr>
          <p:cNvPr id="7" name="Picture 6">
            <a:extLst>
              <a:ext uri="{FF2B5EF4-FFF2-40B4-BE49-F238E27FC236}">
                <a16:creationId xmlns:a16="http://schemas.microsoft.com/office/drawing/2014/main" id="{926892A8-B629-4B99-29AB-4698C5D7D2A6}"/>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568504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31327" y="239691"/>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92033898"/>
              </p:ext>
            </p:extLst>
          </p:nvPr>
        </p:nvGraphicFramePr>
        <p:xfrm>
          <a:off x="869785" y="1066276"/>
          <a:ext cx="10006829" cy="4546576"/>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546576">
                <a:tc>
                  <a:txBody>
                    <a:bodyPr/>
                    <a:lstStyle/>
                    <a:p>
                      <a:r>
                        <a:rPr lang="en-GB" sz="1700" dirty="0">
                          <a:effectLst/>
                          <a:latin typeface="Poppins" panose="00000500000000000000" pitchFamily="2" charset="0"/>
                          <a:cs typeface="Poppins" panose="00000500000000000000" pitchFamily="2" charset="0"/>
                        </a:rPr>
                        <a:t> </a:t>
                      </a:r>
                      <a:r>
                        <a:rPr lang="en-GB" sz="1700" b="1" u="sng" kern="1200" dirty="0">
                          <a:solidFill>
                            <a:schemeClr val="dk1"/>
                          </a:solidFill>
                          <a:effectLst/>
                          <a:latin typeface="Poppins" panose="00000500000000000000" pitchFamily="2" charset="0"/>
                          <a:ea typeface="+mn-ea"/>
                          <a:cs typeface="Poppins" panose="00000500000000000000" pitchFamily="2" charset="0"/>
                        </a:rPr>
                        <a:t>Consultant time</a:t>
                      </a:r>
                      <a:endParaRPr lang="en-GB" sz="1700" b="1" kern="1200" dirty="0">
                        <a:solidFill>
                          <a:schemeClr val="dk1"/>
                        </a:solidFill>
                        <a:effectLst/>
                        <a:latin typeface="Poppins" panose="00000500000000000000" pitchFamily="2" charset="0"/>
                        <a:ea typeface="+mn-ea"/>
                        <a:cs typeface="Poppins" panose="00000500000000000000" pitchFamily="2" charset="0"/>
                      </a:endParaRPr>
                    </a:p>
                    <a:p>
                      <a:pPr marL="285750" lvl="0" indent="-285750">
                        <a:buFont typeface="Arial" panose="020B0604020202020204" pitchFamily="34" charset="0"/>
                        <a:buChar char="•"/>
                      </a:pPr>
                      <a:r>
                        <a:rPr lang="en-GB" sz="1700" b="0" kern="1200" dirty="0">
                          <a:solidFill>
                            <a:schemeClr val="dk1"/>
                          </a:solidFill>
                          <a:effectLst/>
                          <a:latin typeface="Poppins" panose="00000500000000000000" pitchFamily="2" charset="0"/>
                          <a:ea typeface="+mn-ea"/>
                          <a:cs typeface="Poppins" panose="00000500000000000000" pitchFamily="2" charset="0"/>
                        </a:rPr>
                        <a:t>225 new </a:t>
                      </a:r>
                      <a:r>
                        <a:rPr lang="en-GB" sz="1700" b="0" kern="1200" dirty="0" err="1">
                          <a:solidFill>
                            <a:schemeClr val="dk1"/>
                          </a:solidFill>
                          <a:effectLst/>
                          <a:latin typeface="Poppins" panose="00000500000000000000" pitchFamily="2" charset="0"/>
                          <a:ea typeface="+mn-ea"/>
                          <a:cs typeface="Poppins" panose="00000500000000000000" pitchFamily="2" charset="0"/>
                        </a:rPr>
                        <a:t>appt</a:t>
                      </a:r>
                      <a:r>
                        <a:rPr lang="en-GB" sz="1700" b="0" kern="1200" dirty="0">
                          <a:solidFill>
                            <a:schemeClr val="dk1"/>
                          </a:solidFill>
                          <a:effectLst/>
                          <a:latin typeface="Poppins" panose="00000500000000000000" pitchFamily="2" charset="0"/>
                          <a:ea typeface="+mn-ea"/>
                          <a:cs typeface="Poppins" panose="00000500000000000000" pitchFamily="2" charset="0"/>
                        </a:rPr>
                        <a:t> consultant slots released (30mins each, 112hrs consultant time released)</a:t>
                      </a:r>
                      <a:endParaRPr lang="en-GB" sz="1700" b="0" dirty="0">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700" b="0" kern="1200" dirty="0">
                          <a:solidFill>
                            <a:schemeClr val="dk1"/>
                          </a:solidFill>
                          <a:effectLst/>
                          <a:latin typeface="Poppins" panose="00000500000000000000" pitchFamily="2" charset="0"/>
                          <a:ea typeface="+mn-ea"/>
                          <a:cs typeface="Poppins" panose="00000500000000000000" pitchFamily="2" charset="0"/>
                        </a:rPr>
                        <a:t>225 follow up </a:t>
                      </a:r>
                      <a:r>
                        <a:rPr lang="en-GB" sz="1700" b="0" kern="1200" dirty="0" err="1">
                          <a:solidFill>
                            <a:schemeClr val="dk1"/>
                          </a:solidFill>
                          <a:effectLst/>
                          <a:latin typeface="Poppins" panose="00000500000000000000" pitchFamily="2" charset="0"/>
                          <a:ea typeface="+mn-ea"/>
                          <a:cs typeface="Poppins" panose="00000500000000000000" pitchFamily="2" charset="0"/>
                        </a:rPr>
                        <a:t>appt</a:t>
                      </a:r>
                      <a:r>
                        <a:rPr lang="en-GB" sz="1700" b="0" kern="1200" dirty="0">
                          <a:solidFill>
                            <a:schemeClr val="dk1"/>
                          </a:solidFill>
                          <a:effectLst/>
                          <a:latin typeface="Poppins" panose="00000500000000000000" pitchFamily="2" charset="0"/>
                          <a:ea typeface="+mn-ea"/>
                          <a:cs typeface="Poppins" panose="00000500000000000000" pitchFamily="2" charset="0"/>
                        </a:rPr>
                        <a:t> slots released (20 </a:t>
                      </a:r>
                      <a:r>
                        <a:rPr lang="en-GB" sz="1700" b="0" kern="1200" dirty="0" err="1">
                          <a:solidFill>
                            <a:schemeClr val="dk1"/>
                          </a:solidFill>
                          <a:effectLst/>
                          <a:latin typeface="Poppins" panose="00000500000000000000" pitchFamily="2" charset="0"/>
                          <a:ea typeface="+mn-ea"/>
                          <a:cs typeface="Poppins" panose="00000500000000000000" pitchFamily="2" charset="0"/>
                        </a:rPr>
                        <a:t>mins</a:t>
                      </a:r>
                      <a:r>
                        <a:rPr lang="en-GB" sz="1700" b="0" kern="1200" dirty="0">
                          <a:solidFill>
                            <a:schemeClr val="dk1"/>
                          </a:solidFill>
                          <a:effectLst/>
                          <a:latin typeface="Poppins" panose="00000500000000000000" pitchFamily="2" charset="0"/>
                          <a:ea typeface="+mn-ea"/>
                          <a:cs typeface="Poppins" panose="00000500000000000000" pitchFamily="2" charset="0"/>
                        </a:rPr>
                        <a:t> each, 75hrs consultant time released)</a:t>
                      </a:r>
                      <a:endParaRPr lang="en-GB" sz="1700" b="0" dirty="0">
                        <a:effectLst/>
                        <a:latin typeface="Poppins" panose="00000500000000000000" pitchFamily="2" charset="0"/>
                        <a:cs typeface="Poppins" panose="00000500000000000000" pitchFamily="2" charset="0"/>
                      </a:endParaRPr>
                    </a:p>
                    <a:p>
                      <a:r>
                        <a:rPr lang="en-GB" sz="1700" b="0" kern="1200" dirty="0">
                          <a:solidFill>
                            <a:schemeClr val="dk1"/>
                          </a:solidFill>
                          <a:effectLst/>
                          <a:latin typeface="Poppins" panose="00000500000000000000" pitchFamily="2" charset="0"/>
                          <a:ea typeface="+mn-ea"/>
                          <a:cs typeface="Poppins" panose="00000500000000000000" pitchFamily="2" charset="0"/>
                        </a:rPr>
                        <a:t>     Plus associated admin – letters, reviewing, </a:t>
                      </a:r>
                      <a:r>
                        <a:rPr lang="en-GB" sz="1700" b="0" kern="1200" dirty="0" err="1">
                          <a:solidFill>
                            <a:schemeClr val="dk1"/>
                          </a:solidFill>
                          <a:effectLst/>
                          <a:latin typeface="Poppins" panose="00000500000000000000" pitchFamily="2" charset="0"/>
                          <a:ea typeface="+mn-ea"/>
                          <a:cs typeface="Poppins" panose="00000500000000000000" pitchFamily="2" charset="0"/>
                        </a:rPr>
                        <a:t>actioning</a:t>
                      </a:r>
                      <a:r>
                        <a:rPr lang="en-GB" sz="1700" b="0" kern="1200" dirty="0">
                          <a:solidFill>
                            <a:schemeClr val="dk1"/>
                          </a:solidFill>
                          <a:effectLst/>
                          <a:latin typeface="Poppins" panose="00000500000000000000" pitchFamily="2" charset="0"/>
                          <a:ea typeface="+mn-ea"/>
                          <a:cs typeface="Poppins" panose="00000500000000000000" pitchFamily="2" charset="0"/>
                        </a:rPr>
                        <a:t> results </a:t>
                      </a:r>
                      <a:r>
                        <a:rPr lang="en-GB" sz="1700" b="0" kern="1200" dirty="0" err="1">
                          <a:solidFill>
                            <a:schemeClr val="dk1"/>
                          </a:solidFill>
                          <a:effectLst/>
                          <a:latin typeface="Poppins" panose="00000500000000000000" pitchFamily="2" charset="0"/>
                          <a:ea typeface="+mn-ea"/>
                          <a:cs typeface="Poppins" panose="00000500000000000000" pitchFamily="2" charset="0"/>
                        </a:rPr>
                        <a:t>est</a:t>
                      </a:r>
                      <a:r>
                        <a:rPr lang="en-GB" sz="1700" b="0" kern="1200" dirty="0">
                          <a:solidFill>
                            <a:schemeClr val="dk1"/>
                          </a:solidFill>
                          <a:effectLst/>
                          <a:latin typeface="Poppins" panose="00000500000000000000" pitchFamily="2" charset="0"/>
                          <a:ea typeface="+mn-ea"/>
                          <a:cs typeface="Poppins" panose="00000500000000000000" pitchFamily="2" charset="0"/>
                        </a:rPr>
                        <a:t> 30mins per patient = 112hrs</a:t>
                      </a:r>
                      <a:endParaRPr lang="en-GB" sz="1700" b="0" dirty="0">
                        <a:effectLst/>
                        <a:latin typeface="Poppins" panose="00000500000000000000" pitchFamily="2" charset="0"/>
                        <a:cs typeface="Poppins" panose="00000500000000000000" pitchFamily="2" charset="0"/>
                      </a:endParaRPr>
                    </a:p>
                    <a:p>
                      <a:r>
                        <a:rPr lang="en-GB" sz="1700" b="1" kern="1200" dirty="0">
                          <a:solidFill>
                            <a:schemeClr val="dk1"/>
                          </a:solidFill>
                          <a:effectLst/>
                          <a:latin typeface="Poppins" panose="00000500000000000000" pitchFamily="2" charset="0"/>
                          <a:ea typeface="+mn-ea"/>
                          <a:cs typeface="Poppins" panose="00000500000000000000" pitchFamily="2" charset="0"/>
                        </a:rPr>
                        <a:t> </a:t>
                      </a:r>
                      <a:endParaRPr lang="en-GB" sz="1700" dirty="0">
                        <a:effectLst/>
                        <a:latin typeface="Poppins" panose="00000500000000000000" pitchFamily="2" charset="0"/>
                        <a:cs typeface="Poppins" panose="00000500000000000000" pitchFamily="2" charset="0"/>
                      </a:endParaRPr>
                    </a:p>
                    <a:p>
                      <a:pPr lvl="1"/>
                      <a:r>
                        <a:rPr lang="en-GB" sz="1700" kern="1200" dirty="0">
                          <a:solidFill>
                            <a:schemeClr val="dk1"/>
                          </a:solidFill>
                          <a:effectLst/>
                          <a:latin typeface="Poppins" panose="00000500000000000000" pitchFamily="2" charset="0"/>
                          <a:ea typeface="+mn-ea"/>
                          <a:cs typeface="Poppins" panose="00000500000000000000" pitchFamily="2" charset="0"/>
                        </a:rPr>
                        <a:t>= </a:t>
                      </a:r>
                      <a:r>
                        <a:rPr lang="en-GB" sz="1700" b="1" kern="1200" dirty="0">
                          <a:solidFill>
                            <a:schemeClr val="dk1"/>
                          </a:solidFill>
                          <a:effectLst/>
                          <a:latin typeface="Poppins" panose="00000500000000000000" pitchFamily="2" charset="0"/>
                          <a:ea typeface="+mn-ea"/>
                          <a:cs typeface="Poppins" panose="00000500000000000000" pitchFamily="2" charset="0"/>
                        </a:rPr>
                        <a:t>500 appointment slots released a</a:t>
                      </a:r>
                      <a:r>
                        <a:rPr lang="en-GB" sz="1700" b="1" kern="1200" baseline="0" dirty="0">
                          <a:solidFill>
                            <a:schemeClr val="dk1"/>
                          </a:solidFill>
                          <a:effectLst/>
                          <a:latin typeface="Poppins" panose="00000500000000000000" pitchFamily="2" charset="0"/>
                          <a:ea typeface="+mn-ea"/>
                          <a:cs typeface="Poppins" panose="00000500000000000000" pitchFamily="2" charset="0"/>
                        </a:rPr>
                        <a:t> year</a:t>
                      </a:r>
                      <a:r>
                        <a:rPr lang="en-GB" sz="1700" b="1" kern="1200" dirty="0">
                          <a:solidFill>
                            <a:schemeClr val="dk1"/>
                          </a:solidFill>
                          <a:effectLst/>
                          <a:latin typeface="Poppins" panose="00000500000000000000" pitchFamily="2" charset="0"/>
                          <a:ea typeface="+mn-ea"/>
                          <a:cs typeface="Poppins" panose="00000500000000000000" pitchFamily="2" charset="0"/>
                        </a:rPr>
                        <a:t>, 299 hrs consultant time released (39 days)</a:t>
                      </a:r>
                      <a:endParaRPr lang="en-GB" sz="1700" b="1" dirty="0">
                        <a:effectLst/>
                        <a:latin typeface="Poppins" panose="00000500000000000000" pitchFamily="2" charset="0"/>
                        <a:cs typeface="Poppins" panose="00000500000000000000" pitchFamily="2" charset="0"/>
                      </a:endParaRPr>
                    </a:p>
                    <a:p>
                      <a:r>
                        <a:rPr lang="en-GB" sz="1700" b="1" kern="1200" dirty="0">
                          <a:solidFill>
                            <a:schemeClr val="dk1"/>
                          </a:solidFill>
                          <a:effectLst/>
                          <a:latin typeface="Poppins" panose="00000500000000000000" pitchFamily="2" charset="0"/>
                          <a:ea typeface="+mn-ea"/>
                          <a:cs typeface="Poppins" panose="00000500000000000000" pitchFamily="2" charset="0"/>
                        </a:rPr>
                        <a:t> </a:t>
                      </a:r>
                      <a:endParaRPr lang="en-GB" sz="1700" dirty="0">
                        <a:effectLst/>
                        <a:latin typeface="Poppins" panose="00000500000000000000" pitchFamily="2" charset="0"/>
                        <a:cs typeface="Poppins" panose="00000500000000000000" pitchFamily="2" charset="0"/>
                      </a:endParaRPr>
                    </a:p>
                    <a:p>
                      <a:pPr marL="285750" lvl="0" indent="-285750">
                        <a:buFont typeface="Arial" panose="020B0604020202020204" pitchFamily="34" charset="0"/>
                        <a:buChar char="•"/>
                      </a:pPr>
                      <a:r>
                        <a:rPr lang="en-GB" sz="1700" b="0" kern="1200" dirty="0">
                          <a:solidFill>
                            <a:schemeClr val="dk1"/>
                          </a:solidFill>
                          <a:effectLst/>
                          <a:latin typeface="Poppins" panose="00000500000000000000" pitchFamily="2" charset="0"/>
                          <a:ea typeface="+mn-ea"/>
                          <a:cs typeface="Poppins" panose="00000500000000000000" pitchFamily="2" charset="0"/>
                        </a:rPr>
                        <a:t>Over 12 months, 32 supervision sessions between dietitian and consultant for 139 patients (either to arrange investigations or review case)</a:t>
                      </a:r>
                    </a:p>
                    <a:p>
                      <a:pPr marL="0" lvl="0" indent="0">
                        <a:buFont typeface="Arial" panose="020B0604020202020204" pitchFamily="34" charset="0"/>
                        <a:buNone/>
                      </a:pPr>
                      <a:endParaRPr lang="en-GB" sz="1700" b="0" dirty="0">
                        <a:effectLst/>
                        <a:latin typeface="Poppins" panose="00000500000000000000" pitchFamily="2" charset="0"/>
                        <a:cs typeface="Poppins" panose="00000500000000000000" pitchFamily="2" charset="0"/>
                      </a:endParaRPr>
                    </a:p>
                    <a:p>
                      <a:pPr marL="285750" lvl="0" indent="-285750">
                        <a:buFont typeface="Arial" panose="020B0604020202020204" pitchFamily="34" charset="0"/>
                        <a:buChar char="•"/>
                      </a:pPr>
                      <a:r>
                        <a:rPr lang="en-GB" sz="1700" b="0" kern="1200" dirty="0">
                          <a:solidFill>
                            <a:schemeClr val="dk1"/>
                          </a:solidFill>
                          <a:effectLst/>
                          <a:latin typeface="Poppins" panose="00000500000000000000" pitchFamily="2" charset="0"/>
                          <a:ea typeface="+mn-ea"/>
                          <a:cs typeface="Poppins" panose="00000500000000000000" pitchFamily="2" charset="0"/>
                        </a:rPr>
                        <a:t>On average 35-45 </a:t>
                      </a:r>
                      <a:r>
                        <a:rPr lang="en-GB" sz="1700" b="0" kern="1200" dirty="0" err="1">
                          <a:solidFill>
                            <a:schemeClr val="dk1"/>
                          </a:solidFill>
                          <a:effectLst/>
                          <a:latin typeface="Poppins" panose="00000500000000000000" pitchFamily="2" charset="0"/>
                          <a:ea typeface="+mn-ea"/>
                          <a:cs typeface="Poppins" panose="00000500000000000000" pitchFamily="2" charset="0"/>
                        </a:rPr>
                        <a:t>mins</a:t>
                      </a:r>
                      <a:r>
                        <a:rPr lang="en-GB" sz="1700" b="0" kern="1200" dirty="0">
                          <a:solidFill>
                            <a:schemeClr val="dk1"/>
                          </a:solidFill>
                          <a:effectLst/>
                          <a:latin typeface="Poppins" panose="00000500000000000000" pitchFamily="2" charset="0"/>
                          <a:ea typeface="+mn-ea"/>
                          <a:cs typeface="Poppins" panose="00000500000000000000" pitchFamily="2" charset="0"/>
                        </a:rPr>
                        <a:t> of consultant time = 19-24hrs of consultant time per annum</a:t>
                      </a:r>
                      <a:endParaRPr lang="en-GB" sz="1700" b="0" dirty="0">
                        <a:effectLst/>
                        <a:latin typeface="Poppins" panose="00000500000000000000" pitchFamily="2" charset="0"/>
                        <a:cs typeface="Poppins" panose="00000500000000000000" pitchFamily="2" charset="0"/>
                      </a:endParaRPr>
                    </a:p>
                    <a:p>
                      <a:r>
                        <a:rPr lang="en-GB" sz="1700" b="1" kern="1200" dirty="0">
                          <a:solidFill>
                            <a:schemeClr val="dk1"/>
                          </a:solidFill>
                          <a:effectLst/>
                          <a:latin typeface="Poppins" panose="00000500000000000000" pitchFamily="2" charset="0"/>
                          <a:ea typeface="+mn-ea"/>
                          <a:cs typeface="Poppins" panose="00000500000000000000" pitchFamily="2" charset="0"/>
                        </a:rPr>
                        <a:t> </a:t>
                      </a:r>
                      <a:endParaRPr lang="en-GB" sz="1700" dirty="0">
                        <a:effectLst/>
                        <a:latin typeface="Poppins" panose="00000500000000000000" pitchFamily="2" charset="0"/>
                        <a:cs typeface="Poppins" panose="00000500000000000000" pitchFamily="2" charset="0"/>
                      </a:endParaRPr>
                    </a:p>
                    <a:p>
                      <a:pPr marL="285750" lvl="0" indent="-285750">
                        <a:buFont typeface="Arial" panose="020B0604020202020204" pitchFamily="34" charset="0"/>
                        <a:buChar char="•"/>
                      </a:pPr>
                      <a:r>
                        <a:rPr lang="en-GB" sz="1700" b="1" kern="1200" dirty="0">
                          <a:solidFill>
                            <a:schemeClr val="dk1"/>
                          </a:solidFill>
                          <a:effectLst/>
                          <a:latin typeface="Poppins" panose="00000500000000000000" pitchFamily="2" charset="0"/>
                          <a:ea typeface="+mn-ea"/>
                          <a:cs typeface="Poppins" panose="00000500000000000000" pitchFamily="2" charset="0"/>
                        </a:rPr>
                        <a:t>Estimated 3-6 full days a</a:t>
                      </a:r>
                      <a:r>
                        <a:rPr lang="en-GB" sz="1700" b="1" kern="1200" baseline="0" dirty="0">
                          <a:solidFill>
                            <a:schemeClr val="dk1"/>
                          </a:solidFill>
                          <a:effectLst/>
                          <a:latin typeface="Poppins" panose="00000500000000000000" pitchFamily="2" charset="0"/>
                          <a:ea typeface="+mn-ea"/>
                          <a:cs typeface="Poppins" panose="00000500000000000000" pitchFamily="2" charset="0"/>
                        </a:rPr>
                        <a:t> year</a:t>
                      </a:r>
                      <a:r>
                        <a:rPr lang="en-GB" sz="1700" b="1" kern="1200" dirty="0">
                          <a:solidFill>
                            <a:schemeClr val="dk1"/>
                          </a:solidFill>
                          <a:effectLst/>
                          <a:latin typeface="Poppins" panose="00000500000000000000" pitchFamily="2" charset="0"/>
                          <a:ea typeface="+mn-ea"/>
                          <a:cs typeface="Poppins" panose="00000500000000000000" pitchFamily="2" charset="0"/>
                        </a:rPr>
                        <a:t> of consultant time to support dietitian led gastroenterology clinic (1hr per week provision but not always used due to staff shortages)</a:t>
                      </a:r>
                      <a:endParaRPr lang="en-GB" sz="1700" b="1" dirty="0">
                        <a:effectLst/>
                        <a:latin typeface="Poppins" panose="00000500000000000000" pitchFamily="2" charset="0"/>
                        <a:cs typeface="Poppins" panose="00000500000000000000" pitchFamily="2" charset="0"/>
                      </a:endParaRPr>
                    </a:p>
                    <a:p>
                      <a:r>
                        <a:rPr lang="en-GB" sz="1800" kern="1200" dirty="0">
                          <a:solidFill>
                            <a:schemeClr val="dk1"/>
                          </a:solidFill>
                          <a:effectLst/>
                          <a:latin typeface="+mn-lt"/>
                          <a:ea typeface="+mn-ea"/>
                          <a:cs typeface="+mn-cs"/>
                        </a:rPr>
                        <a:t> </a:t>
                      </a:r>
                    </a:p>
                  </a:txBody>
                  <a:tcPr marL="107208" marR="107208" marT="0" marB="0"/>
                </a:tc>
                <a:extLst>
                  <a:ext uri="{0D108BD9-81ED-4DB2-BD59-A6C34878D82A}">
                    <a16:rowId xmlns:a16="http://schemas.microsoft.com/office/drawing/2014/main" val="3292635221"/>
                  </a:ext>
                </a:extLst>
              </a:tr>
            </a:tbl>
          </a:graphicData>
        </a:graphic>
      </p:graphicFrame>
      <p:pic>
        <p:nvPicPr>
          <p:cNvPr id="6" name="Picture 5">
            <a:extLst>
              <a:ext uri="{FF2B5EF4-FFF2-40B4-BE49-F238E27FC236}">
                <a16:creationId xmlns:a16="http://schemas.microsoft.com/office/drawing/2014/main" id="{AE7C2FB9-107D-495F-A317-39A3D0317E7F}"/>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971871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9923"/>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5205134"/>
              </p:ext>
            </p:extLst>
          </p:nvPr>
        </p:nvGraphicFramePr>
        <p:xfrm>
          <a:off x="757646" y="1159919"/>
          <a:ext cx="10006829" cy="4572000"/>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434636">
                <a:tc>
                  <a:txBody>
                    <a:bodyPr/>
                    <a:lstStyle/>
                    <a:p>
                      <a:r>
                        <a:rPr lang="en-GB" sz="2000" b="1" u="sng" kern="1200" dirty="0">
                          <a:solidFill>
                            <a:schemeClr val="dk1"/>
                          </a:solidFill>
                          <a:effectLst/>
                          <a:latin typeface="Poppins" panose="00000500000000000000" pitchFamily="2" charset="0"/>
                          <a:ea typeface="+mn-ea"/>
                          <a:cs typeface="Poppins" panose="00000500000000000000" pitchFamily="2" charset="0"/>
                        </a:rPr>
                        <a:t>Capacity</a:t>
                      </a:r>
                    </a:p>
                    <a:p>
                      <a:pPr marL="285750" lvl="0" indent="-285750">
                        <a:buFont typeface="Arial" panose="020B0604020202020204" pitchFamily="34" charset="0"/>
                        <a:buChar char="•"/>
                      </a:pPr>
                      <a:r>
                        <a:rPr lang="en-GB" sz="2000" b="0" kern="1200" dirty="0">
                          <a:solidFill>
                            <a:schemeClr val="dk1"/>
                          </a:solidFill>
                          <a:effectLst/>
                          <a:latin typeface="Poppins" panose="00000500000000000000" pitchFamily="2" charset="0"/>
                          <a:ea typeface="+mn-ea"/>
                          <a:cs typeface="Poppins" panose="00000500000000000000" pitchFamily="2" charset="0"/>
                        </a:rPr>
                        <a:t>1400 new appointments available in gastro consultant clinics per annum /</a:t>
                      </a:r>
                      <a:endParaRPr lang="en-GB" sz="2000" b="0" dirty="0">
                        <a:effectLst/>
                        <a:latin typeface="Poppins" panose="00000500000000000000" pitchFamily="2" charset="0"/>
                        <a:cs typeface="Poppins" panose="00000500000000000000" pitchFamily="2" charset="0"/>
                      </a:endParaRPr>
                    </a:p>
                    <a:p>
                      <a:r>
                        <a:rPr lang="en-GB" sz="2000" b="0" kern="1200" dirty="0">
                          <a:solidFill>
                            <a:schemeClr val="dk1"/>
                          </a:solidFill>
                          <a:effectLst/>
                          <a:latin typeface="Poppins" panose="00000500000000000000" pitchFamily="2" charset="0"/>
                          <a:ea typeface="+mn-ea"/>
                          <a:cs typeface="Poppins" panose="00000500000000000000" pitchFamily="2" charset="0"/>
                        </a:rPr>
                        <a:t>         250 new slots in dietitian led clinic</a:t>
                      </a:r>
                    </a:p>
                    <a:p>
                      <a:r>
                        <a:rPr lang="en-GB" sz="2000" b="0" kern="1200" dirty="0">
                          <a:solidFill>
                            <a:schemeClr val="dk1"/>
                          </a:solidFill>
                          <a:effectLst/>
                          <a:latin typeface="Poppins" panose="00000500000000000000" pitchFamily="2" charset="0"/>
                          <a:ea typeface="+mn-ea"/>
                          <a:cs typeface="Poppins" panose="00000500000000000000" pitchFamily="2" charset="0"/>
                        </a:rPr>
                        <a:t>       </a:t>
                      </a:r>
                      <a:r>
                        <a:rPr lang="en-GB" sz="2000" b="1" kern="1200" dirty="0">
                          <a:solidFill>
                            <a:schemeClr val="dk1"/>
                          </a:solidFill>
                          <a:effectLst/>
                          <a:latin typeface="Poppins" panose="00000500000000000000" pitchFamily="2" charset="0"/>
                          <a:ea typeface="+mn-ea"/>
                          <a:cs typeface="Poppins" panose="00000500000000000000" pitchFamily="2" charset="0"/>
                        </a:rPr>
                        <a:t>= 18% increase in gastro consultant clinic capacity a</a:t>
                      </a:r>
                      <a:r>
                        <a:rPr lang="en-GB" sz="2000" b="1" kern="1200" baseline="0" dirty="0">
                          <a:solidFill>
                            <a:schemeClr val="dk1"/>
                          </a:solidFill>
                          <a:effectLst/>
                          <a:latin typeface="Poppins" panose="00000500000000000000" pitchFamily="2" charset="0"/>
                          <a:ea typeface="+mn-ea"/>
                          <a:cs typeface="Poppins" panose="00000500000000000000" pitchFamily="2" charset="0"/>
                        </a:rPr>
                        <a:t> year</a:t>
                      </a:r>
                      <a:r>
                        <a:rPr lang="en-GB" sz="2000" b="1" kern="1200" dirty="0">
                          <a:solidFill>
                            <a:schemeClr val="dk1"/>
                          </a:solidFill>
                          <a:effectLst/>
                          <a:latin typeface="Poppins" panose="00000500000000000000" pitchFamily="2" charset="0"/>
                          <a:ea typeface="+mn-ea"/>
                          <a:cs typeface="Poppins" panose="00000500000000000000" pitchFamily="2" charset="0"/>
                        </a:rPr>
                        <a:t> if low risk patients are</a:t>
                      </a:r>
                    </a:p>
                    <a:p>
                      <a:r>
                        <a:rPr lang="en-GB" sz="2000" b="1" kern="1200" dirty="0">
                          <a:solidFill>
                            <a:schemeClr val="dk1"/>
                          </a:solidFill>
                          <a:effectLst/>
                          <a:latin typeface="Poppins" panose="00000500000000000000" pitchFamily="2" charset="0"/>
                          <a:ea typeface="+mn-ea"/>
                          <a:cs typeface="Poppins" panose="00000500000000000000" pitchFamily="2" charset="0"/>
                        </a:rPr>
                        <a:t>          triaged to Dietitian led clinic</a:t>
                      </a:r>
                    </a:p>
                    <a:p>
                      <a:r>
                        <a:rPr lang="en-GB" sz="2000" b="1" kern="1200" dirty="0">
                          <a:solidFill>
                            <a:schemeClr val="dk1"/>
                          </a:solidFill>
                          <a:effectLst/>
                          <a:latin typeface="Poppins" panose="00000500000000000000" pitchFamily="2" charset="0"/>
                          <a:ea typeface="+mn-ea"/>
                          <a:cs typeface="Poppins" panose="00000500000000000000" pitchFamily="2" charset="0"/>
                        </a:rPr>
                        <a:t> </a:t>
                      </a:r>
                      <a:endParaRPr lang="en-GB" sz="2000" kern="1200" dirty="0">
                        <a:solidFill>
                          <a:schemeClr val="dk1"/>
                        </a:solidFill>
                        <a:effectLst/>
                        <a:latin typeface="Poppins" panose="00000500000000000000" pitchFamily="2" charset="0"/>
                        <a:ea typeface="+mn-ea"/>
                        <a:cs typeface="Poppins" panose="00000500000000000000" pitchFamily="2" charset="0"/>
                      </a:endParaRPr>
                    </a:p>
                    <a:p>
                      <a:pPr marL="285750" lvl="0" indent="-285750">
                        <a:buFont typeface="Arial" panose="020B0604020202020204" pitchFamily="34" charset="0"/>
                        <a:buChar char="•"/>
                      </a:pPr>
                      <a:r>
                        <a:rPr lang="en-GB" sz="2000" b="0" kern="1200" dirty="0">
                          <a:solidFill>
                            <a:schemeClr val="dk1"/>
                          </a:solidFill>
                          <a:effectLst/>
                          <a:latin typeface="Poppins" panose="00000500000000000000" pitchFamily="2" charset="0"/>
                          <a:ea typeface="+mn-ea"/>
                          <a:cs typeface="Poppins" panose="00000500000000000000" pitchFamily="2" charset="0"/>
                        </a:rPr>
                        <a:t>2064 follow up appointments available in gastro consultant clinics </a:t>
                      </a:r>
                    </a:p>
                    <a:p>
                      <a:pPr lvl="0"/>
                      <a:r>
                        <a:rPr lang="en-GB" sz="2000" b="0" kern="1200" dirty="0">
                          <a:solidFill>
                            <a:schemeClr val="dk1"/>
                          </a:solidFill>
                          <a:effectLst/>
                          <a:latin typeface="Poppins" panose="00000500000000000000" pitchFamily="2" charset="0"/>
                          <a:ea typeface="+mn-ea"/>
                          <a:cs typeface="Poppins" panose="00000500000000000000" pitchFamily="2" charset="0"/>
                        </a:rPr>
                        <a:t>         250 follow ups in dietitian led clinic</a:t>
                      </a:r>
                    </a:p>
                    <a:p>
                      <a:r>
                        <a:rPr lang="en-GB" sz="2000" b="1" kern="1200" dirty="0">
                          <a:solidFill>
                            <a:schemeClr val="dk1"/>
                          </a:solidFill>
                          <a:effectLst/>
                          <a:latin typeface="Poppins" panose="00000500000000000000" pitchFamily="2" charset="0"/>
                          <a:ea typeface="+mn-ea"/>
                          <a:cs typeface="Poppins" panose="00000500000000000000" pitchFamily="2" charset="0"/>
                        </a:rPr>
                        <a:t>      = 11% increase in gastro consultant capacity a</a:t>
                      </a:r>
                      <a:r>
                        <a:rPr lang="en-GB" sz="2000" b="1" kern="1200" baseline="0" dirty="0">
                          <a:solidFill>
                            <a:schemeClr val="dk1"/>
                          </a:solidFill>
                          <a:effectLst/>
                          <a:latin typeface="Poppins" panose="00000500000000000000" pitchFamily="2" charset="0"/>
                          <a:ea typeface="+mn-ea"/>
                          <a:cs typeface="Poppins" panose="00000500000000000000" pitchFamily="2" charset="0"/>
                        </a:rPr>
                        <a:t> year</a:t>
                      </a:r>
                      <a:endParaRPr lang="en-GB" sz="2000" kern="1200" dirty="0">
                        <a:solidFill>
                          <a:schemeClr val="dk1"/>
                        </a:solidFill>
                        <a:effectLst/>
                        <a:latin typeface="Poppins" panose="00000500000000000000" pitchFamily="2" charset="0"/>
                        <a:ea typeface="+mn-ea"/>
                        <a:cs typeface="Poppins" panose="00000500000000000000" pitchFamily="2" charset="0"/>
                      </a:endParaRPr>
                    </a:p>
                    <a:p>
                      <a:r>
                        <a:rPr lang="en-GB" sz="2000" kern="1200" dirty="0">
                          <a:solidFill>
                            <a:schemeClr val="dk1"/>
                          </a:solidFill>
                          <a:effectLst/>
                          <a:latin typeface="Poppins" panose="00000500000000000000" pitchFamily="2" charset="0"/>
                          <a:ea typeface="+mn-ea"/>
                          <a:cs typeface="Poppins" panose="00000500000000000000" pitchFamily="2" charset="0"/>
                        </a:rPr>
                        <a:t> </a:t>
                      </a:r>
                    </a:p>
                    <a:p>
                      <a:r>
                        <a:rPr lang="en-GB" sz="2000" b="1" kern="1200" dirty="0">
                          <a:solidFill>
                            <a:schemeClr val="dk1"/>
                          </a:solidFill>
                          <a:effectLst/>
                          <a:latin typeface="Poppins" panose="00000500000000000000" pitchFamily="2" charset="0"/>
                          <a:ea typeface="+mn-ea"/>
                          <a:cs typeface="Poppins" panose="00000500000000000000" pitchFamily="2" charset="0"/>
                        </a:rPr>
                        <a:t>      = Total 14% increase in gastro clinic capacity a</a:t>
                      </a:r>
                      <a:r>
                        <a:rPr lang="en-GB" sz="2000" b="1" kern="1200" baseline="0" dirty="0">
                          <a:solidFill>
                            <a:schemeClr val="dk1"/>
                          </a:solidFill>
                          <a:effectLst/>
                          <a:latin typeface="Poppins" panose="00000500000000000000" pitchFamily="2" charset="0"/>
                          <a:ea typeface="+mn-ea"/>
                          <a:cs typeface="Poppins" panose="00000500000000000000" pitchFamily="2" charset="0"/>
                        </a:rPr>
                        <a:t> year</a:t>
                      </a:r>
                      <a:r>
                        <a:rPr lang="en-GB" sz="2000" kern="1200" dirty="0">
                          <a:solidFill>
                            <a:schemeClr val="dk1"/>
                          </a:solidFill>
                          <a:effectLst/>
                          <a:latin typeface="Poppins" panose="00000500000000000000" pitchFamily="2" charset="0"/>
                          <a:ea typeface="+mn-ea"/>
                          <a:cs typeface="Poppins" panose="00000500000000000000" pitchFamily="2" charset="0"/>
                        </a:rPr>
                        <a:t> </a:t>
                      </a:r>
                    </a:p>
                    <a:p>
                      <a:endParaRPr lang="en-GB" sz="2000" kern="1200" dirty="0">
                        <a:solidFill>
                          <a:schemeClr val="dk1"/>
                        </a:solidFill>
                        <a:effectLst/>
                        <a:latin typeface="Poppins" panose="00000500000000000000" pitchFamily="2" charset="0"/>
                        <a:ea typeface="+mn-ea"/>
                        <a:cs typeface="Poppins" panose="00000500000000000000" pitchFamily="2" charset="0"/>
                      </a:endParaRPr>
                    </a:p>
                    <a:p>
                      <a:pPr marL="285750" lvl="0" indent="-285750">
                        <a:buFont typeface="Arial" panose="020B0604020202020204" pitchFamily="34" charset="0"/>
                        <a:buChar char="•"/>
                      </a:pPr>
                      <a:r>
                        <a:rPr lang="en-GB" sz="2000" kern="1200" dirty="0">
                          <a:solidFill>
                            <a:schemeClr val="dk1"/>
                          </a:solidFill>
                          <a:effectLst/>
                          <a:latin typeface="Poppins" panose="00000500000000000000" pitchFamily="2" charset="0"/>
                          <a:ea typeface="+mn-ea"/>
                          <a:cs typeface="Poppins" panose="00000500000000000000" pitchFamily="2" charset="0"/>
                        </a:rPr>
                        <a:t>275hrs or 1250% increase in gastro consultant hours (24hrs vs 299hrs) to see more urgent, complex patients</a:t>
                      </a:r>
                    </a:p>
                  </a:txBody>
                  <a:tcPr marL="107208" marR="107208" marT="0" marB="0"/>
                </a:tc>
                <a:extLst>
                  <a:ext uri="{0D108BD9-81ED-4DB2-BD59-A6C34878D82A}">
                    <a16:rowId xmlns:a16="http://schemas.microsoft.com/office/drawing/2014/main" val="3292635221"/>
                  </a:ext>
                </a:extLst>
              </a:tr>
            </a:tbl>
          </a:graphicData>
        </a:graphic>
      </p:graphicFrame>
      <p:pic>
        <p:nvPicPr>
          <p:cNvPr id="6" name="Picture 5">
            <a:extLst>
              <a:ext uri="{FF2B5EF4-FFF2-40B4-BE49-F238E27FC236}">
                <a16:creationId xmlns:a16="http://schemas.microsoft.com/office/drawing/2014/main" id="{5160C08C-BBE2-95C3-5BCA-4D71083F6129}"/>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1070556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9923"/>
            <a:ext cx="5181597" cy="768951"/>
          </a:xfrm>
        </p:spPr>
        <p:txBody>
          <a:bodyPr anchor="b">
            <a:normAutofit/>
          </a:bodyPr>
          <a:lstStyle/>
          <a:p>
            <a:pPr algn="ctr"/>
            <a:r>
              <a:rPr lang="en-GB" sz="4000" b="1" dirty="0">
                <a:solidFill>
                  <a:srgbClr val="415F7F"/>
                </a:solidFill>
              </a:rPr>
              <a:t>Outcomes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95848982"/>
              </p:ext>
            </p:extLst>
          </p:nvPr>
        </p:nvGraphicFramePr>
        <p:xfrm>
          <a:off x="856722" y="968874"/>
          <a:ext cx="10006829" cy="4981111"/>
        </p:xfrm>
        <a:graphic>
          <a:graphicData uri="http://schemas.openxmlformats.org/drawingml/2006/table">
            <a:tbl>
              <a:tblPr>
                <a:tableStyleId>{5C22544A-7EE6-4342-B048-85BDC9FD1C3A}</a:tableStyleId>
              </a:tblPr>
              <a:tblGrid>
                <a:gridCol w="10006829">
                  <a:extLst>
                    <a:ext uri="{9D8B030D-6E8A-4147-A177-3AD203B41FA5}">
                      <a16:colId xmlns:a16="http://schemas.microsoft.com/office/drawing/2014/main" val="2381169280"/>
                    </a:ext>
                  </a:extLst>
                </a:gridCol>
              </a:tblGrid>
              <a:tr h="4981111">
                <a:tc>
                  <a:txBody>
                    <a:bodyPr/>
                    <a:lstStyle/>
                    <a:p>
                      <a:pPr algn="just">
                        <a:lnSpc>
                          <a:spcPct val="107000"/>
                        </a:lnSpc>
                        <a:spcAft>
                          <a:spcPts val="800"/>
                        </a:spcAft>
                      </a:pPr>
                      <a:r>
                        <a:rPr lang="en-GB" sz="1800" b="1" u="sng" dirty="0">
                          <a:effectLst/>
                          <a:latin typeface="Poppins" panose="00000500000000000000" pitchFamily="2" charset="0"/>
                          <a:ea typeface="Calibri" panose="020F0502020204030204" pitchFamily="34" charset="0"/>
                          <a:cs typeface="Poppins" panose="00000500000000000000" pitchFamily="2" charset="0"/>
                        </a:rPr>
                        <a:t>Cost Effectiveness</a:t>
                      </a:r>
                    </a:p>
                    <a:p>
                      <a:pPr algn="just">
                        <a:lnSpc>
                          <a:spcPct val="107000"/>
                        </a:lnSpc>
                        <a:spcAft>
                          <a:spcPts val="800"/>
                        </a:spcAft>
                      </a:pPr>
                      <a:r>
                        <a:rPr lang="en-GB" sz="1800" b="1" u="sng" dirty="0">
                          <a:effectLst/>
                          <a:latin typeface="Poppins" panose="00000500000000000000" pitchFamily="2" charset="0"/>
                          <a:ea typeface="Calibri" panose="020F0502020204030204" pitchFamily="34" charset="0"/>
                          <a:cs typeface="Poppins" panose="00000500000000000000" pitchFamily="2" charset="0"/>
                        </a:rPr>
                        <a:t>Consultant Clinic Sessions</a:t>
                      </a:r>
                    </a:p>
                    <a:p>
                      <a:pPr marL="285750" lvl="0" indent="-285750">
                        <a:buFontTx/>
                        <a:buChar char="-"/>
                      </a:pPr>
                      <a:r>
                        <a:rPr lang="en-GB" sz="1800" b="0" kern="1200" dirty="0">
                          <a:solidFill>
                            <a:schemeClr val="dk1"/>
                          </a:solidFill>
                          <a:effectLst/>
                          <a:latin typeface="Poppins" panose="00000500000000000000" pitchFamily="2" charset="0"/>
                          <a:ea typeface="+mn-ea"/>
                          <a:cs typeface="Poppins" panose="00000500000000000000" pitchFamily="2" charset="0"/>
                        </a:rPr>
                        <a:t>250 new appointments @ £532 per appt   = £133,000</a:t>
                      </a:r>
                    </a:p>
                    <a:p>
                      <a:pPr marL="0" lvl="0" indent="0">
                        <a:buFontTx/>
                        <a:buNone/>
                      </a:pPr>
                      <a:endParaRPr lang="en-GB" sz="1800" b="0" dirty="0">
                        <a:effectLst/>
                        <a:latin typeface="Poppins" panose="00000500000000000000" pitchFamily="2" charset="0"/>
                        <a:cs typeface="Poppins" panose="00000500000000000000" pitchFamily="2" charset="0"/>
                      </a:endParaRPr>
                    </a:p>
                    <a:p>
                      <a:pPr marL="285750" lvl="0" indent="-285750">
                        <a:buFontTx/>
                        <a:buChar char="-"/>
                      </a:pPr>
                      <a:r>
                        <a:rPr lang="en-GB" sz="1800" b="0" kern="1200" dirty="0">
                          <a:solidFill>
                            <a:schemeClr val="dk1"/>
                          </a:solidFill>
                          <a:effectLst/>
                          <a:latin typeface="Poppins" panose="00000500000000000000" pitchFamily="2" charset="0"/>
                          <a:ea typeface="+mn-ea"/>
                          <a:cs typeface="Poppins" panose="00000500000000000000" pitchFamily="2" charset="0"/>
                        </a:rPr>
                        <a:t>250 f/u appointments @£273 per appt       = £68,250</a:t>
                      </a:r>
                    </a:p>
                    <a:p>
                      <a:pPr marL="0" lvl="0" indent="0">
                        <a:buFontTx/>
                        <a:buNone/>
                      </a:pPr>
                      <a:endParaRPr lang="en-GB" sz="1800" b="0" dirty="0">
                        <a:effectLst/>
                        <a:latin typeface="Poppins" panose="00000500000000000000" pitchFamily="2" charset="0"/>
                        <a:cs typeface="Poppins" panose="00000500000000000000" pitchFamily="2" charset="0"/>
                      </a:endParaRPr>
                    </a:p>
                    <a:p>
                      <a:pPr lvl="0"/>
                      <a:r>
                        <a:rPr lang="en-GB" sz="1800" b="0" kern="1200" dirty="0">
                          <a:solidFill>
                            <a:schemeClr val="dk1"/>
                          </a:solidFill>
                          <a:effectLst/>
                          <a:latin typeface="Poppins" panose="00000500000000000000" pitchFamily="2" charset="0"/>
                          <a:ea typeface="+mn-ea"/>
                          <a:cs typeface="Poppins" panose="00000500000000000000" pitchFamily="2" charset="0"/>
                        </a:rPr>
                        <a:t>     = </a:t>
                      </a:r>
                      <a:r>
                        <a:rPr lang="en-GB" sz="1800" b="0" u="sng" kern="1200" dirty="0">
                          <a:solidFill>
                            <a:schemeClr val="dk1"/>
                          </a:solidFill>
                          <a:effectLst/>
                          <a:latin typeface="Poppins" panose="00000500000000000000" pitchFamily="2" charset="0"/>
                          <a:ea typeface="+mn-ea"/>
                          <a:cs typeface="Poppins" panose="00000500000000000000" pitchFamily="2" charset="0"/>
                        </a:rPr>
                        <a:t>£201,250  </a:t>
                      </a:r>
                      <a:r>
                        <a:rPr lang="en-GB" sz="1800" b="0" kern="1200" dirty="0">
                          <a:solidFill>
                            <a:schemeClr val="dk1"/>
                          </a:solidFill>
                          <a:effectLst/>
                          <a:latin typeface="Poppins" panose="00000500000000000000" pitchFamily="2" charset="0"/>
                          <a:ea typeface="+mn-ea"/>
                          <a:cs typeface="Poppins" panose="00000500000000000000" pitchFamily="2" charset="0"/>
                        </a:rPr>
                        <a:t>  cost of consultant time</a:t>
                      </a:r>
                    </a:p>
                    <a:p>
                      <a:pPr lvl="0"/>
                      <a:endParaRPr lang="en-GB" sz="1800" b="0" kern="1200" dirty="0">
                        <a:solidFill>
                          <a:schemeClr val="dk1"/>
                        </a:solidFill>
                        <a:effectLst/>
                        <a:latin typeface="Poppins" panose="00000500000000000000" pitchFamily="2" charset="0"/>
                        <a:ea typeface="+mn-ea"/>
                        <a:cs typeface="Poppins" panose="00000500000000000000" pitchFamily="2" charset="0"/>
                      </a:endParaRPr>
                    </a:p>
                    <a:p>
                      <a:pPr lvl="0"/>
                      <a:r>
                        <a:rPr lang="en-GB" sz="1800" b="1" u="sng" kern="1200" dirty="0">
                          <a:solidFill>
                            <a:schemeClr val="dk1"/>
                          </a:solidFill>
                          <a:effectLst/>
                          <a:latin typeface="Poppins" panose="00000500000000000000" pitchFamily="2" charset="0"/>
                          <a:ea typeface="+mn-ea"/>
                          <a:cs typeface="Poppins" panose="00000500000000000000" pitchFamily="2" charset="0"/>
                        </a:rPr>
                        <a:t>Vs</a:t>
                      </a:r>
                    </a:p>
                    <a:p>
                      <a:pPr lvl="0"/>
                      <a:endParaRPr lang="en-GB" sz="1800" b="0" kern="1200" dirty="0">
                        <a:solidFill>
                          <a:schemeClr val="dk1"/>
                        </a:solidFill>
                        <a:effectLst/>
                        <a:latin typeface="Poppins" panose="00000500000000000000" pitchFamily="2" charset="0"/>
                        <a:ea typeface="+mn-ea"/>
                        <a:cs typeface="Poppins" panose="00000500000000000000" pitchFamily="2" charset="0"/>
                      </a:endParaRPr>
                    </a:p>
                    <a:p>
                      <a:pPr lvl="0"/>
                      <a:r>
                        <a:rPr lang="en-GB" sz="1800" b="1" u="sng" kern="1200" dirty="0">
                          <a:solidFill>
                            <a:schemeClr val="dk1"/>
                          </a:solidFill>
                          <a:effectLst/>
                          <a:latin typeface="Poppins" panose="00000500000000000000" pitchFamily="2" charset="0"/>
                          <a:ea typeface="+mn-ea"/>
                          <a:cs typeface="Poppins" panose="00000500000000000000" pitchFamily="2" charset="0"/>
                        </a:rPr>
                        <a:t>ACP Dietetic Clinic Sessions</a:t>
                      </a:r>
                    </a:p>
                    <a:p>
                      <a:pPr marL="285750" lvl="0" indent="-285750">
                        <a:buFontTx/>
                        <a:buChar char="-"/>
                      </a:pPr>
                      <a:r>
                        <a:rPr lang="en-GB" sz="1800" b="0" kern="1200" dirty="0">
                          <a:solidFill>
                            <a:schemeClr val="dk1"/>
                          </a:solidFill>
                          <a:effectLst/>
                          <a:latin typeface="Poppins" panose="00000500000000000000" pitchFamily="2" charset="0"/>
                          <a:ea typeface="+mn-ea"/>
                          <a:cs typeface="Poppins" panose="00000500000000000000" pitchFamily="2" charset="0"/>
                        </a:rPr>
                        <a:t>250 new appointments @ £303 per appt           = £75,750</a:t>
                      </a:r>
                    </a:p>
                    <a:p>
                      <a:pPr marL="285750" lvl="0" indent="-285750">
                        <a:buFontTx/>
                        <a:buChar char="-"/>
                      </a:pPr>
                      <a:r>
                        <a:rPr lang="en-GB" sz="1800" b="0" kern="1200" dirty="0">
                          <a:solidFill>
                            <a:schemeClr val="dk1"/>
                          </a:solidFill>
                          <a:effectLst/>
                          <a:latin typeface="Poppins" panose="00000500000000000000" pitchFamily="2" charset="0"/>
                          <a:ea typeface="+mn-ea"/>
                          <a:cs typeface="Poppins" panose="00000500000000000000" pitchFamily="2" charset="0"/>
                        </a:rPr>
                        <a:t>250 f/u appointments @214 per appt                = £53,500</a:t>
                      </a:r>
                    </a:p>
                    <a:p>
                      <a:pPr marL="0" lvl="0" indent="0">
                        <a:buFontTx/>
                        <a:buNone/>
                      </a:pPr>
                      <a:endParaRPr lang="en-GB" sz="1800" b="0" kern="1200" dirty="0">
                        <a:solidFill>
                          <a:schemeClr val="dk1"/>
                        </a:solidFill>
                        <a:effectLst/>
                        <a:latin typeface="Poppins" panose="00000500000000000000" pitchFamily="2" charset="0"/>
                        <a:ea typeface="+mn-ea"/>
                        <a:cs typeface="Poppins" panose="00000500000000000000" pitchFamily="2" charset="0"/>
                      </a:endParaRPr>
                    </a:p>
                    <a:p>
                      <a:pPr marL="0" lvl="0" indent="0">
                        <a:buFontTx/>
                        <a:buNone/>
                      </a:pPr>
                      <a:r>
                        <a:rPr lang="en-GB" sz="1800" b="0" kern="1200" dirty="0">
                          <a:solidFill>
                            <a:schemeClr val="dk1"/>
                          </a:solidFill>
                          <a:effectLst/>
                          <a:latin typeface="Poppins" panose="00000500000000000000" pitchFamily="2" charset="0"/>
                          <a:ea typeface="+mn-ea"/>
                          <a:cs typeface="Poppins" panose="00000500000000000000" pitchFamily="2" charset="0"/>
                        </a:rPr>
                        <a:t>      = </a:t>
                      </a:r>
                      <a:r>
                        <a:rPr lang="en-GB" sz="1800" b="0" u="sng" kern="1200" dirty="0">
                          <a:solidFill>
                            <a:schemeClr val="dk1"/>
                          </a:solidFill>
                          <a:effectLst/>
                          <a:latin typeface="Poppins" panose="00000500000000000000" pitchFamily="2" charset="0"/>
                          <a:ea typeface="+mn-ea"/>
                          <a:cs typeface="Poppins" panose="00000500000000000000" pitchFamily="2" charset="0"/>
                        </a:rPr>
                        <a:t>£129,250</a:t>
                      </a:r>
                      <a:r>
                        <a:rPr lang="en-GB" sz="1800" b="0" kern="1200" dirty="0">
                          <a:solidFill>
                            <a:schemeClr val="dk1"/>
                          </a:solidFill>
                          <a:effectLst/>
                          <a:latin typeface="Poppins" panose="00000500000000000000" pitchFamily="2" charset="0"/>
                          <a:ea typeface="+mn-ea"/>
                          <a:cs typeface="Poppins" panose="00000500000000000000" pitchFamily="2" charset="0"/>
                        </a:rPr>
                        <a:t>   </a:t>
                      </a:r>
                    </a:p>
                    <a:p>
                      <a:pPr marL="0" lvl="0" indent="0">
                        <a:buFontTx/>
                        <a:buNone/>
                      </a:pPr>
                      <a:endParaRPr lang="en-GB" sz="1800" b="0" kern="1200" dirty="0">
                        <a:solidFill>
                          <a:schemeClr val="dk1"/>
                        </a:solidFill>
                        <a:effectLst/>
                        <a:latin typeface="Poppins" panose="00000500000000000000" pitchFamily="2" charset="0"/>
                        <a:ea typeface="+mn-ea"/>
                        <a:cs typeface="Poppins" panose="00000500000000000000" pitchFamily="2" charset="0"/>
                      </a:endParaRPr>
                    </a:p>
                    <a:p>
                      <a:pPr marL="0" lvl="0" indent="0">
                        <a:buFontTx/>
                        <a:buNone/>
                      </a:pPr>
                      <a:r>
                        <a:rPr lang="en-GB" sz="1800" b="1" u="sng" kern="1200" dirty="0">
                          <a:solidFill>
                            <a:schemeClr val="dk1"/>
                          </a:solidFill>
                          <a:effectLst/>
                          <a:latin typeface="Poppins" panose="00000500000000000000" pitchFamily="2" charset="0"/>
                          <a:ea typeface="+mn-ea"/>
                          <a:cs typeface="Poppins" panose="00000500000000000000" pitchFamily="2" charset="0"/>
                        </a:rPr>
                        <a:t>Cost Benefit of ACP Dietitian vs Consultant Clinics = £72,000</a:t>
                      </a:r>
                      <a:endParaRPr lang="en-GB" sz="2400" b="0" dirty="0">
                        <a:effectLst/>
                        <a:latin typeface="Poppins" panose="00000500000000000000" pitchFamily="2" charset="0"/>
                        <a:cs typeface="Poppins" panose="00000500000000000000" pitchFamily="2" charset="0"/>
                      </a:endParaRPr>
                    </a:p>
                  </a:txBody>
                  <a:tcPr marL="114300" marR="114300" marT="0" marB="0"/>
                </a:tc>
                <a:extLst>
                  <a:ext uri="{0D108BD9-81ED-4DB2-BD59-A6C34878D82A}">
                    <a16:rowId xmlns:a16="http://schemas.microsoft.com/office/drawing/2014/main" val="3292635221"/>
                  </a:ext>
                </a:extLst>
              </a:tr>
            </a:tbl>
          </a:graphicData>
        </a:graphic>
      </p:graphicFrame>
      <p:pic>
        <p:nvPicPr>
          <p:cNvPr id="6" name="Picture 5">
            <a:extLst>
              <a:ext uri="{FF2B5EF4-FFF2-40B4-BE49-F238E27FC236}">
                <a16:creationId xmlns:a16="http://schemas.microsoft.com/office/drawing/2014/main" id="{C749B88C-DDE5-F299-3F00-07A42511FB5F}"/>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952600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254777" y="482952"/>
            <a:ext cx="5181597" cy="768951"/>
          </a:xfrm>
        </p:spPr>
        <p:txBody>
          <a:bodyPr anchor="b">
            <a:normAutofit/>
          </a:bodyPr>
          <a:lstStyle/>
          <a:p>
            <a:pPr algn="ctr"/>
            <a:r>
              <a:rPr lang="en-GB" sz="4000" b="1" dirty="0">
                <a:solidFill>
                  <a:srgbClr val="415F7F"/>
                </a:solidFill>
              </a:rPr>
              <a:t>Did it Work?</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914402" y="1724051"/>
            <a:ext cx="9862349" cy="3409898"/>
          </a:xfrm>
        </p:spPr>
        <p:txBody>
          <a:bodyPr anchor="t">
            <a:normAutofit lnSpcReduction="10000"/>
          </a:bodyPr>
          <a:lstStyle/>
          <a:p>
            <a:r>
              <a:rPr lang="en-GB" sz="2400" dirty="0"/>
              <a:t>Has become embedded within gastroenterology pathways as an alternative route for patients</a:t>
            </a:r>
          </a:p>
          <a:p>
            <a:pPr marL="0" indent="0">
              <a:buNone/>
            </a:pPr>
            <a:endParaRPr lang="en-GB" sz="2400" dirty="0"/>
          </a:p>
          <a:p>
            <a:r>
              <a:rPr lang="en-GB" sz="2400" dirty="0"/>
              <a:t>Established good communications and shared care with gastroenterology consultants, GPs and patients</a:t>
            </a:r>
          </a:p>
          <a:p>
            <a:pPr marL="0" indent="0">
              <a:buNone/>
            </a:pPr>
            <a:endParaRPr lang="en-GB" sz="2400" dirty="0"/>
          </a:p>
          <a:p>
            <a:r>
              <a:rPr lang="en-GB" sz="2400" dirty="0"/>
              <a:t>Evidenced that patients can be assessed, investigated, diagnosed and managed by ACP Dietitian</a:t>
            </a:r>
          </a:p>
          <a:p>
            <a:pPr marL="0" indent="0">
              <a:buNone/>
            </a:pPr>
            <a:r>
              <a:rPr lang="en-GB" sz="2000" dirty="0"/>
              <a:t>  </a:t>
            </a:r>
          </a:p>
        </p:txBody>
      </p:sp>
      <p:pic>
        <p:nvPicPr>
          <p:cNvPr id="5" name="Picture 4">
            <a:extLst>
              <a:ext uri="{FF2B5EF4-FFF2-40B4-BE49-F238E27FC236}">
                <a16:creationId xmlns:a16="http://schemas.microsoft.com/office/drawing/2014/main" id="{ED7AD45F-0BA2-6FCA-B79B-C0EBF6A2E28F}"/>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142438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445156"/>
            <a:ext cx="5181597" cy="768951"/>
          </a:xfrm>
        </p:spPr>
        <p:txBody>
          <a:bodyPr anchor="b">
            <a:normAutofit/>
          </a:bodyPr>
          <a:lstStyle/>
          <a:p>
            <a:pPr algn="ctr"/>
            <a:r>
              <a:rPr lang="en-GB" sz="4000" b="1" dirty="0">
                <a:solidFill>
                  <a:srgbClr val="415F7F"/>
                </a:solidFill>
              </a:rPr>
              <a:t>Benchmarking</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914402" y="1214107"/>
            <a:ext cx="9862349" cy="4609750"/>
          </a:xfrm>
        </p:spPr>
        <p:txBody>
          <a:bodyPr anchor="t">
            <a:normAutofit fontScale="32500" lnSpcReduction="20000"/>
          </a:bodyPr>
          <a:lstStyle/>
          <a:p>
            <a:pPr>
              <a:lnSpc>
                <a:spcPct val="170000"/>
              </a:lnSpc>
            </a:pPr>
            <a:r>
              <a:rPr lang="en-GB" sz="4300" dirty="0"/>
              <a:t>  </a:t>
            </a:r>
            <a:r>
              <a:rPr lang="en-GB" sz="4300" b="1" dirty="0"/>
              <a:t>Dietitian led Gastroenterology Clinics - Already proven models elsewhere</a:t>
            </a:r>
            <a:endParaRPr lang="en-GB" sz="4300" dirty="0"/>
          </a:p>
          <a:p>
            <a:pPr>
              <a:lnSpc>
                <a:spcPct val="170000"/>
              </a:lnSpc>
            </a:pPr>
            <a:r>
              <a:rPr lang="en-GB" sz="4300" b="1" dirty="0"/>
              <a:t>ACP Dietitian Led Gastroenterology Clinic: Sheffield Teaching Hospital (Prof David Sanders, 2023)</a:t>
            </a:r>
          </a:p>
          <a:p>
            <a:pPr lvl="2">
              <a:lnSpc>
                <a:spcPct val="170000"/>
              </a:lnSpc>
            </a:pPr>
            <a:r>
              <a:rPr lang="en-GB" sz="4300" dirty="0"/>
              <a:t>Reduced gastro waiting list</a:t>
            </a:r>
          </a:p>
          <a:p>
            <a:pPr lvl="2">
              <a:lnSpc>
                <a:spcPct val="170000"/>
              </a:lnSpc>
            </a:pPr>
            <a:r>
              <a:rPr lang="en-GB" sz="4300" dirty="0"/>
              <a:t>Cost effective</a:t>
            </a:r>
          </a:p>
          <a:p>
            <a:pPr lvl="2">
              <a:lnSpc>
                <a:spcPct val="170000"/>
              </a:lnSpc>
            </a:pPr>
            <a:r>
              <a:rPr lang="en-GB" sz="4300" dirty="0"/>
              <a:t>Freed consultant time</a:t>
            </a:r>
          </a:p>
          <a:p>
            <a:pPr>
              <a:lnSpc>
                <a:spcPct val="170000"/>
              </a:lnSpc>
            </a:pPr>
            <a:r>
              <a:rPr lang="en-GB" sz="4300" b="1" i="0" dirty="0">
                <a:solidFill>
                  <a:srgbClr val="212121"/>
                </a:solidFill>
                <a:effectLst/>
              </a:rPr>
              <a:t>The activities of a dietitian-led gastroenterology clinic using extended scope of practice, Queensland</a:t>
            </a:r>
            <a:r>
              <a:rPr lang="en-GB" sz="4300" b="1" dirty="0">
                <a:solidFill>
                  <a:srgbClr val="212121"/>
                </a:solidFill>
              </a:rPr>
              <a:t>, Australia</a:t>
            </a:r>
            <a:r>
              <a:rPr lang="en-GB" sz="4300" b="1" i="0" dirty="0">
                <a:solidFill>
                  <a:srgbClr val="212121"/>
                </a:solidFill>
                <a:effectLst/>
              </a:rPr>
              <a:t> (2016, 2018)</a:t>
            </a:r>
          </a:p>
          <a:p>
            <a:pPr lvl="1">
              <a:lnSpc>
                <a:spcPct val="170000"/>
              </a:lnSpc>
            </a:pPr>
            <a:r>
              <a:rPr lang="en-GB" sz="4300" b="0" i="0" dirty="0">
                <a:solidFill>
                  <a:srgbClr val="212121"/>
                </a:solidFill>
                <a:effectLst/>
              </a:rPr>
              <a:t>78% of category 2 and 3 patients referred to the gastroenterologist could be managed exclusively in the dietitian-led clinic. </a:t>
            </a:r>
          </a:p>
          <a:p>
            <a:pPr lvl="1">
              <a:lnSpc>
                <a:spcPct val="170000"/>
              </a:lnSpc>
            </a:pPr>
            <a:r>
              <a:rPr lang="en-GB" sz="4300" dirty="0">
                <a:solidFill>
                  <a:srgbClr val="212121"/>
                </a:solidFill>
              </a:rPr>
              <a:t>E</a:t>
            </a:r>
            <a:r>
              <a:rPr lang="en-GB" sz="4300" b="0" i="0" dirty="0">
                <a:solidFill>
                  <a:srgbClr val="212121"/>
                </a:solidFill>
                <a:effectLst/>
              </a:rPr>
              <a:t>xtended scope model of care could benefit the efficiency and acceptability of Australia's public health system.</a:t>
            </a:r>
            <a:r>
              <a:rPr lang="en-GB" sz="4300" b="0" i="0" dirty="0">
                <a:solidFill>
                  <a:srgbClr val="000000"/>
                </a:solidFill>
                <a:effectLst/>
              </a:rPr>
              <a:t> </a:t>
            </a:r>
          </a:p>
          <a:p>
            <a:pPr algn="l">
              <a:lnSpc>
                <a:spcPct val="170000"/>
              </a:lnSpc>
            </a:pPr>
            <a:r>
              <a:rPr lang="en-GB" sz="4300" b="1" i="0" dirty="0">
                <a:solidFill>
                  <a:srgbClr val="000000"/>
                </a:solidFill>
                <a:effectLst/>
              </a:rPr>
              <a:t>Dietitian Led Gastroenterology Clinics, Tallaght University Hospital (TUH), Dublin (2021)</a:t>
            </a:r>
            <a:endParaRPr lang="en-GB" sz="2000" dirty="0"/>
          </a:p>
        </p:txBody>
      </p:sp>
      <p:pic>
        <p:nvPicPr>
          <p:cNvPr id="5" name="Picture 4">
            <a:extLst>
              <a:ext uri="{FF2B5EF4-FFF2-40B4-BE49-F238E27FC236}">
                <a16:creationId xmlns:a16="http://schemas.microsoft.com/office/drawing/2014/main" id="{AA16DEEB-5E51-8BD9-4BE2-FA159D044157}"/>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4181140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956621" y="199923"/>
            <a:ext cx="6484372" cy="768951"/>
          </a:xfrm>
        </p:spPr>
        <p:txBody>
          <a:bodyPr anchor="b">
            <a:normAutofit/>
          </a:bodyPr>
          <a:lstStyle/>
          <a:p>
            <a:pPr algn="ctr"/>
            <a:r>
              <a:rPr lang="en-GB" sz="4000" b="1" dirty="0">
                <a:solidFill>
                  <a:srgbClr val="415F7F"/>
                </a:solidFill>
              </a:rPr>
              <a:t>Stakeholder Feedback</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914402" y="1001021"/>
            <a:ext cx="10805650" cy="5392192"/>
          </a:xfrm>
        </p:spPr>
        <p:txBody>
          <a:bodyPr anchor="t">
            <a:normAutofit fontScale="40000" lnSpcReduction="20000"/>
          </a:bodyPr>
          <a:lstStyle/>
          <a:p>
            <a:pPr marL="0" indent="0">
              <a:buNone/>
            </a:pPr>
            <a:r>
              <a:rPr lang="en-GB" sz="4900" b="1" u="sng" dirty="0"/>
              <a:t>Patient Feedback</a:t>
            </a:r>
          </a:p>
          <a:p>
            <a:pPr>
              <a:lnSpc>
                <a:spcPct val="120000"/>
              </a:lnSpc>
            </a:pPr>
            <a:r>
              <a:rPr lang="en-GB" sz="4300" b="1" dirty="0"/>
              <a:t>How did you find the service you received overall</a:t>
            </a:r>
            <a:r>
              <a:rPr lang="en-GB" sz="4300" dirty="0"/>
              <a:t>?</a:t>
            </a:r>
          </a:p>
          <a:p>
            <a:pPr lvl="1">
              <a:lnSpc>
                <a:spcPct val="120000"/>
              </a:lnSpc>
              <a:spcBef>
                <a:spcPts val="0"/>
              </a:spcBef>
            </a:pPr>
            <a:r>
              <a:rPr lang="en-GB" sz="4300" dirty="0"/>
              <a:t>Excellent 90%</a:t>
            </a:r>
          </a:p>
          <a:p>
            <a:pPr lvl="1">
              <a:lnSpc>
                <a:spcPct val="120000"/>
              </a:lnSpc>
              <a:spcBef>
                <a:spcPts val="0"/>
              </a:spcBef>
            </a:pPr>
            <a:r>
              <a:rPr lang="en-GB" sz="4300" dirty="0"/>
              <a:t>Very good 10%</a:t>
            </a:r>
          </a:p>
          <a:p>
            <a:pPr>
              <a:lnSpc>
                <a:spcPct val="120000"/>
              </a:lnSpc>
            </a:pPr>
            <a:r>
              <a:rPr lang="en-GB" sz="4300" b="1" dirty="0"/>
              <a:t>Did you feel reassured that your concerns had:</a:t>
            </a:r>
          </a:p>
          <a:p>
            <a:pPr lvl="1">
              <a:lnSpc>
                <a:spcPct val="120000"/>
              </a:lnSpc>
              <a:spcBef>
                <a:spcPts val="0"/>
              </a:spcBef>
            </a:pPr>
            <a:r>
              <a:rPr lang="en-GB" sz="4300" dirty="0"/>
              <a:t>Been listened to:     </a:t>
            </a:r>
            <a:r>
              <a:rPr lang="en-GB" sz="4300" b="1" dirty="0"/>
              <a:t>Yes absolutely</a:t>
            </a:r>
          </a:p>
          <a:p>
            <a:pPr lvl="1">
              <a:lnSpc>
                <a:spcPct val="120000"/>
              </a:lnSpc>
              <a:spcBef>
                <a:spcPts val="0"/>
              </a:spcBef>
            </a:pPr>
            <a:r>
              <a:rPr lang="en-GB" sz="4300" dirty="0"/>
              <a:t>Been understood:   </a:t>
            </a:r>
            <a:r>
              <a:rPr lang="en-GB" sz="4300" b="1" dirty="0"/>
              <a:t>Yes definitely</a:t>
            </a:r>
          </a:p>
          <a:p>
            <a:pPr>
              <a:lnSpc>
                <a:spcPct val="120000"/>
              </a:lnSpc>
            </a:pPr>
            <a:r>
              <a:rPr lang="en-GB" sz="4300" b="1" dirty="0"/>
              <a:t>Did you receive the care you expected in terms of</a:t>
            </a:r>
            <a:r>
              <a:rPr lang="en-GB" sz="4300" dirty="0"/>
              <a:t>:</a:t>
            </a:r>
          </a:p>
          <a:p>
            <a:pPr lvl="1">
              <a:lnSpc>
                <a:spcPct val="120000"/>
              </a:lnSpc>
              <a:spcBef>
                <a:spcPts val="0"/>
              </a:spcBef>
            </a:pPr>
            <a:r>
              <a:rPr lang="en-GB" sz="4300" dirty="0"/>
              <a:t>Addressing your symptoms:       </a:t>
            </a:r>
            <a:r>
              <a:rPr lang="en-GB" sz="4300" b="1" dirty="0"/>
              <a:t>Yes definitely 100%</a:t>
            </a:r>
          </a:p>
          <a:p>
            <a:pPr lvl="1">
              <a:lnSpc>
                <a:spcPct val="120000"/>
              </a:lnSpc>
              <a:spcBef>
                <a:spcPts val="0"/>
              </a:spcBef>
            </a:pPr>
            <a:r>
              <a:rPr lang="en-GB" sz="4300" dirty="0"/>
              <a:t>Investigating your symptoms:    </a:t>
            </a:r>
            <a:r>
              <a:rPr lang="en-GB" sz="4300" b="1" dirty="0"/>
              <a:t>Very effective 100%</a:t>
            </a:r>
          </a:p>
          <a:p>
            <a:pPr>
              <a:lnSpc>
                <a:spcPct val="120000"/>
              </a:lnSpc>
            </a:pPr>
            <a:r>
              <a:rPr lang="en-GB" sz="4300" b="1" dirty="0"/>
              <a:t>Did you feel the right care compared to seeing a gastroenterology consultant</a:t>
            </a:r>
          </a:p>
          <a:p>
            <a:pPr lvl="1">
              <a:lnSpc>
                <a:spcPct val="120000"/>
              </a:lnSpc>
            </a:pPr>
            <a:r>
              <a:rPr lang="en-GB" sz="4300" dirty="0"/>
              <a:t>All said </a:t>
            </a:r>
            <a:r>
              <a:rPr lang="en-GB" sz="4300" b="1" dirty="0"/>
              <a:t>“yes definitely” </a:t>
            </a:r>
            <a:r>
              <a:rPr lang="en-GB" sz="4300" dirty="0"/>
              <a:t>–  “to me, she specialises in this and by working in this way it saved me from having to go to a consultant</a:t>
            </a:r>
          </a:p>
          <a:p>
            <a:pPr>
              <a:lnSpc>
                <a:spcPct val="120000"/>
              </a:lnSpc>
            </a:pPr>
            <a:r>
              <a:rPr lang="en-GB" sz="4300" dirty="0"/>
              <a:t>And finally, a quote from one patient  </a:t>
            </a:r>
            <a:r>
              <a:rPr lang="en-GB" sz="4300" b="1" dirty="0"/>
              <a:t>“ I have to say that this is a 5 star team</a:t>
            </a:r>
            <a:r>
              <a:rPr lang="en-GB" sz="4300" dirty="0"/>
              <a:t>.  They work quietly in the background without any fuss and bother and just worked hard – they deserve an award for this work’’</a:t>
            </a:r>
          </a:p>
          <a:p>
            <a:pPr>
              <a:lnSpc>
                <a:spcPct val="120000"/>
              </a:lnSpc>
            </a:pPr>
            <a:endParaRPr lang="en-GB" sz="2000" dirty="0"/>
          </a:p>
          <a:p>
            <a:pPr marL="0" indent="0">
              <a:buNone/>
            </a:pPr>
            <a:endParaRPr lang="en-GB" sz="2000" dirty="0"/>
          </a:p>
        </p:txBody>
      </p:sp>
      <p:pic>
        <p:nvPicPr>
          <p:cNvPr id="5" name="Picture 4">
            <a:extLst>
              <a:ext uri="{FF2B5EF4-FFF2-40B4-BE49-F238E27FC236}">
                <a16:creationId xmlns:a16="http://schemas.microsoft.com/office/drawing/2014/main" id="{11B4D321-91B6-B31F-E265-B38C3B6EC84B}"/>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947858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3505201" y="199923"/>
            <a:ext cx="5181597" cy="768951"/>
          </a:xfrm>
        </p:spPr>
        <p:txBody>
          <a:bodyPr anchor="b">
            <a:normAutofit/>
          </a:bodyPr>
          <a:lstStyle/>
          <a:p>
            <a:pPr algn="ctr"/>
            <a:r>
              <a:rPr lang="en-GB" sz="4000" b="1" dirty="0">
                <a:solidFill>
                  <a:srgbClr val="415F7F"/>
                </a:solidFill>
              </a:rPr>
              <a:t>Conclusion</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894737" y="1163677"/>
            <a:ext cx="9862349" cy="4363810"/>
          </a:xfrm>
        </p:spPr>
        <p:txBody>
          <a:bodyPr anchor="t">
            <a:normAutofit fontScale="25000" lnSpcReduction="20000"/>
          </a:bodyPr>
          <a:lstStyle/>
          <a:p>
            <a:pPr algn="just">
              <a:lnSpc>
                <a:spcPct val="170000"/>
              </a:lnSpc>
            </a:pPr>
            <a:r>
              <a:rPr lang="en-GB" sz="6400" dirty="0">
                <a:solidFill>
                  <a:srgbClr val="000000"/>
                </a:solidFill>
                <a:ea typeface="Calibri" panose="020F0502020204030204" pitchFamily="34" charset="0"/>
              </a:rPr>
              <a:t>Investing in an enhanced gastroenterology dietetic team to improve patient access to timely, evidenced based service.</a:t>
            </a:r>
          </a:p>
          <a:p>
            <a:pPr algn="just">
              <a:lnSpc>
                <a:spcPct val="170000"/>
              </a:lnSpc>
            </a:pPr>
            <a:r>
              <a:rPr lang="en-GB" sz="6400" dirty="0">
                <a:solidFill>
                  <a:srgbClr val="000000"/>
                </a:solidFill>
                <a:ea typeface="Calibri" panose="020F0502020204030204" pitchFamily="34" charset="0"/>
              </a:rPr>
              <a:t>This model supports the needs of the overall gastroenterology service in primary and secondary care at lower cost compared with consultant time, as well as reducing medication costs, investigation costs, improving timely care with excellent patient outcomes and with high patient satisfaction</a:t>
            </a:r>
            <a:endParaRPr lang="en-GB" sz="6400" dirty="0"/>
          </a:p>
          <a:p>
            <a:pPr lvl="1" algn="just">
              <a:lnSpc>
                <a:spcPct val="170000"/>
              </a:lnSpc>
            </a:pPr>
            <a:r>
              <a:rPr lang="en-GB" sz="6400" dirty="0"/>
              <a:t>Modernizes outpatient services</a:t>
            </a:r>
          </a:p>
          <a:p>
            <a:pPr lvl="1" algn="just">
              <a:lnSpc>
                <a:spcPct val="170000"/>
              </a:lnSpc>
            </a:pPr>
            <a:r>
              <a:rPr lang="en-GB" sz="6400" dirty="0"/>
              <a:t>Utilizes broader team skill mix</a:t>
            </a:r>
          </a:p>
          <a:p>
            <a:pPr lvl="1" algn="just">
              <a:lnSpc>
                <a:spcPct val="170000"/>
              </a:lnSpc>
            </a:pPr>
            <a:r>
              <a:rPr lang="en-GB" sz="6400" dirty="0"/>
              <a:t>This model is supported by gastroenterology locally and recognised nationally.</a:t>
            </a:r>
          </a:p>
          <a:p>
            <a:pPr lvl="1" algn="just">
              <a:lnSpc>
                <a:spcPct val="170000"/>
              </a:lnSpc>
            </a:pPr>
            <a:r>
              <a:rPr lang="en-GB" sz="6400" dirty="0"/>
              <a:t>Fits into NHS Wales workforce plan and values</a:t>
            </a:r>
          </a:p>
          <a:p>
            <a:pPr marL="0" indent="0">
              <a:buNone/>
            </a:pPr>
            <a:endParaRPr lang="en-GB" sz="2400" dirty="0"/>
          </a:p>
        </p:txBody>
      </p:sp>
      <p:pic>
        <p:nvPicPr>
          <p:cNvPr id="5" name="Picture 4">
            <a:extLst>
              <a:ext uri="{FF2B5EF4-FFF2-40B4-BE49-F238E27FC236}">
                <a16:creationId xmlns:a16="http://schemas.microsoft.com/office/drawing/2014/main" id="{9DFA6452-25D2-ECCC-AC24-D77071D945C9}"/>
              </a:ext>
            </a:extLst>
          </p:cNvPr>
          <p:cNvPicPr>
            <a:picLocks noChangeAspect="1"/>
          </p:cNvPicPr>
          <p:nvPr/>
        </p:nvPicPr>
        <p:blipFill>
          <a:blip r:embed="rId2"/>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873714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826A95D8-F3FF-6734-0C9E-34F65F4CFD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B0D07D-6B5D-7243-1683-EA0A14E8BC4B}"/>
              </a:ext>
            </a:extLst>
          </p:cNvPr>
          <p:cNvSpPr txBox="1"/>
          <p:nvPr/>
        </p:nvSpPr>
        <p:spPr>
          <a:xfrm>
            <a:off x="2805405" y="3846895"/>
            <a:ext cx="8862647" cy="1569660"/>
          </a:xfrm>
          <a:prstGeom prst="rect">
            <a:avLst/>
          </a:prstGeom>
          <a:noFill/>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Perioperative care of Older People undergoing Surgery (POPS)</a:t>
            </a:r>
          </a:p>
          <a:p>
            <a:pPr algn="ctr"/>
            <a:endParaRPr lang="en-GB" sz="3200" dirty="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58ADE5D-5087-B5D6-8930-DCDEC77A4A9E}"/>
              </a:ext>
            </a:extLst>
          </p:cNvPr>
          <p:cNvSpPr txBox="1"/>
          <p:nvPr/>
        </p:nvSpPr>
        <p:spPr>
          <a:xfrm>
            <a:off x="3572922" y="1271293"/>
            <a:ext cx="8619078" cy="2308324"/>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Dr. Nia Humphry, </a:t>
            </a:r>
            <a:r>
              <a:rPr lang="en-GB" sz="2400" dirty="0">
                <a:latin typeface="Poppins" panose="00000500000000000000" pitchFamily="2" charset="0"/>
                <a:cs typeface="Poppins" panose="00000500000000000000" pitchFamily="2" charset="0"/>
              </a:rPr>
              <a:t>Consultant Geriatrician</a:t>
            </a:r>
          </a:p>
          <a:p>
            <a:r>
              <a:rPr lang="en-GB" sz="2400" b="1" dirty="0">
                <a:solidFill>
                  <a:srgbClr val="415F7F"/>
                </a:solidFill>
                <a:latin typeface="Poppins" panose="00000500000000000000" pitchFamily="2" charset="0"/>
                <a:cs typeface="Poppins" panose="00000500000000000000" pitchFamily="2" charset="0"/>
              </a:rPr>
              <a:t>Dr. Margaret Coakley, </a:t>
            </a:r>
            <a:r>
              <a:rPr lang="en-GB" sz="2400" dirty="0">
                <a:latin typeface="Poppins" panose="00000500000000000000" pitchFamily="2" charset="0"/>
                <a:cs typeface="Poppins" panose="00000500000000000000" pitchFamily="2" charset="0"/>
              </a:rPr>
              <a:t>Consultant Anaesthetist</a:t>
            </a:r>
          </a:p>
          <a:p>
            <a:r>
              <a:rPr lang="en-GB" sz="2400" b="1" dirty="0">
                <a:latin typeface="Poppins" panose="00000500000000000000" pitchFamily="2" charset="0"/>
                <a:cs typeface="Poppins" panose="00000500000000000000" pitchFamily="2" charset="0"/>
              </a:rPr>
              <a:t>Cardiff &amp; Vale University Health Board</a:t>
            </a:r>
          </a:p>
          <a:p>
            <a:endParaRPr lang="en-GB" sz="2400" b="1" dirty="0">
              <a:solidFill>
                <a:srgbClr val="415F7F"/>
              </a:solidFill>
              <a:latin typeface="Poppins" panose="00000500000000000000" pitchFamily="2" charset="0"/>
              <a:cs typeface="Poppins" panose="00000500000000000000" pitchFamily="2" charset="0"/>
            </a:endParaRPr>
          </a:p>
          <a:p>
            <a:r>
              <a:rPr lang="en-GB" sz="2400" b="1" dirty="0">
                <a:solidFill>
                  <a:srgbClr val="415F7F"/>
                </a:solidFill>
                <a:latin typeface="Poppins" panose="00000500000000000000" pitchFamily="2" charset="0"/>
                <a:cs typeface="Poppins" panose="00000500000000000000" pitchFamily="2" charset="0"/>
              </a:rPr>
              <a:t>Dr. Karina James, </a:t>
            </a:r>
            <a:r>
              <a:rPr lang="en-GB" sz="2400" dirty="0">
                <a:latin typeface="Poppins" panose="00000500000000000000" pitchFamily="2" charset="0"/>
                <a:cs typeface="Poppins" panose="00000500000000000000" pitchFamily="2" charset="0"/>
              </a:rPr>
              <a:t>Consultant Geriatrician</a:t>
            </a:r>
          </a:p>
          <a:p>
            <a:r>
              <a:rPr lang="en-GB" sz="2400" b="1" dirty="0">
                <a:latin typeface="Poppins" panose="00000500000000000000" pitchFamily="2" charset="0"/>
                <a:cs typeface="Poppins" panose="00000500000000000000" pitchFamily="2" charset="0"/>
              </a:rPr>
              <a:t>Swansea Bay University Health Board</a:t>
            </a:r>
          </a:p>
        </p:txBody>
      </p:sp>
      <p:pic>
        <p:nvPicPr>
          <p:cNvPr id="5" name="Picture 4" descr="A screenshot of a computer&#10;&#10;AI-generated content may be incorrect.">
            <a:extLst>
              <a:ext uri="{FF2B5EF4-FFF2-40B4-BE49-F238E27FC236}">
                <a16:creationId xmlns:a16="http://schemas.microsoft.com/office/drawing/2014/main" id="{6FEE1FCC-8BA1-9066-AE94-ED16256454A4}"/>
              </a:ext>
            </a:extLst>
          </p:cNvPr>
          <p:cNvPicPr>
            <a:picLocks noChangeAspect="1"/>
          </p:cNvPicPr>
          <p:nvPr/>
        </p:nvPicPr>
        <p:blipFill rotWithShape="1">
          <a:blip r:embed="rId3"/>
          <a:srcRect l="44981" t="60863" r="43940" b="20819"/>
          <a:stretch>
            <a:fillRect/>
          </a:stretch>
        </p:blipFill>
        <p:spPr bwMode="auto">
          <a:xfrm>
            <a:off x="1406012" y="1271293"/>
            <a:ext cx="1949655" cy="18131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725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1CA9-E679-692A-D3D3-AB0427DD9BE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7733852-A4D7-36A7-F1F3-75811510A105}"/>
              </a:ext>
            </a:extLst>
          </p:cNvPr>
          <p:cNvGrpSpPr/>
          <p:nvPr/>
        </p:nvGrpSpPr>
        <p:grpSpPr>
          <a:xfrm>
            <a:off x="802903" y="1909517"/>
            <a:ext cx="10515601" cy="3547500"/>
            <a:chOff x="838199" y="1877269"/>
            <a:chExt cx="10515601" cy="3547500"/>
          </a:xfrm>
        </p:grpSpPr>
        <p:grpSp>
          <p:nvGrpSpPr>
            <p:cNvPr id="3" name="Group 2">
              <a:extLst>
                <a:ext uri="{FF2B5EF4-FFF2-40B4-BE49-F238E27FC236}">
                  <a16:creationId xmlns:a16="http://schemas.microsoft.com/office/drawing/2014/main" id="{8FFB4EE4-FF15-EA87-79B8-39E0729304E3}"/>
                </a:ext>
              </a:extLst>
            </p:cNvPr>
            <p:cNvGrpSpPr/>
            <p:nvPr/>
          </p:nvGrpSpPr>
          <p:grpSpPr>
            <a:xfrm>
              <a:off x="838199" y="1877269"/>
              <a:ext cx="10515601" cy="3547500"/>
              <a:chOff x="822572" y="1881518"/>
              <a:chExt cx="10515601" cy="3547500"/>
            </a:xfrm>
          </p:grpSpPr>
          <p:sp>
            <p:nvSpPr>
              <p:cNvPr id="9" name="Rectangle: Rounded Corners 8">
                <a:extLst>
                  <a:ext uri="{FF2B5EF4-FFF2-40B4-BE49-F238E27FC236}">
                    <a16:creationId xmlns:a16="http://schemas.microsoft.com/office/drawing/2014/main" id="{2D803825-11EE-DC24-8AE3-372DA11982CD}"/>
                  </a:ext>
                </a:extLst>
              </p:cNvPr>
              <p:cNvSpPr/>
              <p:nvPr/>
            </p:nvSpPr>
            <p:spPr>
              <a:xfrm>
                <a:off x="5057196" y="2237016"/>
                <a:ext cx="6280977" cy="319200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A322198B-9E4F-9EA0-2ADC-22CEE47A9940}"/>
                  </a:ext>
                </a:extLst>
              </p:cNvPr>
              <p:cNvSpPr/>
              <p:nvPr/>
            </p:nvSpPr>
            <p:spPr>
              <a:xfrm>
                <a:off x="3760136" y="2237016"/>
                <a:ext cx="1234718" cy="319200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796EF28-584C-D707-B916-2B5AC5405367}"/>
                  </a:ext>
                </a:extLst>
              </p:cNvPr>
              <p:cNvSpPr/>
              <p:nvPr/>
            </p:nvSpPr>
            <p:spPr>
              <a:xfrm>
                <a:off x="832192" y="2237016"/>
                <a:ext cx="2875221" cy="3192002"/>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4BC60A41-5038-5E48-F140-0C366B0487D1}"/>
                  </a:ext>
                </a:extLst>
              </p:cNvPr>
              <p:cNvGrpSpPr/>
              <p:nvPr/>
            </p:nvGrpSpPr>
            <p:grpSpPr>
              <a:xfrm>
                <a:off x="822572" y="1881518"/>
                <a:ext cx="10515601" cy="2881433"/>
                <a:chOff x="838200" y="2112040"/>
                <a:chExt cx="10515601" cy="2881433"/>
              </a:xfrm>
            </p:grpSpPr>
            <p:sp>
              <p:nvSpPr>
                <p:cNvPr id="13" name="Rectangle: Rounded Corners 12">
                  <a:extLst>
                    <a:ext uri="{FF2B5EF4-FFF2-40B4-BE49-F238E27FC236}">
                      <a16:creationId xmlns:a16="http://schemas.microsoft.com/office/drawing/2014/main" id="{9EC3954E-C816-03DA-51B9-277864F577B8}"/>
                    </a:ext>
                  </a:extLst>
                </p:cNvPr>
                <p:cNvSpPr/>
                <p:nvPr/>
              </p:nvSpPr>
              <p:spPr>
                <a:xfrm>
                  <a:off x="838200" y="2112041"/>
                  <a:ext cx="2875221"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Pre-Adoption</a:t>
                  </a:r>
                </a:p>
              </p:txBody>
            </p:sp>
            <p:sp>
              <p:nvSpPr>
                <p:cNvPr id="14" name="Rectangle: Rounded Corners 13">
                  <a:extLst>
                    <a:ext uri="{FF2B5EF4-FFF2-40B4-BE49-F238E27FC236}">
                      <a16:creationId xmlns:a16="http://schemas.microsoft.com/office/drawing/2014/main" id="{81C2B654-02BC-990E-67C8-831E4713B128}"/>
                    </a:ext>
                  </a:extLst>
                </p:cNvPr>
                <p:cNvSpPr/>
                <p:nvPr/>
              </p:nvSpPr>
              <p:spPr>
                <a:xfrm>
                  <a:off x="5092105" y="2112041"/>
                  <a:ext cx="6261696"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Post-Adoption</a:t>
                  </a:r>
                </a:p>
              </p:txBody>
            </p:sp>
            <p:sp>
              <p:nvSpPr>
                <p:cNvPr id="15" name="Rectangle: Rounded Corners 14">
                  <a:extLst>
                    <a:ext uri="{FF2B5EF4-FFF2-40B4-BE49-F238E27FC236}">
                      <a16:creationId xmlns:a16="http://schemas.microsoft.com/office/drawing/2014/main" id="{7E4659A6-E892-E748-A683-E9B88ED3923F}"/>
                    </a:ext>
                  </a:extLst>
                </p:cNvPr>
                <p:cNvSpPr/>
                <p:nvPr/>
              </p:nvSpPr>
              <p:spPr>
                <a:xfrm>
                  <a:off x="3791391" y="2112040"/>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Adoption Decision</a:t>
                  </a:r>
                </a:p>
              </p:txBody>
            </p:sp>
            <p:sp>
              <p:nvSpPr>
                <p:cNvPr id="16" name="Rectangle: Rounded Corners 15">
                  <a:extLst>
                    <a:ext uri="{FF2B5EF4-FFF2-40B4-BE49-F238E27FC236}">
                      <a16:creationId xmlns:a16="http://schemas.microsoft.com/office/drawing/2014/main" id="{72A53A34-3003-A089-B4A4-A7AC7B1EADC8}"/>
                    </a:ext>
                  </a:extLst>
                </p:cNvPr>
                <p:cNvSpPr/>
                <p:nvPr/>
              </p:nvSpPr>
              <p:spPr>
                <a:xfrm>
                  <a:off x="848832" y="3861109"/>
                  <a:ext cx="884276"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t>Prioritisation &amp; Assessment</a:t>
                  </a:r>
                </a:p>
              </p:txBody>
            </p:sp>
            <p:sp>
              <p:nvSpPr>
                <p:cNvPr id="17" name="Rectangle: Rounded Corners 16">
                  <a:extLst>
                    <a:ext uri="{FF2B5EF4-FFF2-40B4-BE49-F238E27FC236}">
                      <a16:creationId xmlns:a16="http://schemas.microsoft.com/office/drawing/2014/main" id="{E1D4CA61-8170-9DDC-419A-A3C2907617FF}"/>
                    </a:ext>
                  </a:extLst>
                </p:cNvPr>
                <p:cNvSpPr/>
                <p:nvPr/>
              </p:nvSpPr>
              <p:spPr>
                <a:xfrm>
                  <a:off x="1838988" y="3861105"/>
                  <a:ext cx="884276"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Proposition (Case for Change)</a:t>
                  </a:r>
                </a:p>
              </p:txBody>
            </p:sp>
            <p:sp>
              <p:nvSpPr>
                <p:cNvPr id="18" name="Rectangle: Rounded Corners 17">
                  <a:extLst>
                    <a:ext uri="{FF2B5EF4-FFF2-40B4-BE49-F238E27FC236}">
                      <a16:creationId xmlns:a16="http://schemas.microsoft.com/office/drawing/2014/main" id="{864C0D40-E430-98B9-9EE0-5A105CA0F73B}"/>
                    </a:ext>
                  </a:extLst>
                </p:cNvPr>
                <p:cNvSpPr/>
                <p:nvPr/>
              </p:nvSpPr>
              <p:spPr>
                <a:xfrm>
                  <a:off x="3791391" y="3861106"/>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Adoption Decision</a:t>
                  </a:r>
                </a:p>
              </p:txBody>
            </p:sp>
            <p:sp>
              <p:nvSpPr>
                <p:cNvPr id="19" name="Rectangle: Rounded Corners 18">
                  <a:extLst>
                    <a:ext uri="{FF2B5EF4-FFF2-40B4-BE49-F238E27FC236}">
                      <a16:creationId xmlns:a16="http://schemas.microsoft.com/office/drawing/2014/main" id="{29050070-220B-554B-099F-90373842DEC0}"/>
                    </a:ext>
                  </a:extLst>
                </p:cNvPr>
                <p:cNvSpPr/>
                <p:nvPr/>
              </p:nvSpPr>
              <p:spPr>
                <a:xfrm>
                  <a:off x="5106178" y="3861106"/>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Adaptation &amp; Planning</a:t>
                  </a:r>
                </a:p>
              </p:txBody>
            </p:sp>
            <p:sp>
              <p:nvSpPr>
                <p:cNvPr id="20" name="Rectangle: Rounded Corners 19">
                  <a:extLst>
                    <a:ext uri="{FF2B5EF4-FFF2-40B4-BE49-F238E27FC236}">
                      <a16:creationId xmlns:a16="http://schemas.microsoft.com/office/drawing/2014/main" id="{90B606DC-8C0F-F41D-7784-D75A38158D59}"/>
                    </a:ext>
                  </a:extLst>
                </p:cNvPr>
                <p:cNvSpPr/>
                <p:nvPr/>
              </p:nvSpPr>
              <p:spPr>
                <a:xfrm>
                  <a:off x="6392939" y="3861106"/>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Activation &amp; Preparation</a:t>
                  </a:r>
                </a:p>
              </p:txBody>
            </p:sp>
            <p:sp>
              <p:nvSpPr>
                <p:cNvPr id="21" name="Rectangle: Rounded Corners 20">
                  <a:extLst>
                    <a:ext uri="{FF2B5EF4-FFF2-40B4-BE49-F238E27FC236}">
                      <a16:creationId xmlns:a16="http://schemas.microsoft.com/office/drawing/2014/main" id="{E8F5B79E-2AD6-B1D2-BDC0-8CB6DE097130}"/>
                    </a:ext>
                  </a:extLst>
                </p:cNvPr>
                <p:cNvSpPr/>
                <p:nvPr/>
              </p:nvSpPr>
              <p:spPr>
                <a:xfrm>
                  <a:off x="7679700" y="3861106"/>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Implementation &amp; Evaluation</a:t>
                  </a:r>
                </a:p>
              </p:txBody>
            </p:sp>
            <p:sp>
              <p:nvSpPr>
                <p:cNvPr id="22" name="Rectangle: Rounded Corners 21">
                  <a:extLst>
                    <a:ext uri="{FF2B5EF4-FFF2-40B4-BE49-F238E27FC236}">
                      <a16:creationId xmlns:a16="http://schemas.microsoft.com/office/drawing/2014/main" id="{820F4673-7E11-7E2A-4266-23EEE22EC13F}"/>
                    </a:ext>
                  </a:extLst>
                </p:cNvPr>
                <p:cNvSpPr/>
                <p:nvPr/>
              </p:nvSpPr>
              <p:spPr>
                <a:xfrm>
                  <a:off x="8966461" y="3847472"/>
                  <a:ext cx="1222744"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Spread &amp; </a:t>
                  </a:r>
                </a:p>
                <a:p>
                  <a:pPr algn="ctr"/>
                  <a:r>
                    <a:rPr lang="en-GB" sz="1000" dirty="0"/>
                    <a:t>Scale</a:t>
                  </a:r>
                </a:p>
              </p:txBody>
            </p:sp>
            <p:sp>
              <p:nvSpPr>
                <p:cNvPr id="23" name="Rectangle: Rounded Corners 22">
                  <a:extLst>
                    <a:ext uri="{FF2B5EF4-FFF2-40B4-BE49-F238E27FC236}">
                      <a16:creationId xmlns:a16="http://schemas.microsoft.com/office/drawing/2014/main" id="{129697D7-AD5A-0351-F739-8D4815BB14A0}"/>
                    </a:ext>
                  </a:extLst>
                </p:cNvPr>
                <p:cNvSpPr/>
                <p:nvPr/>
              </p:nvSpPr>
              <p:spPr>
                <a:xfrm>
                  <a:off x="10253222" y="3861106"/>
                  <a:ext cx="1089948"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Sustain &amp; Normalise</a:t>
                  </a:r>
                </a:p>
              </p:txBody>
            </p:sp>
            <p:sp>
              <p:nvSpPr>
                <p:cNvPr id="24" name="Rectangle: Rounded Corners 23">
                  <a:extLst>
                    <a:ext uri="{FF2B5EF4-FFF2-40B4-BE49-F238E27FC236}">
                      <a16:creationId xmlns:a16="http://schemas.microsoft.com/office/drawing/2014/main" id="{5A752EC8-EDED-6230-213F-F7EB13EE4DEC}"/>
                    </a:ext>
                  </a:extLst>
                </p:cNvPr>
                <p:cNvSpPr/>
                <p:nvPr/>
              </p:nvSpPr>
              <p:spPr>
                <a:xfrm>
                  <a:off x="2829145" y="3861105"/>
                  <a:ext cx="884276" cy="813391"/>
                </a:xfrm>
                <a:prstGeom prst="roundRect">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Engagement</a:t>
                  </a:r>
                </a:p>
              </p:txBody>
            </p:sp>
            <p:sp>
              <p:nvSpPr>
                <p:cNvPr id="25" name="Arrow: Curved Left 24">
                  <a:extLst>
                    <a:ext uri="{FF2B5EF4-FFF2-40B4-BE49-F238E27FC236}">
                      <a16:creationId xmlns:a16="http://schemas.microsoft.com/office/drawing/2014/main" id="{C526CB1C-B2A6-8A0B-14A9-DFAF772FF59D}"/>
                    </a:ext>
                  </a:extLst>
                </p:cNvPr>
                <p:cNvSpPr/>
                <p:nvPr/>
              </p:nvSpPr>
              <p:spPr>
                <a:xfrm rot="5400000">
                  <a:off x="6845555" y="3505424"/>
                  <a:ext cx="299016" cy="2677082"/>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Left 25">
                  <a:extLst>
                    <a:ext uri="{FF2B5EF4-FFF2-40B4-BE49-F238E27FC236}">
                      <a16:creationId xmlns:a16="http://schemas.microsoft.com/office/drawing/2014/main" id="{22F2E261-8241-2AA8-7964-A600C9A32F79}"/>
                    </a:ext>
                  </a:extLst>
                </p:cNvPr>
                <p:cNvSpPr/>
                <p:nvPr/>
              </p:nvSpPr>
              <p:spPr>
                <a:xfrm rot="16200000">
                  <a:off x="6803023" y="2363077"/>
                  <a:ext cx="299016" cy="2677082"/>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766E1B90-D278-F3C7-8DF3-53EF8E87150A}"/>
                    </a:ext>
                  </a:extLst>
                </p:cNvPr>
                <p:cNvSpPr/>
                <p:nvPr/>
              </p:nvSpPr>
              <p:spPr>
                <a:xfrm rot="16200000">
                  <a:off x="10071706" y="3208948"/>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Arrow: Curved Left 27">
                  <a:extLst>
                    <a:ext uri="{FF2B5EF4-FFF2-40B4-BE49-F238E27FC236}">
                      <a16:creationId xmlns:a16="http://schemas.microsoft.com/office/drawing/2014/main" id="{E6E145CE-CFD4-4DB0-F8F2-B86DC1624C46}"/>
                    </a:ext>
                  </a:extLst>
                </p:cNvPr>
                <p:cNvSpPr/>
                <p:nvPr/>
              </p:nvSpPr>
              <p:spPr>
                <a:xfrm rot="5400000">
                  <a:off x="10094690" y="4358702"/>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Left 28">
                  <a:extLst>
                    <a:ext uri="{FF2B5EF4-FFF2-40B4-BE49-F238E27FC236}">
                      <a16:creationId xmlns:a16="http://schemas.microsoft.com/office/drawing/2014/main" id="{2F200825-0585-869C-CA30-FABAE28FB029}"/>
                    </a:ext>
                  </a:extLst>
                </p:cNvPr>
                <p:cNvSpPr/>
                <p:nvPr/>
              </p:nvSpPr>
              <p:spPr>
                <a:xfrm rot="16200000">
                  <a:off x="2601835" y="3225754"/>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Arrow: Curved Left 29">
                  <a:extLst>
                    <a:ext uri="{FF2B5EF4-FFF2-40B4-BE49-F238E27FC236}">
                      <a16:creationId xmlns:a16="http://schemas.microsoft.com/office/drawing/2014/main" id="{227CE353-41B9-84E8-72B7-8E1BFDFA19AD}"/>
                    </a:ext>
                  </a:extLst>
                </p:cNvPr>
                <p:cNvSpPr/>
                <p:nvPr/>
              </p:nvSpPr>
              <p:spPr>
                <a:xfrm rot="5400000">
                  <a:off x="2598510" y="4365429"/>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Arrow: Curved Left 30">
                  <a:extLst>
                    <a:ext uri="{FF2B5EF4-FFF2-40B4-BE49-F238E27FC236}">
                      <a16:creationId xmlns:a16="http://schemas.microsoft.com/office/drawing/2014/main" id="{CDA3D7DE-FC0C-770D-67A5-0375061A174B}"/>
                    </a:ext>
                  </a:extLst>
                </p:cNvPr>
                <p:cNvSpPr/>
                <p:nvPr/>
              </p:nvSpPr>
              <p:spPr>
                <a:xfrm rot="16200000">
                  <a:off x="4910649" y="3239388"/>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Arrow: Curved Left 31">
                  <a:extLst>
                    <a:ext uri="{FF2B5EF4-FFF2-40B4-BE49-F238E27FC236}">
                      <a16:creationId xmlns:a16="http://schemas.microsoft.com/office/drawing/2014/main" id="{7EB96943-9A48-8B74-7785-2570DFFD6B77}"/>
                    </a:ext>
                  </a:extLst>
                </p:cNvPr>
                <p:cNvSpPr/>
                <p:nvPr/>
              </p:nvSpPr>
              <p:spPr>
                <a:xfrm rot="5400000">
                  <a:off x="4910650" y="4365430"/>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4" name="Arrow: Curved Left 3">
              <a:extLst>
                <a:ext uri="{FF2B5EF4-FFF2-40B4-BE49-F238E27FC236}">
                  <a16:creationId xmlns:a16="http://schemas.microsoft.com/office/drawing/2014/main" id="{B54FB03A-05D6-F61A-972C-44E7FB4C0776}"/>
                </a:ext>
              </a:extLst>
            </p:cNvPr>
            <p:cNvSpPr/>
            <p:nvPr/>
          </p:nvSpPr>
          <p:spPr>
            <a:xfrm rot="16200000">
              <a:off x="3757156" y="2977350"/>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Curved Left 4">
              <a:extLst>
                <a:ext uri="{FF2B5EF4-FFF2-40B4-BE49-F238E27FC236}">
                  <a16:creationId xmlns:a16="http://schemas.microsoft.com/office/drawing/2014/main" id="{3955029E-D1B9-00ED-3870-B5DB531F8A67}"/>
                </a:ext>
              </a:extLst>
            </p:cNvPr>
            <p:cNvSpPr/>
            <p:nvPr/>
          </p:nvSpPr>
          <p:spPr>
            <a:xfrm rot="5400000">
              <a:off x="3753831" y="4117025"/>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rrow: Curved Left 6">
              <a:extLst>
                <a:ext uri="{FF2B5EF4-FFF2-40B4-BE49-F238E27FC236}">
                  <a16:creationId xmlns:a16="http://schemas.microsoft.com/office/drawing/2014/main" id="{AF817E19-67CC-3E9A-AC60-19673F5DF7DE}"/>
                </a:ext>
              </a:extLst>
            </p:cNvPr>
            <p:cNvSpPr/>
            <p:nvPr/>
          </p:nvSpPr>
          <p:spPr>
            <a:xfrm rot="16200000">
              <a:off x="8862249" y="2970444"/>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Arrow: Curved Left 7">
              <a:extLst>
                <a:ext uri="{FF2B5EF4-FFF2-40B4-BE49-F238E27FC236}">
                  <a16:creationId xmlns:a16="http://schemas.microsoft.com/office/drawing/2014/main" id="{F1FB95E4-5B51-B17A-C6F1-D6437CF1B320}"/>
                </a:ext>
              </a:extLst>
            </p:cNvPr>
            <p:cNvSpPr/>
            <p:nvPr/>
          </p:nvSpPr>
          <p:spPr>
            <a:xfrm rot="5400000">
              <a:off x="8862249" y="4120473"/>
              <a:ext cx="299017" cy="944418"/>
            </a:xfrm>
            <a:prstGeom prst="curvedLeftArrow">
              <a:avLst/>
            </a:prstGeom>
            <a:solidFill>
              <a:srgbClr val="415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3" name="TextBox 32">
            <a:extLst>
              <a:ext uri="{FF2B5EF4-FFF2-40B4-BE49-F238E27FC236}">
                <a16:creationId xmlns:a16="http://schemas.microsoft.com/office/drawing/2014/main" id="{B194AAEE-6E79-3911-12BF-BD94EE37D4DE}"/>
              </a:ext>
            </a:extLst>
          </p:cNvPr>
          <p:cNvSpPr txBox="1"/>
          <p:nvPr/>
        </p:nvSpPr>
        <p:spPr>
          <a:xfrm>
            <a:off x="1033364" y="1459411"/>
            <a:ext cx="10125272" cy="307777"/>
          </a:xfrm>
          <a:prstGeom prst="rect">
            <a:avLst/>
          </a:prstGeom>
          <a:noFill/>
        </p:spPr>
        <p:txBody>
          <a:bodyPr wrap="none" rtlCol="0">
            <a:spAutoFit/>
          </a:bodyPr>
          <a:lstStyle/>
          <a:p>
            <a:r>
              <a:rPr lang="en-GB" sz="1400" b="1" i="1" dirty="0"/>
              <a:t>Designed using insight from a scoping review of Implementation Science Frameworks, International Best Practice and Wales’ Context. </a:t>
            </a:r>
          </a:p>
        </p:txBody>
      </p:sp>
      <p:sp>
        <p:nvSpPr>
          <p:cNvPr id="34" name="Title 1">
            <a:extLst>
              <a:ext uri="{FF2B5EF4-FFF2-40B4-BE49-F238E27FC236}">
                <a16:creationId xmlns:a16="http://schemas.microsoft.com/office/drawing/2014/main" id="{C9865739-24F3-CD62-0C27-6C6F032DEDD7}"/>
              </a:ext>
            </a:extLst>
          </p:cNvPr>
          <p:cNvSpPr txBox="1">
            <a:spLocks/>
          </p:cNvSpPr>
          <p:nvPr/>
        </p:nvSpPr>
        <p:spPr>
          <a:xfrm>
            <a:off x="1697811" y="548437"/>
            <a:ext cx="8800766" cy="6506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200">
                <a:solidFill>
                  <a:schemeClr val="tx2">
                    <a:lumMod val="75000"/>
                    <a:lumOff val="25000"/>
                  </a:schemeClr>
                </a:solidFill>
                <a:effectLst>
                  <a:outerShdw blurRad="38100" dist="38100" dir="2700000" algn="tl">
                    <a:srgbClr val="000000">
                      <a:alpha val="43137"/>
                    </a:srgbClr>
                  </a:outerShdw>
                </a:effectLst>
              </a:rPr>
              <a:t>Adoption, Spread &amp; Scale Process</a:t>
            </a:r>
            <a:endParaRPr lang="en-GB" sz="3200" dirty="0">
              <a:solidFill>
                <a:schemeClr val="tx2">
                  <a:lumMod val="75000"/>
                  <a:lumOff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0126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4CE9C0C-E395-46CE-992E-BABABF0F0612}"/>
              </a:ext>
            </a:extLst>
          </p:cNvPr>
          <p:cNvSpPr>
            <a:spLocks noGrp="1"/>
          </p:cNvSpPr>
          <p:nvPr>
            <p:ph type="subTitle" idx="1"/>
          </p:nvPr>
        </p:nvSpPr>
        <p:spPr>
          <a:xfrm>
            <a:off x="1115067" y="3306460"/>
            <a:ext cx="9144000" cy="2342147"/>
          </a:xfrm>
        </p:spPr>
        <p:txBody>
          <a:bodyPr>
            <a:normAutofit fontScale="55000" lnSpcReduction="20000"/>
          </a:bodyPr>
          <a:lstStyle/>
          <a:p>
            <a:endParaRPr lang="en-GB" sz="2000" i="1" dirty="0"/>
          </a:p>
          <a:p>
            <a:endParaRPr lang="en-GB" sz="4500" i="1" dirty="0">
              <a:solidFill>
                <a:schemeClr val="accent5"/>
              </a:solidFill>
            </a:endParaRPr>
          </a:p>
          <a:p>
            <a:pPr algn="l"/>
            <a:r>
              <a:rPr lang="en-GB" sz="3400" b="1" dirty="0">
                <a:solidFill>
                  <a:schemeClr val="accent4">
                    <a:lumMod val="75000"/>
                  </a:schemeClr>
                </a:solidFill>
              </a:rPr>
              <a:t>Dr Karina James	 	</a:t>
            </a:r>
            <a:r>
              <a:rPr lang="en-GB" sz="3400" i="1" dirty="0">
                <a:solidFill>
                  <a:schemeClr val="accent4">
                    <a:lumMod val="75000"/>
                  </a:schemeClr>
                </a:solidFill>
              </a:rPr>
              <a:t>Consultant Geriatrician SBUHB</a:t>
            </a:r>
          </a:p>
          <a:p>
            <a:pPr algn="l"/>
            <a:endParaRPr lang="en-GB" sz="3400" b="1" i="1" dirty="0">
              <a:solidFill>
                <a:schemeClr val="accent4">
                  <a:lumMod val="75000"/>
                </a:schemeClr>
              </a:solidFill>
            </a:endParaRPr>
          </a:p>
          <a:p>
            <a:pPr algn="l"/>
            <a:r>
              <a:rPr lang="en-GB" sz="3400" b="1" dirty="0">
                <a:solidFill>
                  <a:schemeClr val="accent4">
                    <a:lumMod val="75000"/>
                  </a:schemeClr>
                </a:solidFill>
              </a:rPr>
              <a:t>Dr Nia Humphry 		</a:t>
            </a:r>
            <a:r>
              <a:rPr lang="en-GB" sz="3400" i="1" dirty="0">
                <a:solidFill>
                  <a:schemeClr val="accent4">
                    <a:lumMod val="75000"/>
                  </a:schemeClr>
                </a:solidFill>
              </a:rPr>
              <a:t>Consultant Geriatrician CAVUHB</a:t>
            </a:r>
          </a:p>
          <a:p>
            <a:pPr algn="l"/>
            <a:endParaRPr lang="en-GB" sz="3400" dirty="0">
              <a:solidFill>
                <a:schemeClr val="accent4">
                  <a:lumMod val="75000"/>
                </a:schemeClr>
              </a:solidFill>
            </a:endParaRPr>
          </a:p>
          <a:p>
            <a:pPr algn="l"/>
            <a:r>
              <a:rPr lang="en-GB" sz="3400" b="1" dirty="0">
                <a:solidFill>
                  <a:schemeClr val="accent4">
                    <a:lumMod val="75000"/>
                  </a:schemeClr>
                </a:solidFill>
              </a:rPr>
              <a:t>Dr Margaret Coakley</a:t>
            </a:r>
            <a:r>
              <a:rPr lang="en-GB" sz="3400" dirty="0">
                <a:solidFill>
                  <a:schemeClr val="accent4">
                    <a:lumMod val="75000"/>
                  </a:schemeClr>
                </a:solidFill>
              </a:rPr>
              <a:t>	</a:t>
            </a:r>
            <a:r>
              <a:rPr lang="en-GB" sz="3400" i="1" dirty="0">
                <a:solidFill>
                  <a:schemeClr val="accent4">
                    <a:lumMod val="75000"/>
                  </a:schemeClr>
                </a:solidFill>
              </a:rPr>
              <a:t>Consultant Anaesthetist CAVUHB</a:t>
            </a:r>
          </a:p>
          <a:p>
            <a:endParaRPr lang="en-GB" sz="2600" b="1" dirty="0">
              <a:solidFill>
                <a:schemeClr val="accent5">
                  <a:lumMod val="75000"/>
                </a:schemeClr>
              </a:solidFill>
            </a:endParaRPr>
          </a:p>
        </p:txBody>
      </p:sp>
      <p:pic>
        <p:nvPicPr>
          <p:cNvPr id="6" name="Picture 5" descr="A group of women smiling&#10;&#10;AI-generated content may be incorrect.">
            <a:extLst>
              <a:ext uri="{FF2B5EF4-FFF2-40B4-BE49-F238E27FC236}">
                <a16:creationId xmlns:a16="http://schemas.microsoft.com/office/drawing/2014/main" id="{2F42BB9D-5473-8375-1D94-24EBF8F9F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426" y="3252884"/>
            <a:ext cx="2783281" cy="2770214"/>
          </a:xfrm>
          <a:prstGeom prst="rect">
            <a:avLst/>
          </a:prstGeom>
        </p:spPr>
      </p:pic>
      <p:sp>
        <p:nvSpPr>
          <p:cNvPr id="15" name="TextBox 14">
            <a:extLst>
              <a:ext uri="{FF2B5EF4-FFF2-40B4-BE49-F238E27FC236}">
                <a16:creationId xmlns:a16="http://schemas.microsoft.com/office/drawing/2014/main" id="{75A6D8F9-F77E-3E53-9F41-32D1C66EDBFE}"/>
              </a:ext>
            </a:extLst>
          </p:cNvPr>
          <p:cNvSpPr txBox="1"/>
          <p:nvPr/>
        </p:nvSpPr>
        <p:spPr>
          <a:xfrm>
            <a:off x="1733520" y="1235357"/>
            <a:ext cx="7034790" cy="2554545"/>
          </a:xfrm>
          <a:prstGeom prst="rect">
            <a:avLst/>
          </a:prstGeom>
          <a:solidFill>
            <a:schemeClr val="accent4">
              <a:lumMod val="60000"/>
              <a:lumOff val="40000"/>
            </a:schemeClr>
          </a:solidFill>
          <a:ln>
            <a:solidFill>
              <a:schemeClr val="bg1"/>
            </a:solidFill>
          </a:ln>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Perioperative Care of Older People Undergoing Surgery (POPS)</a:t>
            </a:r>
          </a:p>
          <a:p>
            <a:pPr algn="ctr"/>
            <a:endParaRPr lang="en-GB" sz="3200" i="1" dirty="0">
              <a:solidFill>
                <a:schemeClr val="bg1"/>
              </a:solidFill>
              <a:latin typeface="Poppins" panose="00000500000000000000" pitchFamily="2" charset="0"/>
              <a:cs typeface="Poppins" panose="00000500000000000000" pitchFamily="2" charset="0"/>
            </a:endParaRPr>
          </a:p>
          <a:p>
            <a:pPr algn="ctr"/>
            <a:r>
              <a:rPr lang="en-GB" sz="3200" b="1" i="1" dirty="0">
                <a:solidFill>
                  <a:schemeClr val="bg1"/>
                </a:solidFill>
                <a:latin typeface="Poppins" panose="00000500000000000000" pitchFamily="2" charset="0"/>
                <a:cs typeface="Poppins" panose="00000500000000000000" pitchFamily="2" charset="0"/>
              </a:rPr>
              <a:t>Elective General Surgery</a:t>
            </a:r>
          </a:p>
        </p:txBody>
      </p:sp>
      <p:pic>
        <p:nvPicPr>
          <p:cNvPr id="2" name="Picture 1">
            <a:extLst>
              <a:ext uri="{FF2B5EF4-FFF2-40B4-BE49-F238E27FC236}">
                <a16:creationId xmlns:a16="http://schemas.microsoft.com/office/drawing/2014/main" id="{F7F808D9-9B6E-C5D6-01E1-F37E24885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pic>
        <p:nvPicPr>
          <p:cNvPr id="5" name="Picture 4">
            <a:extLst>
              <a:ext uri="{FF2B5EF4-FFF2-40B4-BE49-F238E27FC236}">
                <a16:creationId xmlns:a16="http://schemas.microsoft.com/office/drawing/2014/main" id="{AA38D563-3DED-0421-8EA5-3CCEF0DE772C}"/>
              </a:ext>
            </a:extLst>
          </p:cNvPr>
          <p:cNvPicPr>
            <a:picLocks noChangeAspect="1"/>
          </p:cNvPicPr>
          <p:nvPr/>
        </p:nvPicPr>
        <p:blipFill>
          <a:blip r:embed="rId5"/>
          <a:stretch>
            <a:fillRect/>
          </a:stretch>
        </p:blipFill>
        <p:spPr>
          <a:xfrm>
            <a:off x="8215071" y="102522"/>
            <a:ext cx="3809896" cy="96375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3C15584-A231-1F43-8910-74EA5B1FCC6F}"/>
              </a:ext>
            </a:extLst>
          </p:cNvPr>
          <p:cNvSpPr txBox="1">
            <a:spLocks/>
          </p:cNvSpPr>
          <p:nvPr/>
        </p:nvSpPr>
        <p:spPr bwMode="auto">
          <a:xfrm>
            <a:off x="551188" y="34008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r>
              <a:rPr lang="en-US" sz="4000" b="1" dirty="0">
                <a:solidFill>
                  <a:srgbClr val="415F7F"/>
                </a:solidFill>
                <a:latin typeface="Poppins Bold" panose="00000800000000000000" charset="0"/>
                <a:ea typeface="Open Sans" panose="020B0606030504020204" pitchFamily="34" charset="0"/>
                <a:cs typeface="Poppins Bold" panose="00000800000000000000" charset="0"/>
              </a:rPr>
              <a:t>Background</a:t>
            </a:r>
          </a:p>
        </p:txBody>
      </p:sp>
      <p:pic>
        <p:nvPicPr>
          <p:cNvPr id="2" name="Graphic 1" descr="Upward trend">
            <a:extLst>
              <a:ext uri="{FF2B5EF4-FFF2-40B4-BE49-F238E27FC236}">
                <a16:creationId xmlns:a16="http://schemas.microsoft.com/office/drawing/2014/main" id="{585012B7-4FFD-9F18-6E86-76C9D61052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960" y="2177048"/>
            <a:ext cx="1265959" cy="1265959"/>
          </a:xfrm>
          <a:prstGeom prst="rect">
            <a:avLst/>
          </a:prstGeom>
        </p:spPr>
      </p:pic>
      <p:sp>
        <p:nvSpPr>
          <p:cNvPr id="6" name="TextBox 5">
            <a:extLst>
              <a:ext uri="{FF2B5EF4-FFF2-40B4-BE49-F238E27FC236}">
                <a16:creationId xmlns:a16="http://schemas.microsoft.com/office/drawing/2014/main" id="{FBE7E541-CE3A-FD1D-E8A7-F4676A884390}"/>
              </a:ext>
            </a:extLst>
          </p:cNvPr>
          <p:cNvSpPr txBox="1"/>
          <p:nvPr/>
        </p:nvSpPr>
        <p:spPr>
          <a:xfrm>
            <a:off x="2244438" y="4076880"/>
            <a:ext cx="6837217" cy="1384995"/>
          </a:xfrm>
          <a:prstGeom prst="rect">
            <a:avLst/>
          </a:prstGeom>
          <a:noFill/>
        </p:spPr>
        <p:txBody>
          <a:bodyPr wrap="square" rtlCol="0">
            <a:spAutoFit/>
          </a:bodyPr>
          <a:lstStyle/>
          <a:p>
            <a:r>
              <a:rPr lang="en-GB" sz="2000" b="1" i="1" dirty="0">
                <a:solidFill>
                  <a:schemeClr val="accent1">
                    <a:lumMod val="50000"/>
                  </a:schemeClr>
                </a:solidFill>
              </a:rPr>
              <a:t>Comprehensive Geriatric Assessment (CGA):</a:t>
            </a:r>
          </a:p>
          <a:p>
            <a:pPr marL="285750" indent="-285750">
              <a:buFont typeface="Arial" panose="020B0604020202020204" pitchFamily="34" charset="0"/>
              <a:buChar char="•"/>
            </a:pPr>
            <a:r>
              <a:rPr lang="en-GB" sz="1600" dirty="0">
                <a:solidFill>
                  <a:schemeClr val="accent1">
                    <a:lumMod val="50000"/>
                  </a:schemeClr>
                </a:solidFill>
              </a:rPr>
              <a:t>Geriatrician-led, holistic approach → collaboration </a:t>
            </a:r>
          </a:p>
          <a:p>
            <a:pPr marL="285750" indent="-285750">
              <a:buFont typeface="Arial" panose="020B0604020202020204" pitchFamily="34" charset="0"/>
              <a:buChar char="•"/>
            </a:pPr>
            <a:r>
              <a:rPr lang="en-GB" sz="1600" dirty="0">
                <a:solidFill>
                  <a:schemeClr val="accent1">
                    <a:lumMod val="50000"/>
                  </a:schemeClr>
                </a:solidFill>
              </a:rPr>
              <a:t>Patient optimisation &amp; preparation</a:t>
            </a:r>
          </a:p>
          <a:p>
            <a:pPr marL="285750" indent="-285750">
              <a:buFont typeface="Arial" panose="020B0604020202020204" pitchFamily="34" charset="0"/>
              <a:buChar char="•"/>
            </a:pPr>
            <a:r>
              <a:rPr lang="en-GB" sz="1600" dirty="0">
                <a:solidFill>
                  <a:schemeClr val="accent1">
                    <a:lumMod val="50000"/>
                  </a:schemeClr>
                </a:solidFill>
              </a:rPr>
              <a:t>↓ risks</a:t>
            </a:r>
          </a:p>
          <a:p>
            <a:pPr marL="285750" indent="-285750">
              <a:buFont typeface="Arial" panose="020B0604020202020204" pitchFamily="34" charset="0"/>
              <a:buChar char="•"/>
            </a:pPr>
            <a:r>
              <a:rPr lang="en-GB" sz="1600" dirty="0">
                <a:solidFill>
                  <a:schemeClr val="accent1">
                    <a:lumMod val="50000"/>
                  </a:schemeClr>
                </a:solidFill>
              </a:rPr>
              <a:t>↓ cost (medical complications, length of stay, not proceeding)</a:t>
            </a:r>
            <a:endParaRPr lang="en-GB" dirty="0"/>
          </a:p>
        </p:txBody>
      </p:sp>
      <p:sp>
        <p:nvSpPr>
          <p:cNvPr id="7" name="Content Placeholder 10">
            <a:extLst>
              <a:ext uri="{FF2B5EF4-FFF2-40B4-BE49-F238E27FC236}">
                <a16:creationId xmlns:a16="http://schemas.microsoft.com/office/drawing/2014/main" id="{000AB7C8-F5FB-4305-DF05-6C36AB87D395}"/>
              </a:ext>
            </a:extLst>
          </p:cNvPr>
          <p:cNvSpPr txBox="1">
            <a:spLocks/>
          </p:cNvSpPr>
          <p:nvPr/>
        </p:nvSpPr>
        <p:spPr bwMode="auto">
          <a:xfrm>
            <a:off x="2253686" y="2227442"/>
            <a:ext cx="5642262" cy="194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defTabSz="457200" rtl="0" eaLnBrk="1" fontAlgn="base" hangingPunct="1">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000" b="1" i="1" dirty="0">
                <a:solidFill>
                  <a:schemeClr val="accent1">
                    <a:lumMod val="50000"/>
                  </a:schemeClr>
                </a:solidFill>
              </a:rPr>
              <a:t>Surgical population is ageing</a:t>
            </a:r>
          </a:p>
          <a:p>
            <a:pPr algn="l"/>
            <a:r>
              <a:rPr lang="en-GB" sz="2000" b="1" i="1" dirty="0">
                <a:solidFill>
                  <a:schemeClr val="accent1">
                    <a:lumMod val="50000"/>
                  </a:schemeClr>
                </a:solidFill>
              </a:rPr>
              <a:t>Frailty = ↑risk</a:t>
            </a:r>
          </a:p>
          <a:p>
            <a:pPr algn="l"/>
            <a:r>
              <a:rPr lang="en-GB" sz="2000" b="1" i="1" dirty="0">
                <a:solidFill>
                  <a:schemeClr val="accent1">
                    <a:lumMod val="50000"/>
                  </a:schemeClr>
                </a:solidFill>
              </a:rPr>
              <a:t>Waiting lists increasing</a:t>
            </a:r>
          </a:p>
          <a:p>
            <a:pPr algn="l"/>
            <a:endParaRPr lang="en-GB" sz="2000" dirty="0">
              <a:solidFill>
                <a:schemeClr val="accent1">
                  <a:lumMod val="50000"/>
                </a:schemeClr>
              </a:solidFill>
            </a:endParaRPr>
          </a:p>
          <a:p>
            <a:pPr algn="l"/>
            <a:endParaRPr lang="en-GB" sz="2000" dirty="0">
              <a:solidFill>
                <a:schemeClr val="accent1">
                  <a:lumMod val="50000"/>
                </a:schemeClr>
              </a:solidFill>
            </a:endParaRPr>
          </a:p>
        </p:txBody>
      </p:sp>
      <p:pic>
        <p:nvPicPr>
          <p:cNvPr id="9" name="Graphic 8" descr="Downward trend">
            <a:extLst>
              <a:ext uri="{FF2B5EF4-FFF2-40B4-BE49-F238E27FC236}">
                <a16:creationId xmlns:a16="http://schemas.microsoft.com/office/drawing/2014/main" id="{637888FC-7D94-34A2-5A8A-5795C18F26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485" y="3918809"/>
            <a:ext cx="1344186" cy="1344186"/>
          </a:xfrm>
          <a:prstGeom prst="rect">
            <a:avLst/>
          </a:prstGeom>
        </p:spPr>
      </p:pic>
      <p:pic>
        <p:nvPicPr>
          <p:cNvPr id="2050" name="Picture 2" descr="CPOC Publishes Guideline for People Living with Frailty in ...">
            <a:extLst>
              <a:ext uri="{FF2B5EF4-FFF2-40B4-BE49-F238E27FC236}">
                <a16:creationId xmlns:a16="http://schemas.microsoft.com/office/drawing/2014/main" id="{E4D3C0A9-7A61-4695-88D0-A65B477C8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3296" y="1929393"/>
            <a:ext cx="3372376" cy="3372376"/>
          </a:xfrm>
          <a:prstGeom prst="rect">
            <a:avLst/>
          </a:prstGeom>
          <a:solidFill>
            <a:schemeClr val="accent1"/>
          </a:solidFill>
          <a:ln>
            <a:solidFill>
              <a:schemeClr val="bg1"/>
            </a:solidFill>
          </a:ln>
        </p:spPr>
      </p:pic>
      <p:pic>
        <p:nvPicPr>
          <p:cNvPr id="13" name="Picture 12">
            <a:extLst>
              <a:ext uri="{FF2B5EF4-FFF2-40B4-BE49-F238E27FC236}">
                <a16:creationId xmlns:a16="http://schemas.microsoft.com/office/drawing/2014/main" id="{DFD15B41-55CD-464F-9DF2-4C518B7B79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328" y="1982511"/>
            <a:ext cx="11448246" cy="3551031"/>
          </a:xfrm>
          <a:prstGeom prst="rect">
            <a:avLst/>
          </a:prstGeom>
        </p:spPr>
      </p:pic>
      <p:pic>
        <p:nvPicPr>
          <p:cNvPr id="4" name="Picture 3">
            <a:extLst>
              <a:ext uri="{FF2B5EF4-FFF2-40B4-BE49-F238E27FC236}">
                <a16:creationId xmlns:a16="http://schemas.microsoft.com/office/drawing/2014/main" id="{1DF6A869-4924-4B9E-BBCD-687313FE1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396125"/>
            <a:ext cx="12192000" cy="5377132"/>
          </a:xfrm>
          <a:prstGeom prst="rect">
            <a:avLst/>
          </a:prstGeom>
        </p:spPr>
      </p:pic>
      <p:pic>
        <p:nvPicPr>
          <p:cNvPr id="3" name="Picture 2">
            <a:extLst>
              <a:ext uri="{FF2B5EF4-FFF2-40B4-BE49-F238E27FC236}">
                <a16:creationId xmlns:a16="http://schemas.microsoft.com/office/drawing/2014/main" id="{6F2071E7-FD1F-DCE9-7222-CDA8B8A5D2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pic>
        <p:nvPicPr>
          <p:cNvPr id="5" name="Picture 4">
            <a:extLst>
              <a:ext uri="{FF2B5EF4-FFF2-40B4-BE49-F238E27FC236}">
                <a16:creationId xmlns:a16="http://schemas.microsoft.com/office/drawing/2014/main" id="{9F052903-E2F9-C1FE-4E20-0032912512EB}"/>
              </a:ext>
            </a:extLst>
          </p:cNvPr>
          <p:cNvPicPr>
            <a:picLocks noChangeAspect="1"/>
          </p:cNvPicPr>
          <p:nvPr/>
        </p:nvPicPr>
        <p:blipFill>
          <a:blip r:embed="rId11"/>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87149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001E0E-3E93-7F2D-6EDD-1171D96ECDAB}"/>
              </a:ext>
            </a:extLst>
          </p:cNvPr>
          <p:cNvSpPr txBox="1">
            <a:spLocks/>
          </p:cNvSpPr>
          <p:nvPr/>
        </p:nvSpPr>
        <p:spPr bwMode="auto">
          <a:xfrm>
            <a:off x="2231572" y="154432"/>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US" sz="4000" b="1" dirty="0">
                <a:solidFill>
                  <a:srgbClr val="415F7F"/>
                </a:solidFill>
                <a:latin typeface="Poppins Bold" panose="00000800000000000000" charset="0"/>
                <a:ea typeface="Open Sans" panose="020B0606030504020204" pitchFamily="34" charset="0"/>
                <a:cs typeface="Poppins Bold" panose="00000800000000000000" charset="0"/>
              </a:rPr>
              <a:t>POPS in Wales (So Far)</a:t>
            </a:r>
            <a:endParaRPr lang="en-US" sz="4000" b="1" dirty="0">
              <a:solidFill>
                <a:schemeClr val="tx2"/>
              </a:solidFill>
            </a:endParaRPr>
          </a:p>
        </p:txBody>
      </p:sp>
      <p:grpSp>
        <p:nvGrpSpPr>
          <p:cNvPr id="4" name="Group 3">
            <a:extLst>
              <a:ext uri="{FF2B5EF4-FFF2-40B4-BE49-F238E27FC236}">
                <a16:creationId xmlns:a16="http://schemas.microsoft.com/office/drawing/2014/main" id="{AA2BB833-66B6-09F6-A84D-6DDF54E27486}"/>
              </a:ext>
            </a:extLst>
          </p:cNvPr>
          <p:cNvGrpSpPr/>
          <p:nvPr/>
        </p:nvGrpSpPr>
        <p:grpSpPr>
          <a:xfrm>
            <a:off x="618743" y="3737184"/>
            <a:ext cx="2706277" cy="688026"/>
            <a:chOff x="0" y="0"/>
            <a:chExt cx="2706573" cy="688201"/>
          </a:xfrm>
        </p:grpSpPr>
        <p:sp>
          <p:nvSpPr>
            <p:cNvPr id="5" name="Shape 16171">
              <a:extLst>
                <a:ext uri="{FF2B5EF4-FFF2-40B4-BE49-F238E27FC236}">
                  <a16:creationId xmlns:a16="http://schemas.microsoft.com/office/drawing/2014/main" id="{DF004B75-969F-2DB0-1444-0658AEC65793}"/>
                </a:ext>
              </a:extLst>
            </p:cNvPr>
            <p:cNvSpPr/>
            <p:nvPr/>
          </p:nvSpPr>
          <p:spPr>
            <a:xfrm>
              <a:off x="0" y="76"/>
              <a:ext cx="9144" cy="684581"/>
            </a:xfrm>
            <a:custGeom>
              <a:avLst/>
              <a:gdLst/>
              <a:ahLst/>
              <a:cxnLst/>
              <a:rect l="0" t="0" r="0" b="0"/>
              <a:pathLst>
                <a:path w="9144" h="684581">
                  <a:moveTo>
                    <a:pt x="0" y="0"/>
                  </a:moveTo>
                  <a:lnTo>
                    <a:pt x="9144" y="0"/>
                  </a:lnTo>
                  <a:lnTo>
                    <a:pt x="9144" y="684581"/>
                  </a:lnTo>
                  <a:lnTo>
                    <a:pt x="0" y="684581"/>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6" name="Rectangle 5">
              <a:extLst>
                <a:ext uri="{FF2B5EF4-FFF2-40B4-BE49-F238E27FC236}">
                  <a16:creationId xmlns:a16="http://schemas.microsoft.com/office/drawing/2014/main" id="{346E4062-13B4-377C-6E81-37BF9BF157F0}"/>
                </a:ext>
              </a:extLst>
            </p:cNvPr>
            <p:cNvSpPr/>
            <p:nvPr/>
          </p:nvSpPr>
          <p:spPr>
            <a:xfrm>
              <a:off x="0" y="679226"/>
              <a:ext cx="2027" cy="8975"/>
            </a:xfrm>
            <a:prstGeom prst="rect">
              <a:avLst/>
            </a:prstGeom>
            <a:ln>
              <a:noFill/>
            </a:ln>
          </p:spPr>
          <p:txBody>
            <a:bodyPr vert="horz" lIns="0" tIns="0" rIns="0" bIns="0" rtlCol="0">
              <a:noAutofit/>
            </a:bodyPr>
            <a:lstStyle/>
            <a:p>
              <a:pPr marL="192405" marR="248920" indent="-6350" algn="l">
                <a:lnSpc>
                  <a:spcPct val="107000"/>
                </a:lnSpc>
                <a:spcAft>
                  <a:spcPts val="800"/>
                </a:spcAft>
              </a:pPr>
              <a:r>
                <a:rPr lang="en-GB" sz="100">
                  <a:solidFill>
                    <a:srgbClr val="000000"/>
                  </a:solidFill>
                  <a:effectLst/>
                  <a:latin typeface="Times New Roman" panose="02020603050405020304" pitchFamily="18" charset="0"/>
                  <a:ea typeface="Times New Roman" panose="02020603050405020304" pitchFamily="18" charset="0"/>
                </a:rPr>
                <a:t> </a:t>
              </a:r>
              <a:endParaRPr lang="en-GB" sz="1100">
                <a:solidFill>
                  <a:srgbClr val="000000"/>
                </a:solidFill>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C133E3E7-F3A6-816B-78BA-077301447E57}"/>
                </a:ext>
              </a:extLst>
            </p:cNvPr>
            <p:cNvPicPr/>
            <p:nvPr/>
          </p:nvPicPr>
          <p:blipFill>
            <a:blip r:embed="rId3"/>
            <a:stretch>
              <a:fillRect/>
            </a:stretch>
          </p:blipFill>
          <p:spPr>
            <a:xfrm>
              <a:off x="1473" y="0"/>
              <a:ext cx="2705100" cy="684530"/>
            </a:xfrm>
            <a:prstGeom prst="rect">
              <a:avLst/>
            </a:prstGeom>
          </p:spPr>
        </p:pic>
      </p:grpSp>
      <p:pic>
        <p:nvPicPr>
          <p:cNvPr id="8" name="Picture 7">
            <a:extLst>
              <a:ext uri="{FF2B5EF4-FFF2-40B4-BE49-F238E27FC236}">
                <a16:creationId xmlns:a16="http://schemas.microsoft.com/office/drawing/2014/main" id="{453FF951-0A2E-21E8-23E2-C5F3E170D90B}"/>
              </a:ext>
            </a:extLst>
          </p:cNvPr>
          <p:cNvPicPr>
            <a:picLocks noChangeAspect="1"/>
          </p:cNvPicPr>
          <p:nvPr/>
        </p:nvPicPr>
        <p:blipFill>
          <a:blip r:embed="rId4"/>
          <a:stretch>
            <a:fillRect/>
          </a:stretch>
        </p:blipFill>
        <p:spPr>
          <a:xfrm>
            <a:off x="639594" y="1528588"/>
            <a:ext cx="2795505" cy="796175"/>
          </a:xfrm>
          <a:prstGeom prst="rect">
            <a:avLst/>
          </a:prstGeom>
        </p:spPr>
      </p:pic>
      <p:sp>
        <p:nvSpPr>
          <p:cNvPr id="9" name="TextBox 8">
            <a:extLst>
              <a:ext uri="{FF2B5EF4-FFF2-40B4-BE49-F238E27FC236}">
                <a16:creationId xmlns:a16="http://schemas.microsoft.com/office/drawing/2014/main" id="{D6560AB1-7DA5-0FF6-D0A6-E64658149159}"/>
              </a:ext>
            </a:extLst>
          </p:cNvPr>
          <p:cNvSpPr txBox="1"/>
          <p:nvPr/>
        </p:nvSpPr>
        <p:spPr>
          <a:xfrm>
            <a:off x="3823985" y="1528588"/>
            <a:ext cx="8929300" cy="2492990"/>
          </a:xfrm>
          <a:prstGeom prst="rect">
            <a:avLst/>
          </a:prstGeom>
          <a:noFill/>
        </p:spPr>
        <p:txBody>
          <a:bodyPr wrap="square" rtlCol="0">
            <a:spAutoFit/>
          </a:bodyPr>
          <a:lstStyle/>
          <a:p>
            <a:r>
              <a:rPr lang="en-US" b="1" dirty="0">
                <a:solidFill>
                  <a:schemeClr val="accent4">
                    <a:lumMod val="75000"/>
                  </a:schemeClr>
                </a:solidFill>
              </a:rPr>
              <a:t>2022: Pilot in elective surgery</a:t>
            </a:r>
          </a:p>
          <a:p>
            <a:pPr marL="742950" lvl="1" indent="-285750">
              <a:buFont typeface="Wingdings" pitchFamily="2" charset="2"/>
              <a:buChar char="ü"/>
            </a:pPr>
            <a:r>
              <a:rPr lang="en-US" sz="1600" b="1" i="1" dirty="0">
                <a:solidFill>
                  <a:schemeClr val="accent4"/>
                </a:solidFill>
              </a:rPr>
              <a:t>SDM : 14% patients not proceeding → saving ~£10K / month</a:t>
            </a:r>
          </a:p>
          <a:p>
            <a:pPr marL="742950" lvl="1" indent="-285750">
              <a:buFont typeface="Wingdings" pitchFamily="2" charset="2"/>
              <a:buChar char="ü"/>
            </a:pPr>
            <a:r>
              <a:rPr lang="en-US" sz="1600" b="1" i="1" dirty="0">
                <a:solidFill>
                  <a:schemeClr val="accent4"/>
                </a:solidFill>
              </a:rPr>
              <a:t>Medication reviews → saving £41 / patient / month </a:t>
            </a:r>
          </a:p>
          <a:p>
            <a:endParaRPr lang="en-US" b="1" dirty="0">
              <a:solidFill>
                <a:schemeClr val="accent4">
                  <a:lumMod val="75000"/>
                </a:schemeClr>
              </a:solidFill>
            </a:endParaRPr>
          </a:p>
          <a:p>
            <a:r>
              <a:rPr lang="en-US" b="1" dirty="0">
                <a:solidFill>
                  <a:schemeClr val="accent4">
                    <a:lumMod val="75000"/>
                  </a:schemeClr>
                </a:solidFill>
              </a:rPr>
              <a:t>2023: Substantive elective service</a:t>
            </a:r>
            <a:endParaRPr lang="en-US" dirty="0">
              <a:solidFill>
                <a:schemeClr val="accent4">
                  <a:lumMod val="75000"/>
                </a:schemeClr>
              </a:solidFill>
            </a:endParaRPr>
          </a:p>
          <a:p>
            <a:pPr marL="742950" lvl="1" indent="-285750">
              <a:buFont typeface="Wingdings" panose="05000000000000000000" pitchFamily="2" charset="2"/>
              <a:buChar char="§"/>
            </a:pPr>
            <a:r>
              <a:rPr lang="en-US" sz="1600" dirty="0">
                <a:solidFill>
                  <a:schemeClr val="accent4"/>
                </a:solidFill>
              </a:rPr>
              <a:t>General Surgery + others</a:t>
            </a:r>
          </a:p>
          <a:p>
            <a:pPr marL="742950" lvl="1" indent="-285750">
              <a:buFont typeface="Wingdings" panose="05000000000000000000" pitchFamily="2" charset="2"/>
              <a:buChar char="§"/>
            </a:pPr>
            <a:r>
              <a:rPr lang="en-US" sz="1600" dirty="0">
                <a:solidFill>
                  <a:schemeClr val="accent4"/>
                </a:solidFill>
              </a:rPr>
              <a:t>Clinical Nurse Specialist, Consultant Geriatrician (0.5), Co-Ordinator (0.4) </a:t>
            </a:r>
          </a:p>
          <a:p>
            <a:endParaRPr lang="en-US" dirty="0">
              <a:solidFill>
                <a:schemeClr val="accent4"/>
              </a:solidFill>
            </a:endParaRPr>
          </a:p>
          <a:p>
            <a:endParaRPr lang="en-US" dirty="0">
              <a:solidFill>
                <a:schemeClr val="accent5">
                  <a:lumMod val="75000"/>
                </a:schemeClr>
              </a:solidFill>
            </a:endParaRPr>
          </a:p>
        </p:txBody>
      </p:sp>
      <p:sp>
        <p:nvSpPr>
          <p:cNvPr id="11" name="TextBox 10">
            <a:extLst>
              <a:ext uri="{FF2B5EF4-FFF2-40B4-BE49-F238E27FC236}">
                <a16:creationId xmlns:a16="http://schemas.microsoft.com/office/drawing/2014/main" id="{B53A91DC-722D-4B2A-9158-B6CC15FDB7CC}"/>
              </a:ext>
            </a:extLst>
          </p:cNvPr>
          <p:cNvSpPr txBox="1"/>
          <p:nvPr/>
        </p:nvSpPr>
        <p:spPr>
          <a:xfrm>
            <a:off x="3823985" y="3737184"/>
            <a:ext cx="7603347" cy="2431435"/>
          </a:xfrm>
          <a:prstGeom prst="rect">
            <a:avLst/>
          </a:prstGeom>
          <a:noFill/>
        </p:spPr>
        <p:txBody>
          <a:bodyPr wrap="square" lIns="91440" tIns="45720" rIns="91440" bIns="45720" rtlCol="0" anchor="t">
            <a:spAutoFit/>
          </a:bodyPr>
          <a:lstStyle/>
          <a:p>
            <a:r>
              <a:rPr lang="en-US" b="1" dirty="0">
                <a:solidFill>
                  <a:schemeClr val="accent4">
                    <a:lumMod val="75000"/>
                  </a:schemeClr>
                </a:solidFill>
              </a:rPr>
              <a:t>2022: Pilot in elective surgery</a:t>
            </a:r>
          </a:p>
          <a:p>
            <a:pPr marL="742950" lvl="1" indent="-285750">
              <a:buFont typeface="Wingdings" panose="05000000000000000000" pitchFamily="2" charset="2"/>
              <a:buChar char="ü"/>
            </a:pPr>
            <a:r>
              <a:rPr lang="en-US" sz="1600" b="1" dirty="0">
                <a:solidFill>
                  <a:schemeClr val="accent4"/>
                </a:solidFill>
              </a:rPr>
              <a:t>Digital tools – Power BI, self-screening of frailty</a:t>
            </a:r>
            <a:endParaRPr lang="en-US" b="1" dirty="0">
              <a:solidFill>
                <a:schemeClr val="accent4"/>
              </a:solidFill>
            </a:endParaRPr>
          </a:p>
          <a:p>
            <a:pPr marL="742950" lvl="1" indent="-285750">
              <a:buFont typeface="Wingdings" panose="05000000000000000000" pitchFamily="2" charset="2"/>
              <a:buChar char="ü"/>
            </a:pPr>
            <a:r>
              <a:rPr lang="en-US" sz="1600" b="1" dirty="0">
                <a:solidFill>
                  <a:schemeClr val="accent4"/>
                </a:solidFill>
                <a:ea typeface="Calibri"/>
                <a:cs typeface="Calibri"/>
              </a:rPr>
              <a:t>Cost savings demonstrated – substantive funding</a:t>
            </a:r>
          </a:p>
          <a:p>
            <a:endParaRPr lang="en-US" b="1" dirty="0">
              <a:solidFill>
                <a:schemeClr val="accent4">
                  <a:lumMod val="75000"/>
                </a:schemeClr>
              </a:solidFill>
            </a:endParaRPr>
          </a:p>
          <a:p>
            <a:r>
              <a:rPr lang="en-US" b="1" dirty="0">
                <a:solidFill>
                  <a:schemeClr val="accent4">
                    <a:lumMod val="75000"/>
                  </a:schemeClr>
                </a:solidFill>
              </a:rPr>
              <a:t>2023: Substantive elective service </a:t>
            </a:r>
          </a:p>
          <a:p>
            <a:pPr marL="742950" lvl="1" indent="-285750">
              <a:buFont typeface="Wingdings" panose="05000000000000000000" pitchFamily="2" charset="2"/>
              <a:buChar char="§"/>
            </a:pPr>
            <a:r>
              <a:rPr lang="en-US" sz="1600" dirty="0">
                <a:solidFill>
                  <a:schemeClr val="accent4"/>
                </a:solidFill>
              </a:rPr>
              <a:t>HVLC &amp; colorectal cancer; frailty screening all stage 5 patients</a:t>
            </a:r>
            <a:endParaRPr lang="en-US" sz="1600" dirty="0">
              <a:solidFill>
                <a:schemeClr val="accent4"/>
              </a:solidFill>
              <a:ea typeface="Calibri"/>
              <a:cs typeface="Calibri"/>
            </a:endParaRPr>
          </a:p>
          <a:p>
            <a:pPr marL="742950" lvl="1" indent="-285750">
              <a:buFont typeface="Wingdings" panose="05000000000000000000" pitchFamily="2" charset="2"/>
              <a:buChar char="§"/>
            </a:pPr>
            <a:r>
              <a:rPr lang="en-US" sz="1600" dirty="0">
                <a:solidFill>
                  <a:schemeClr val="accent4"/>
                </a:solidFill>
              </a:rPr>
              <a:t>Consultant Geriatrician (0.3), 2 JCFs, Band 3</a:t>
            </a:r>
          </a:p>
          <a:p>
            <a:r>
              <a:rPr lang="en-US" sz="1600" dirty="0">
                <a:solidFill>
                  <a:schemeClr val="accent4">
                    <a:lumMod val="75000"/>
                  </a:schemeClr>
                </a:solidFill>
              </a:rPr>
              <a:t>            </a:t>
            </a:r>
          </a:p>
          <a:p>
            <a:endParaRPr lang="en-GB" dirty="0"/>
          </a:p>
        </p:txBody>
      </p:sp>
      <p:pic>
        <p:nvPicPr>
          <p:cNvPr id="12" name="Picture 11">
            <a:extLst>
              <a:ext uri="{FF2B5EF4-FFF2-40B4-BE49-F238E27FC236}">
                <a16:creationId xmlns:a16="http://schemas.microsoft.com/office/drawing/2014/main" id="{F3F43D01-A4A7-D510-A8D1-2438A94E8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pic>
        <p:nvPicPr>
          <p:cNvPr id="13" name="Picture 12">
            <a:extLst>
              <a:ext uri="{FF2B5EF4-FFF2-40B4-BE49-F238E27FC236}">
                <a16:creationId xmlns:a16="http://schemas.microsoft.com/office/drawing/2014/main" id="{D30C5293-98DA-BCC3-7886-416B8DA131C2}"/>
              </a:ext>
            </a:extLst>
          </p:cNvPr>
          <p:cNvPicPr>
            <a:picLocks noChangeAspect="1"/>
          </p:cNvPicPr>
          <p:nvPr/>
        </p:nvPicPr>
        <p:blipFill>
          <a:blip r:embed="rId6"/>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1620537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EDE7F3-6D07-94E9-ED8B-E21053E539DF}"/>
              </a:ext>
            </a:extLst>
          </p:cNvPr>
          <p:cNvSpPr txBox="1">
            <a:spLocks/>
          </p:cNvSpPr>
          <p:nvPr/>
        </p:nvSpPr>
        <p:spPr bwMode="auto">
          <a:xfrm>
            <a:off x="-400850" y="12901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r>
              <a:rPr lang="en-US" sz="4000" b="1" dirty="0">
                <a:solidFill>
                  <a:srgbClr val="415F7F"/>
                </a:solidFill>
                <a:latin typeface="Poppins Bold" panose="00000800000000000000" charset="0"/>
                <a:ea typeface="Open Sans" panose="020B0606030504020204" pitchFamily="34" charset="0"/>
                <a:cs typeface="Poppins Bold" panose="00000800000000000000" charset="0"/>
              </a:rPr>
              <a:t>Adopt, Spread &amp; Embed</a:t>
            </a:r>
          </a:p>
        </p:txBody>
      </p:sp>
      <p:pic>
        <p:nvPicPr>
          <p:cNvPr id="6" name="Picture 5">
            <a:extLst>
              <a:ext uri="{FF2B5EF4-FFF2-40B4-BE49-F238E27FC236}">
                <a16:creationId xmlns:a16="http://schemas.microsoft.com/office/drawing/2014/main" id="{9ED39E65-4F71-4C4C-9978-882C23651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783" y="1332729"/>
            <a:ext cx="3461523" cy="1061534"/>
          </a:xfrm>
          <a:prstGeom prst="rect">
            <a:avLst/>
          </a:prstGeom>
        </p:spPr>
      </p:pic>
      <p:sp>
        <p:nvSpPr>
          <p:cNvPr id="7" name="TextBox 6">
            <a:extLst>
              <a:ext uri="{FF2B5EF4-FFF2-40B4-BE49-F238E27FC236}">
                <a16:creationId xmlns:a16="http://schemas.microsoft.com/office/drawing/2014/main" id="{319062E7-4984-4714-926E-39AF2285E703}"/>
              </a:ext>
            </a:extLst>
          </p:cNvPr>
          <p:cNvSpPr txBox="1"/>
          <p:nvPr/>
        </p:nvSpPr>
        <p:spPr>
          <a:xfrm>
            <a:off x="848991" y="4178498"/>
            <a:ext cx="7960658" cy="2339102"/>
          </a:xfrm>
          <a:prstGeom prst="rect">
            <a:avLst/>
          </a:prstGeom>
          <a:noFill/>
        </p:spPr>
        <p:txBody>
          <a:bodyPr wrap="square" rtlCol="0">
            <a:spAutoFit/>
          </a:bodyPr>
          <a:lstStyle/>
          <a:p>
            <a:r>
              <a:rPr lang="en-GB" dirty="0">
                <a:solidFill>
                  <a:schemeClr val="accent4">
                    <a:lumMod val="50000"/>
                  </a:schemeClr>
                </a:solidFill>
                <a:latin typeface="Poppins" panose="00000500000000000000" pitchFamily="2" charset="0"/>
                <a:cs typeface="Poppins" panose="00000500000000000000" pitchFamily="2" charset="0"/>
              </a:rPr>
              <a:t>Define</a:t>
            </a:r>
            <a:r>
              <a:rPr lang="en-GB" b="1" dirty="0">
                <a:solidFill>
                  <a:schemeClr val="accent4">
                    <a:lumMod val="50000"/>
                  </a:schemeClr>
                </a:solidFill>
                <a:latin typeface="Poppins" panose="00000500000000000000" pitchFamily="2" charset="0"/>
                <a:cs typeface="Poppins" panose="00000500000000000000" pitchFamily="2" charset="0"/>
              </a:rPr>
              <a:t> </a:t>
            </a:r>
            <a:r>
              <a:rPr lang="en-GB" b="1" i="1" dirty="0">
                <a:solidFill>
                  <a:schemeClr val="accent4">
                    <a:lumMod val="50000"/>
                  </a:schemeClr>
                </a:solidFill>
                <a:latin typeface="Poppins" panose="00000500000000000000" pitchFamily="2" charset="0"/>
                <a:cs typeface="Poppins" panose="00000500000000000000" pitchFamily="2" charset="0"/>
              </a:rPr>
              <a:t>Case for change</a:t>
            </a:r>
          </a:p>
          <a:p>
            <a:endParaRPr lang="en-GB" b="1" dirty="0">
              <a:solidFill>
                <a:schemeClr val="accent4">
                  <a:lumMod val="50000"/>
                </a:schemeClr>
              </a:solidFill>
              <a:latin typeface="Poppins" panose="00000500000000000000" pitchFamily="2" charset="0"/>
              <a:cs typeface="Poppins" panose="00000500000000000000" pitchFamily="2" charset="0"/>
            </a:endParaRPr>
          </a:p>
          <a:p>
            <a:r>
              <a:rPr lang="en-GB" b="1" dirty="0">
                <a:solidFill>
                  <a:schemeClr val="accent4">
                    <a:lumMod val="50000"/>
                  </a:schemeClr>
                </a:solidFill>
                <a:latin typeface="Poppins" panose="00000500000000000000" pitchFamily="2" charset="0"/>
                <a:cs typeface="Poppins" panose="00000500000000000000" pitchFamily="2" charset="0"/>
              </a:rPr>
              <a:t>Collaboration </a:t>
            </a:r>
            <a:r>
              <a:rPr lang="en-GB" dirty="0">
                <a:solidFill>
                  <a:schemeClr val="accent4">
                    <a:lumMod val="50000"/>
                  </a:schemeClr>
                </a:solidFill>
                <a:latin typeface="Poppins" panose="00000500000000000000" pitchFamily="2" charset="0"/>
                <a:cs typeface="Poppins" panose="00000500000000000000" pitchFamily="2" charset="0"/>
              </a:rPr>
              <a:t>– resources, experience</a:t>
            </a:r>
          </a:p>
          <a:p>
            <a:endParaRPr lang="en-GB" dirty="0">
              <a:solidFill>
                <a:schemeClr val="accent4">
                  <a:lumMod val="50000"/>
                </a:schemeClr>
              </a:solidFill>
              <a:latin typeface="Poppins" panose="00000500000000000000" pitchFamily="2" charset="0"/>
              <a:cs typeface="Poppins" panose="00000500000000000000" pitchFamily="2" charset="0"/>
            </a:endParaRPr>
          </a:p>
          <a:p>
            <a:r>
              <a:rPr lang="en-GB" dirty="0">
                <a:solidFill>
                  <a:schemeClr val="accent4">
                    <a:lumMod val="50000"/>
                  </a:schemeClr>
                </a:solidFill>
                <a:latin typeface="Poppins" panose="00000500000000000000" pitchFamily="2" charset="0"/>
                <a:cs typeface="Poppins" panose="00000500000000000000" pitchFamily="2" charset="0"/>
              </a:rPr>
              <a:t>Reach </a:t>
            </a:r>
            <a:r>
              <a:rPr lang="en-GB" b="1" dirty="0">
                <a:solidFill>
                  <a:schemeClr val="accent4">
                    <a:lumMod val="50000"/>
                  </a:schemeClr>
                </a:solidFill>
                <a:latin typeface="Poppins" panose="00000500000000000000" pitchFamily="2" charset="0"/>
                <a:cs typeface="Poppins" panose="00000500000000000000" pitchFamily="2" charset="0"/>
              </a:rPr>
              <a:t>stakeholders</a:t>
            </a:r>
          </a:p>
          <a:p>
            <a:endParaRPr lang="en-GB" sz="2000" b="1" dirty="0">
              <a:solidFill>
                <a:schemeClr val="accent4">
                  <a:lumMod val="50000"/>
                </a:schemeClr>
              </a:solidFill>
            </a:endParaRPr>
          </a:p>
          <a:p>
            <a:endParaRPr lang="en-GB" dirty="0"/>
          </a:p>
          <a:p>
            <a:endParaRPr lang="en-GB" dirty="0"/>
          </a:p>
        </p:txBody>
      </p:sp>
      <p:sp>
        <p:nvSpPr>
          <p:cNvPr id="8" name="TextBox 7">
            <a:extLst>
              <a:ext uri="{FF2B5EF4-FFF2-40B4-BE49-F238E27FC236}">
                <a16:creationId xmlns:a16="http://schemas.microsoft.com/office/drawing/2014/main" id="{E24DC104-F0B2-4D2E-BC25-8734265F65DD}"/>
              </a:ext>
            </a:extLst>
          </p:cNvPr>
          <p:cNvSpPr txBox="1"/>
          <p:nvPr/>
        </p:nvSpPr>
        <p:spPr>
          <a:xfrm>
            <a:off x="5616275" y="2583928"/>
            <a:ext cx="5462494" cy="2492990"/>
          </a:xfrm>
          <a:prstGeom prst="rect">
            <a:avLst/>
          </a:prstGeom>
          <a:noFill/>
        </p:spPr>
        <p:txBody>
          <a:bodyPr wrap="square" rtlCol="0">
            <a:spAutoFit/>
          </a:bodyPr>
          <a:lstStyle/>
          <a:p>
            <a:r>
              <a:rPr lang="en-GB" b="1" dirty="0">
                <a:solidFill>
                  <a:schemeClr val="accent4">
                    <a:lumMod val="50000"/>
                  </a:schemeClr>
                </a:solidFill>
                <a:latin typeface="Poppins" panose="00000500000000000000" pitchFamily="2" charset="0"/>
                <a:cs typeface="Poppins" panose="00000500000000000000" pitchFamily="2" charset="0"/>
              </a:rPr>
              <a:t>Planned Care funding until April 2025</a:t>
            </a:r>
          </a:p>
          <a:p>
            <a:endParaRPr lang="en-GB" b="1" dirty="0">
              <a:solidFill>
                <a:schemeClr val="accent4">
                  <a:lumMod val="50000"/>
                </a:schemeClr>
              </a:solidFill>
              <a:latin typeface="Poppins" panose="00000500000000000000" pitchFamily="2" charset="0"/>
              <a:cs typeface="Poppins" panose="00000500000000000000" pitchFamily="2" charset="0"/>
            </a:endParaRPr>
          </a:p>
          <a:p>
            <a:r>
              <a:rPr lang="en-GB" b="1" dirty="0">
                <a:solidFill>
                  <a:schemeClr val="accent4">
                    <a:lumMod val="50000"/>
                  </a:schemeClr>
                </a:solidFill>
                <a:latin typeface="Poppins" panose="00000500000000000000" pitchFamily="2" charset="0"/>
                <a:cs typeface="Poppins" panose="00000500000000000000" pitchFamily="2" charset="0"/>
              </a:rPr>
              <a:t>£102K / health board:</a:t>
            </a:r>
          </a:p>
          <a:p>
            <a:pPr marL="285750" indent="-285750">
              <a:buFont typeface="Wingdings" panose="05000000000000000000" pitchFamily="2" charset="2"/>
              <a:buChar char="§"/>
            </a:pPr>
            <a:r>
              <a:rPr lang="en-GB" sz="1600" dirty="0">
                <a:solidFill>
                  <a:schemeClr val="accent4">
                    <a:lumMod val="50000"/>
                  </a:schemeClr>
                </a:solidFill>
                <a:latin typeface="Poppins" panose="00000500000000000000" pitchFamily="2" charset="0"/>
                <a:cs typeface="Poppins" panose="00000500000000000000" pitchFamily="2" charset="0"/>
              </a:rPr>
              <a:t>Staff: 3PA Consultant Geriatrician, B6 CNS, B3 Administrator</a:t>
            </a:r>
          </a:p>
          <a:p>
            <a:pPr marL="285750" indent="-285750">
              <a:buFont typeface="Wingdings" panose="05000000000000000000" pitchFamily="2" charset="2"/>
              <a:buChar char="§"/>
            </a:pPr>
            <a:r>
              <a:rPr lang="en-GB" sz="1600" dirty="0">
                <a:solidFill>
                  <a:schemeClr val="accent4">
                    <a:lumMod val="50000"/>
                  </a:schemeClr>
                </a:solidFill>
                <a:latin typeface="Poppins" panose="00000500000000000000" pitchFamily="2" charset="0"/>
                <a:cs typeface="Poppins" panose="00000500000000000000" pitchFamily="2" charset="0"/>
              </a:rPr>
              <a:t>Set-up equipment / licensing costs</a:t>
            </a:r>
          </a:p>
          <a:p>
            <a:endParaRPr lang="en-GB" dirty="0">
              <a:solidFill>
                <a:schemeClr val="accent4">
                  <a:lumMod val="50000"/>
                </a:schemeClr>
              </a:solidFill>
            </a:endParaRPr>
          </a:p>
          <a:p>
            <a:endParaRPr lang="en-GB" dirty="0"/>
          </a:p>
          <a:p>
            <a:endParaRPr lang="en-GB" dirty="0"/>
          </a:p>
        </p:txBody>
      </p:sp>
      <p:pic>
        <p:nvPicPr>
          <p:cNvPr id="12" name="Picture 11">
            <a:extLst>
              <a:ext uri="{FF2B5EF4-FFF2-40B4-BE49-F238E27FC236}">
                <a16:creationId xmlns:a16="http://schemas.microsoft.com/office/drawing/2014/main" id="{6C1F6CEE-9F08-40B4-BBB6-11226DD94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35" y="1305682"/>
            <a:ext cx="3184314" cy="2683151"/>
          </a:xfrm>
          <a:prstGeom prst="rect">
            <a:avLst/>
          </a:prstGeom>
        </p:spPr>
      </p:pic>
      <p:sp>
        <p:nvSpPr>
          <p:cNvPr id="13" name="TextBox 12">
            <a:extLst>
              <a:ext uri="{FF2B5EF4-FFF2-40B4-BE49-F238E27FC236}">
                <a16:creationId xmlns:a16="http://schemas.microsoft.com/office/drawing/2014/main" id="{819F9B78-93D5-4EA0-AF4E-35E0AF302E0B}"/>
              </a:ext>
            </a:extLst>
          </p:cNvPr>
          <p:cNvSpPr txBox="1"/>
          <p:nvPr/>
        </p:nvSpPr>
        <p:spPr>
          <a:xfrm>
            <a:off x="5668783" y="4358642"/>
            <a:ext cx="6057052" cy="1323439"/>
          </a:xfrm>
          <a:prstGeom prst="rect">
            <a:avLst/>
          </a:prstGeom>
          <a:noFill/>
          <a:ln w="57150">
            <a:solidFill>
              <a:srgbClr val="FF0000"/>
            </a:solidFill>
          </a:ln>
        </p:spPr>
        <p:txBody>
          <a:bodyPr wrap="square" rtlCol="0">
            <a:spAutoFit/>
          </a:bodyPr>
          <a:lstStyle/>
          <a:p>
            <a:r>
              <a:rPr lang="en-GB" sz="2000" b="1" i="1" u="sng" dirty="0">
                <a:solidFill>
                  <a:schemeClr val="accent4"/>
                </a:solidFill>
                <a:latin typeface="Poppins" panose="00000500000000000000" pitchFamily="2" charset="0"/>
                <a:cs typeface="Poppins" panose="00000500000000000000" pitchFamily="2" charset="0"/>
              </a:rPr>
              <a:t>Savings if model scaled across Wales:</a:t>
            </a:r>
          </a:p>
          <a:p>
            <a:r>
              <a:rPr lang="en-GB" sz="2000" b="1" dirty="0">
                <a:solidFill>
                  <a:schemeClr val="accent4"/>
                </a:solidFill>
                <a:latin typeface="Poppins" panose="00000500000000000000" pitchFamily="2" charset="0"/>
                <a:cs typeface="Poppins" panose="00000500000000000000" pitchFamily="2" charset="0"/>
              </a:rPr>
              <a:t>£3.3m </a:t>
            </a:r>
            <a:r>
              <a:rPr lang="en-GB" sz="2000" dirty="0">
                <a:solidFill>
                  <a:schemeClr val="accent4"/>
                </a:solidFill>
                <a:latin typeface="Poppins" panose="00000500000000000000" pitchFamily="2" charset="0"/>
                <a:cs typeface="Poppins" panose="00000500000000000000" pitchFamily="2" charset="0"/>
              </a:rPr>
              <a:t>patients not proceeding (n=884)</a:t>
            </a:r>
          </a:p>
          <a:p>
            <a:r>
              <a:rPr lang="en-GB" sz="2000" b="1" dirty="0">
                <a:solidFill>
                  <a:schemeClr val="accent4"/>
                </a:solidFill>
                <a:latin typeface="Poppins" panose="00000500000000000000" pitchFamily="2" charset="0"/>
                <a:cs typeface="Poppins" panose="00000500000000000000" pitchFamily="2" charset="0"/>
              </a:rPr>
              <a:t>£1.4m</a:t>
            </a:r>
            <a:r>
              <a:rPr lang="en-GB" sz="2000" dirty="0">
                <a:solidFill>
                  <a:schemeClr val="accent4"/>
                </a:solidFill>
                <a:latin typeface="Poppins" panose="00000500000000000000" pitchFamily="2" charset="0"/>
                <a:cs typeface="Poppins" panose="00000500000000000000" pitchFamily="2" charset="0"/>
              </a:rPr>
              <a:t> primary/secondary care appts</a:t>
            </a:r>
          </a:p>
          <a:p>
            <a:r>
              <a:rPr lang="en-GB" sz="2000" b="1" dirty="0">
                <a:solidFill>
                  <a:schemeClr val="accent4"/>
                </a:solidFill>
                <a:latin typeface="Poppins" panose="00000500000000000000" pitchFamily="2" charset="0"/>
                <a:cs typeface="Poppins" panose="00000500000000000000" pitchFamily="2" charset="0"/>
              </a:rPr>
              <a:t>£258,000 </a:t>
            </a:r>
            <a:r>
              <a:rPr lang="en-GB" sz="2000" dirty="0">
                <a:solidFill>
                  <a:schemeClr val="accent4"/>
                </a:solidFill>
                <a:latin typeface="Poppins" panose="00000500000000000000" pitchFamily="2" charset="0"/>
                <a:cs typeface="Poppins" panose="00000500000000000000" pitchFamily="2" charset="0"/>
              </a:rPr>
              <a:t>medication changes</a:t>
            </a:r>
          </a:p>
        </p:txBody>
      </p:sp>
      <p:pic>
        <p:nvPicPr>
          <p:cNvPr id="9" name="Picture 8">
            <a:extLst>
              <a:ext uri="{FF2B5EF4-FFF2-40B4-BE49-F238E27FC236}">
                <a16:creationId xmlns:a16="http://schemas.microsoft.com/office/drawing/2014/main" id="{83C64ABB-E761-032A-8D56-A00C07423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pic>
        <p:nvPicPr>
          <p:cNvPr id="10" name="Picture 9">
            <a:extLst>
              <a:ext uri="{FF2B5EF4-FFF2-40B4-BE49-F238E27FC236}">
                <a16:creationId xmlns:a16="http://schemas.microsoft.com/office/drawing/2014/main" id="{D345F462-499C-79EE-CFE4-33F5ED3037A8}"/>
              </a:ext>
            </a:extLst>
          </p:cNvPr>
          <p:cNvPicPr>
            <a:picLocks noChangeAspect="1"/>
          </p:cNvPicPr>
          <p:nvPr/>
        </p:nvPicPr>
        <p:blipFill>
          <a:blip r:embed="rId6"/>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276082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8BD7F8-9EE0-84C1-EFAC-E89B03F7DFC6}"/>
              </a:ext>
            </a:extLst>
          </p:cNvPr>
          <p:cNvSpPr txBox="1">
            <a:spLocks/>
          </p:cNvSpPr>
          <p:nvPr/>
        </p:nvSpPr>
        <p:spPr bwMode="auto">
          <a:xfrm>
            <a:off x="352165" y="1895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r>
              <a:rPr lang="en-US" sz="4000" b="1" dirty="0">
                <a:solidFill>
                  <a:srgbClr val="415F7F"/>
                </a:solidFill>
                <a:latin typeface="Poppins Bold" panose="00000800000000000000" charset="0"/>
                <a:ea typeface="Open Sans" panose="020B0606030504020204" pitchFamily="34" charset="0"/>
                <a:cs typeface="Poppins Bold" panose="00000800000000000000" charset="0"/>
              </a:rPr>
              <a:t>Progress So Far…</a:t>
            </a:r>
          </a:p>
        </p:txBody>
      </p:sp>
      <p:pic>
        <p:nvPicPr>
          <p:cNvPr id="1026" name="Picture 2" descr="Organisation Structure of NHS Wales - NHS Wales Shared Services Partnership">
            <a:extLst>
              <a:ext uri="{FF2B5EF4-FFF2-40B4-BE49-F238E27FC236}">
                <a16:creationId xmlns:a16="http://schemas.microsoft.com/office/drawing/2014/main" id="{278F3D69-7A97-439C-B2E1-CA4D9FCA3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350" y="1018116"/>
            <a:ext cx="4176430" cy="4962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CF5A68-6362-4FAB-AFBB-C3743663FE73}"/>
              </a:ext>
            </a:extLst>
          </p:cNvPr>
          <p:cNvSpPr txBox="1"/>
          <p:nvPr/>
        </p:nvSpPr>
        <p:spPr>
          <a:xfrm>
            <a:off x="603285" y="1922168"/>
            <a:ext cx="3454400" cy="800219"/>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Hywel </a:t>
            </a:r>
            <a:r>
              <a:rPr lang="en-GB" b="1" dirty="0" err="1">
                <a:latin typeface="Poppins" panose="00000500000000000000" pitchFamily="2" charset="0"/>
                <a:cs typeface="Poppins" panose="00000500000000000000" pitchFamily="2" charset="0"/>
              </a:rPr>
              <a:t>Dda</a:t>
            </a:r>
            <a:endParaRPr lang="en-GB" b="1" dirty="0">
              <a:latin typeface="Poppins" panose="00000500000000000000" pitchFamily="2" charset="0"/>
              <a:cs typeface="Poppins" panose="00000500000000000000" pitchFamily="2" charset="0"/>
            </a:endParaRP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strong interest (geriatrics, anaesthetics)</a:t>
            </a:r>
          </a:p>
        </p:txBody>
      </p:sp>
      <p:sp>
        <p:nvSpPr>
          <p:cNvPr id="7" name="TextBox 6">
            <a:extLst>
              <a:ext uri="{FF2B5EF4-FFF2-40B4-BE49-F238E27FC236}">
                <a16:creationId xmlns:a16="http://schemas.microsoft.com/office/drawing/2014/main" id="{FC2F2F06-0B09-4B70-9FD9-E80599BBFE89}"/>
              </a:ext>
            </a:extLst>
          </p:cNvPr>
          <p:cNvSpPr txBox="1"/>
          <p:nvPr/>
        </p:nvSpPr>
        <p:spPr>
          <a:xfrm>
            <a:off x="8182265" y="4745368"/>
            <a:ext cx="3683163" cy="1785104"/>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CAV</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Consultant sessions from Sept</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CNS – secondment to be recruited</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Co-ordinator role – in discussion</a:t>
            </a:r>
          </a:p>
          <a:p>
            <a:pPr marL="285750" indent="-285750">
              <a:buFont typeface="Wingdings" panose="05000000000000000000" pitchFamily="2" charset="2"/>
              <a:buChar char="§"/>
            </a:pPr>
            <a:endParaRPr lang="en-GB" sz="1400" dirty="0"/>
          </a:p>
          <a:p>
            <a:endParaRPr lang="en-GB" dirty="0"/>
          </a:p>
          <a:p>
            <a:endParaRPr lang="en-GB" dirty="0"/>
          </a:p>
        </p:txBody>
      </p:sp>
      <p:sp>
        <p:nvSpPr>
          <p:cNvPr id="8" name="TextBox 7">
            <a:extLst>
              <a:ext uri="{FF2B5EF4-FFF2-40B4-BE49-F238E27FC236}">
                <a16:creationId xmlns:a16="http://schemas.microsoft.com/office/drawing/2014/main" id="{6DBE5AA6-5A13-4183-9B3E-5F53735DA07B}"/>
              </a:ext>
            </a:extLst>
          </p:cNvPr>
          <p:cNvSpPr txBox="1"/>
          <p:nvPr/>
        </p:nvSpPr>
        <p:spPr>
          <a:xfrm>
            <a:off x="8188764" y="3243804"/>
            <a:ext cx="3567322" cy="1231106"/>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Aneurin Bevan</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good engagement (geriatrics, surgery)</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seeking external geriatrician support</a:t>
            </a:r>
          </a:p>
        </p:txBody>
      </p:sp>
      <p:sp>
        <p:nvSpPr>
          <p:cNvPr id="9" name="TextBox 8">
            <a:extLst>
              <a:ext uri="{FF2B5EF4-FFF2-40B4-BE49-F238E27FC236}">
                <a16:creationId xmlns:a16="http://schemas.microsoft.com/office/drawing/2014/main" id="{5C83C972-AB3C-4EFE-B89B-47CE99AD659F}"/>
              </a:ext>
            </a:extLst>
          </p:cNvPr>
          <p:cNvSpPr txBox="1"/>
          <p:nvPr/>
        </p:nvSpPr>
        <p:spPr>
          <a:xfrm>
            <a:off x="675453" y="5044649"/>
            <a:ext cx="2838823" cy="584775"/>
          </a:xfrm>
          <a:prstGeom prst="rect">
            <a:avLst/>
          </a:prstGeom>
          <a:noFill/>
        </p:spPr>
        <p:txBody>
          <a:bodyPr wrap="square" lIns="91440" tIns="45720" rIns="91440" bIns="45720" rtlCol="0" anchor="t">
            <a:spAutoFit/>
          </a:bodyPr>
          <a:lstStyle/>
          <a:p>
            <a:r>
              <a:rPr lang="en-GB" b="1" dirty="0">
                <a:latin typeface="Poppins" panose="00000500000000000000" pitchFamily="2" charset="0"/>
                <a:cs typeface="Poppins" panose="00000500000000000000" pitchFamily="2" charset="0"/>
              </a:rPr>
              <a:t>CTM</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Interest (geriatrics</a:t>
            </a:r>
            <a:r>
              <a:rPr lang="en-GB" sz="1400" dirty="0"/>
              <a:t>)</a:t>
            </a:r>
            <a:endParaRPr lang="en-GB" sz="1400" dirty="0">
              <a:ea typeface="Calibri"/>
              <a:cs typeface="Calibri"/>
            </a:endParaRPr>
          </a:p>
        </p:txBody>
      </p:sp>
      <p:sp>
        <p:nvSpPr>
          <p:cNvPr id="10" name="TextBox 9">
            <a:extLst>
              <a:ext uri="{FF2B5EF4-FFF2-40B4-BE49-F238E27FC236}">
                <a16:creationId xmlns:a16="http://schemas.microsoft.com/office/drawing/2014/main" id="{D87BF577-021E-452F-846E-3241250D1D0C}"/>
              </a:ext>
            </a:extLst>
          </p:cNvPr>
          <p:cNvSpPr txBox="1"/>
          <p:nvPr/>
        </p:nvSpPr>
        <p:spPr>
          <a:xfrm>
            <a:off x="665747" y="3441558"/>
            <a:ext cx="2838823" cy="1292662"/>
          </a:xfrm>
          <a:prstGeom prst="rect">
            <a:avLst/>
          </a:prstGeom>
          <a:noFill/>
        </p:spPr>
        <p:txBody>
          <a:bodyPr wrap="square" lIns="91440" tIns="45720" rIns="91440" bIns="45720" rtlCol="0" anchor="t">
            <a:spAutoFit/>
          </a:bodyPr>
          <a:lstStyle/>
          <a:p>
            <a:r>
              <a:rPr lang="en-GB" b="1" dirty="0">
                <a:latin typeface="Poppins" panose="00000500000000000000" pitchFamily="2" charset="0"/>
                <a:cs typeface="Poppins" panose="00000500000000000000" pitchFamily="2" charset="0"/>
              </a:rPr>
              <a:t>Swansea Bay</a:t>
            </a:r>
          </a:p>
          <a:p>
            <a:pPr marL="285750" indent="-285750">
              <a:buFont typeface="Wingdings"/>
              <a:buChar char="§"/>
            </a:pPr>
            <a:r>
              <a:rPr lang="en-GB" sz="1400" dirty="0">
                <a:latin typeface="Poppins" panose="00000500000000000000" pitchFamily="2" charset="0"/>
                <a:ea typeface="Calibri"/>
                <a:cs typeface="Poppins" panose="00000500000000000000" pitchFamily="2" charset="0"/>
              </a:rPr>
              <a:t>advertising for consultant post</a:t>
            </a:r>
          </a:p>
          <a:p>
            <a:pPr marL="285750" indent="-285750">
              <a:buFont typeface="Wingdings"/>
              <a:buChar char="§"/>
            </a:pPr>
            <a:r>
              <a:rPr lang="en-GB" sz="1400" dirty="0">
                <a:latin typeface="Poppins" panose="00000500000000000000" pitchFamily="2" charset="0"/>
                <a:ea typeface="Calibri"/>
                <a:cs typeface="Poppins" panose="00000500000000000000" pitchFamily="2" charset="0"/>
              </a:rPr>
              <a:t>specialty to be decided</a:t>
            </a:r>
          </a:p>
          <a:p>
            <a:pPr marL="285750" indent="-285750">
              <a:buFont typeface="Wingdings" panose="05000000000000000000" pitchFamily="2" charset="2"/>
              <a:buChar char="§"/>
            </a:pPr>
            <a:endParaRPr lang="en-GB" dirty="0">
              <a:ea typeface="Calibri" panose="020F0502020204030204"/>
              <a:cs typeface="Calibri" panose="020F0502020204030204"/>
            </a:endParaRPr>
          </a:p>
        </p:txBody>
      </p:sp>
      <p:sp>
        <p:nvSpPr>
          <p:cNvPr id="11" name="TextBox 10">
            <a:extLst>
              <a:ext uri="{FF2B5EF4-FFF2-40B4-BE49-F238E27FC236}">
                <a16:creationId xmlns:a16="http://schemas.microsoft.com/office/drawing/2014/main" id="{9AE7B052-D6CA-40B5-90D7-111695122E45}"/>
              </a:ext>
            </a:extLst>
          </p:cNvPr>
          <p:cNvSpPr txBox="1"/>
          <p:nvPr/>
        </p:nvSpPr>
        <p:spPr>
          <a:xfrm>
            <a:off x="8184018" y="1720681"/>
            <a:ext cx="2838823" cy="584775"/>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Betsi</a:t>
            </a:r>
          </a:p>
          <a:p>
            <a:pPr marL="285750" indent="-285750">
              <a:buFont typeface="Wingdings" panose="05000000000000000000" pitchFamily="2" charset="2"/>
              <a:buChar char="§"/>
            </a:pPr>
            <a:r>
              <a:rPr lang="en-GB" sz="1400" dirty="0">
                <a:latin typeface="Poppins" panose="00000500000000000000" pitchFamily="2" charset="0"/>
                <a:cs typeface="Poppins" panose="00000500000000000000" pitchFamily="2" charset="0"/>
              </a:rPr>
              <a:t>interest (anaesthetics)</a:t>
            </a:r>
          </a:p>
        </p:txBody>
      </p:sp>
      <p:pic>
        <p:nvPicPr>
          <p:cNvPr id="6" name="Picture 5">
            <a:extLst>
              <a:ext uri="{FF2B5EF4-FFF2-40B4-BE49-F238E27FC236}">
                <a16:creationId xmlns:a16="http://schemas.microsoft.com/office/drawing/2014/main" id="{CEBD1792-5874-2B22-9645-F30122276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pic>
        <p:nvPicPr>
          <p:cNvPr id="12" name="Picture 11">
            <a:extLst>
              <a:ext uri="{FF2B5EF4-FFF2-40B4-BE49-F238E27FC236}">
                <a16:creationId xmlns:a16="http://schemas.microsoft.com/office/drawing/2014/main" id="{D3E252B4-719C-2D0E-137C-60FDF22275B5}"/>
              </a:ext>
            </a:extLst>
          </p:cNvPr>
          <p:cNvPicPr>
            <a:picLocks noChangeAspect="1"/>
          </p:cNvPicPr>
          <p:nvPr/>
        </p:nvPicPr>
        <p:blipFill>
          <a:blip r:embed="rId5"/>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1538503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1E718A-77CA-D07E-57A8-10C2DACDF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2" y="465641"/>
            <a:ext cx="1159688" cy="690588"/>
          </a:xfrm>
          <a:prstGeom prst="rect">
            <a:avLst/>
          </a:prstGeom>
        </p:spPr>
      </p:pic>
      <p:sp>
        <p:nvSpPr>
          <p:cNvPr id="3" name="Title 1">
            <a:extLst>
              <a:ext uri="{FF2B5EF4-FFF2-40B4-BE49-F238E27FC236}">
                <a16:creationId xmlns:a16="http://schemas.microsoft.com/office/drawing/2014/main" id="{78C51307-DE91-1FCF-9F4D-F26F3E9DF203}"/>
              </a:ext>
            </a:extLst>
          </p:cNvPr>
          <p:cNvSpPr txBox="1">
            <a:spLocks/>
          </p:cNvSpPr>
          <p:nvPr/>
        </p:nvSpPr>
        <p:spPr bwMode="auto">
          <a:xfrm>
            <a:off x="298314" y="22570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r>
              <a:rPr lang="en-US" sz="4000" b="1" dirty="0">
                <a:solidFill>
                  <a:srgbClr val="415F7F"/>
                </a:solidFill>
                <a:latin typeface="Poppins Bold" panose="00000800000000000000" charset="0"/>
                <a:ea typeface="Open Sans" panose="020B0606030504020204" pitchFamily="34" charset="0"/>
                <a:cs typeface="Poppins Bold" panose="00000800000000000000" charset="0"/>
              </a:rPr>
              <a:t>Future Steps </a:t>
            </a:r>
          </a:p>
        </p:txBody>
      </p:sp>
      <p:sp>
        <p:nvSpPr>
          <p:cNvPr id="5" name="TextBox 4">
            <a:extLst>
              <a:ext uri="{FF2B5EF4-FFF2-40B4-BE49-F238E27FC236}">
                <a16:creationId xmlns:a16="http://schemas.microsoft.com/office/drawing/2014/main" id="{A84A5077-8908-416A-8B74-544E7D77FA7C}"/>
              </a:ext>
            </a:extLst>
          </p:cNvPr>
          <p:cNvSpPr txBox="1"/>
          <p:nvPr/>
        </p:nvSpPr>
        <p:spPr>
          <a:xfrm>
            <a:off x="1257404" y="4191889"/>
            <a:ext cx="2061028" cy="400110"/>
          </a:xfrm>
          <a:prstGeom prst="rect">
            <a:avLst/>
          </a:prstGeom>
          <a:noFill/>
        </p:spPr>
        <p:txBody>
          <a:bodyPr wrap="square" rtlCol="0">
            <a:spAutoFit/>
          </a:bodyPr>
          <a:lstStyle/>
          <a:p>
            <a:pPr algn="ctr"/>
            <a:r>
              <a:rPr lang="en-GB" sz="2000" b="1" dirty="0">
                <a:solidFill>
                  <a:srgbClr val="002060"/>
                </a:solidFill>
                <a:latin typeface="Poppins" panose="00000500000000000000" pitchFamily="2" charset="0"/>
                <a:cs typeface="Poppins" panose="00000500000000000000" pitchFamily="2" charset="0"/>
              </a:rPr>
              <a:t>Recruitment</a:t>
            </a:r>
          </a:p>
        </p:txBody>
      </p:sp>
      <p:pic>
        <p:nvPicPr>
          <p:cNvPr id="6" name="Graphic 5" descr="Hourglass Finished with solid fill">
            <a:extLst>
              <a:ext uri="{FF2B5EF4-FFF2-40B4-BE49-F238E27FC236}">
                <a16:creationId xmlns:a16="http://schemas.microsoft.com/office/drawing/2014/main" id="{2F1CEF9F-AA51-4510-88E0-F35F11B65E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4500" y="2564862"/>
            <a:ext cx="1143000" cy="1143000"/>
          </a:xfrm>
          <a:prstGeom prst="rect">
            <a:avLst/>
          </a:prstGeom>
        </p:spPr>
      </p:pic>
      <p:pic>
        <p:nvPicPr>
          <p:cNvPr id="8" name="Graphic 7" descr="Users">
            <a:extLst>
              <a:ext uri="{FF2B5EF4-FFF2-40B4-BE49-F238E27FC236}">
                <a16:creationId xmlns:a16="http://schemas.microsoft.com/office/drawing/2014/main" id="{1DBA3C87-A08A-4976-B9B8-6B32A7BCF4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2401" y="2315036"/>
            <a:ext cx="1731034" cy="1731034"/>
          </a:xfrm>
          <a:prstGeom prst="rect">
            <a:avLst/>
          </a:prstGeom>
        </p:spPr>
      </p:pic>
      <p:pic>
        <p:nvPicPr>
          <p:cNvPr id="10" name="Graphic 9" descr="Envelope">
            <a:extLst>
              <a:ext uri="{FF2B5EF4-FFF2-40B4-BE49-F238E27FC236}">
                <a16:creationId xmlns:a16="http://schemas.microsoft.com/office/drawing/2014/main" id="{6B45DD7E-557C-47BE-8D11-0919FC012D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54565" y="2568215"/>
            <a:ext cx="1280632" cy="1280632"/>
          </a:xfrm>
          <a:prstGeom prst="rect">
            <a:avLst/>
          </a:prstGeom>
        </p:spPr>
      </p:pic>
      <p:sp>
        <p:nvSpPr>
          <p:cNvPr id="11" name="TextBox 10">
            <a:extLst>
              <a:ext uri="{FF2B5EF4-FFF2-40B4-BE49-F238E27FC236}">
                <a16:creationId xmlns:a16="http://schemas.microsoft.com/office/drawing/2014/main" id="{7694B7D2-F3FB-408F-891F-E8B863039FD6}"/>
              </a:ext>
            </a:extLst>
          </p:cNvPr>
          <p:cNvSpPr txBox="1"/>
          <p:nvPr/>
        </p:nvSpPr>
        <p:spPr>
          <a:xfrm>
            <a:off x="5193918" y="4191889"/>
            <a:ext cx="1804163" cy="400110"/>
          </a:xfrm>
          <a:prstGeom prst="rect">
            <a:avLst/>
          </a:prstGeom>
          <a:noFill/>
        </p:spPr>
        <p:txBody>
          <a:bodyPr wrap="square" rtlCol="0">
            <a:spAutoFit/>
          </a:bodyPr>
          <a:lstStyle/>
          <a:p>
            <a:pPr algn="ctr"/>
            <a:r>
              <a:rPr lang="en-GB" sz="2000" b="1" dirty="0">
                <a:solidFill>
                  <a:srgbClr val="002060"/>
                </a:solidFill>
              </a:rPr>
              <a:t>2025/26</a:t>
            </a:r>
          </a:p>
        </p:txBody>
      </p:sp>
      <p:sp>
        <p:nvSpPr>
          <p:cNvPr id="12" name="TextBox 11">
            <a:extLst>
              <a:ext uri="{FF2B5EF4-FFF2-40B4-BE49-F238E27FC236}">
                <a16:creationId xmlns:a16="http://schemas.microsoft.com/office/drawing/2014/main" id="{53662B92-03A2-47DD-A138-BC35C3007CD3}"/>
              </a:ext>
            </a:extLst>
          </p:cNvPr>
          <p:cNvSpPr txBox="1"/>
          <p:nvPr/>
        </p:nvSpPr>
        <p:spPr>
          <a:xfrm>
            <a:off x="8992799" y="4191889"/>
            <a:ext cx="1804163" cy="400110"/>
          </a:xfrm>
          <a:prstGeom prst="rect">
            <a:avLst/>
          </a:prstGeom>
          <a:noFill/>
        </p:spPr>
        <p:txBody>
          <a:bodyPr wrap="square" rtlCol="0">
            <a:spAutoFit/>
          </a:bodyPr>
          <a:lstStyle/>
          <a:p>
            <a:pPr algn="ctr"/>
            <a:r>
              <a:rPr lang="en-GB" sz="2000" b="1" dirty="0">
                <a:solidFill>
                  <a:srgbClr val="002060"/>
                </a:solidFill>
                <a:latin typeface="Poppins" panose="00000500000000000000" pitchFamily="2" charset="0"/>
                <a:cs typeface="Poppins" panose="00000500000000000000" pitchFamily="2" charset="0"/>
              </a:rPr>
              <a:t>↓ variation</a:t>
            </a:r>
          </a:p>
        </p:txBody>
      </p:sp>
      <p:pic>
        <p:nvPicPr>
          <p:cNvPr id="7" name="Picture 6">
            <a:extLst>
              <a:ext uri="{FF2B5EF4-FFF2-40B4-BE49-F238E27FC236}">
                <a16:creationId xmlns:a16="http://schemas.microsoft.com/office/drawing/2014/main" id="{DF43D0C3-37DB-23F0-ADAC-2CC0A5972DF0}"/>
              </a:ext>
            </a:extLst>
          </p:cNvPr>
          <p:cNvPicPr>
            <a:picLocks noChangeAspect="1"/>
          </p:cNvPicPr>
          <p:nvPr/>
        </p:nvPicPr>
        <p:blipFill>
          <a:blip r:embed="rId10"/>
          <a:stretch>
            <a:fillRect/>
          </a:stretch>
        </p:blipFill>
        <p:spPr>
          <a:xfrm>
            <a:off x="8215071" y="102522"/>
            <a:ext cx="3809896" cy="963754"/>
          </a:xfrm>
          <a:prstGeom prst="rect">
            <a:avLst/>
          </a:prstGeom>
        </p:spPr>
      </p:pic>
    </p:spTree>
    <p:extLst>
      <p:ext uri="{BB962C8B-B14F-4D97-AF65-F5344CB8AC3E}">
        <p14:creationId xmlns:p14="http://schemas.microsoft.com/office/powerpoint/2010/main" val="8314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6E874F34-2A30-0FB0-A475-3000795C4B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676D38-BE7A-9EDE-2AC6-C72F2CD3129B}"/>
              </a:ext>
            </a:extLst>
          </p:cNvPr>
          <p:cNvSpPr txBox="1"/>
          <p:nvPr/>
        </p:nvSpPr>
        <p:spPr>
          <a:xfrm>
            <a:off x="2518324" y="3429000"/>
            <a:ext cx="8862647" cy="1569660"/>
          </a:xfrm>
          <a:prstGeom prst="rect">
            <a:avLst/>
          </a:prstGeom>
          <a:noFill/>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Radiology Pathway Navigation</a:t>
            </a:r>
          </a:p>
          <a:p>
            <a:pPr algn="ctr"/>
            <a:r>
              <a:rPr lang="en-GB" sz="3200" b="1" dirty="0">
                <a:solidFill>
                  <a:schemeClr val="bg1"/>
                </a:solidFill>
                <a:latin typeface="Poppins" panose="00000500000000000000" pitchFamily="2" charset="0"/>
                <a:cs typeface="Poppins" panose="00000500000000000000" pitchFamily="2" charset="0"/>
              </a:rPr>
              <a:t> –A New Direction</a:t>
            </a:r>
          </a:p>
          <a:p>
            <a:pPr algn="ctr"/>
            <a:endParaRPr lang="en-GB" sz="3200" dirty="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5A10D4CD-92D8-8096-0D9D-689BE8FF7475}"/>
              </a:ext>
            </a:extLst>
          </p:cNvPr>
          <p:cNvSpPr txBox="1"/>
          <p:nvPr/>
        </p:nvSpPr>
        <p:spPr>
          <a:xfrm>
            <a:off x="3641748" y="1496865"/>
            <a:ext cx="8245452" cy="1569660"/>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Stuart Baines, </a:t>
            </a:r>
            <a:r>
              <a:rPr lang="en-GB" sz="2400" dirty="0">
                <a:latin typeface="Poppins" panose="00000500000000000000" pitchFamily="2" charset="0"/>
                <a:cs typeface="Poppins" panose="00000500000000000000" pitchFamily="2" charset="0"/>
              </a:rPr>
              <a:t>Consultant Radiographer</a:t>
            </a:r>
          </a:p>
          <a:p>
            <a:r>
              <a:rPr lang="en-GB" sz="2400" b="1" dirty="0">
                <a:solidFill>
                  <a:srgbClr val="415F7F"/>
                </a:solidFill>
                <a:latin typeface="Poppins" panose="00000500000000000000" pitchFamily="2" charset="0"/>
                <a:cs typeface="Poppins" panose="00000500000000000000" pitchFamily="2" charset="0"/>
              </a:rPr>
              <a:t>Jamie White, </a:t>
            </a:r>
            <a:r>
              <a:rPr lang="en-GB" sz="2400" dirty="0">
                <a:latin typeface="Poppins" panose="00000500000000000000" pitchFamily="2" charset="0"/>
                <a:cs typeface="Poppins" panose="00000500000000000000" pitchFamily="2" charset="0"/>
              </a:rPr>
              <a:t>Advanced Practitioner Radiographer</a:t>
            </a:r>
          </a:p>
          <a:p>
            <a:r>
              <a:rPr lang="en-GB" sz="2400" b="1" dirty="0">
                <a:solidFill>
                  <a:srgbClr val="415F7F"/>
                </a:solidFill>
                <a:latin typeface="Poppins" panose="00000500000000000000" pitchFamily="2" charset="0"/>
                <a:cs typeface="Poppins" panose="00000500000000000000" pitchFamily="2" charset="0"/>
              </a:rPr>
              <a:t>Sarah Maund, </a:t>
            </a:r>
            <a:r>
              <a:rPr lang="en-GB" sz="2400" dirty="0">
                <a:latin typeface="Poppins" panose="00000500000000000000" pitchFamily="2" charset="0"/>
                <a:cs typeface="Poppins" panose="00000500000000000000" pitchFamily="2" charset="0"/>
              </a:rPr>
              <a:t>Radiology Navigator</a:t>
            </a:r>
          </a:p>
          <a:p>
            <a:r>
              <a:rPr lang="en-GB" sz="2400" b="1" dirty="0">
                <a:latin typeface="Poppins" panose="00000500000000000000" pitchFamily="2" charset="0"/>
                <a:cs typeface="Poppins" panose="00000500000000000000" pitchFamily="2" charset="0"/>
              </a:rPr>
              <a:t>Cwm Taf Morganwg University Health Board</a:t>
            </a:r>
          </a:p>
        </p:txBody>
      </p:sp>
      <p:pic>
        <p:nvPicPr>
          <p:cNvPr id="4" name="Picture 3" descr="A screenshot of a computer&#10;&#10;AI-generated content may be incorrect.">
            <a:extLst>
              <a:ext uri="{FF2B5EF4-FFF2-40B4-BE49-F238E27FC236}">
                <a16:creationId xmlns:a16="http://schemas.microsoft.com/office/drawing/2014/main" id="{B83F6BAC-B8E4-5EA6-9F74-FFE80E7D9B2F}"/>
              </a:ext>
            </a:extLst>
          </p:cNvPr>
          <p:cNvPicPr>
            <a:picLocks noChangeAspect="1"/>
          </p:cNvPicPr>
          <p:nvPr/>
        </p:nvPicPr>
        <p:blipFill rotWithShape="1">
          <a:blip r:embed="rId3"/>
          <a:srcRect l="51961" t="50621" r="41281" b="37887"/>
          <a:stretch>
            <a:fillRect/>
          </a:stretch>
        </p:blipFill>
        <p:spPr bwMode="auto">
          <a:xfrm>
            <a:off x="1577401" y="1381467"/>
            <a:ext cx="1881846" cy="1800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8499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25589" y="1262743"/>
            <a:ext cx="6240780" cy="4583605"/>
          </a:xfrm>
          <a:prstGeom prst="rect">
            <a:avLst/>
          </a:prstGeom>
        </p:spPr>
      </p:pic>
      <p:grpSp>
        <p:nvGrpSpPr>
          <p:cNvPr id="10" name="Group 9">
            <a:extLst>
              <a:ext uri="{FF2B5EF4-FFF2-40B4-BE49-F238E27FC236}">
                <a16:creationId xmlns:a16="http://schemas.microsoft.com/office/drawing/2014/main" id="{2BD5C110-6E90-1C45-15F6-7DF252FA09CB}"/>
              </a:ext>
            </a:extLst>
          </p:cNvPr>
          <p:cNvGrpSpPr/>
          <p:nvPr/>
        </p:nvGrpSpPr>
        <p:grpSpPr>
          <a:xfrm>
            <a:off x="7182308" y="116252"/>
            <a:ext cx="4149721" cy="1375320"/>
            <a:chOff x="2906098" y="1516801"/>
            <a:chExt cx="7470509" cy="2171699"/>
          </a:xfrm>
        </p:grpSpPr>
        <p:pic>
          <p:nvPicPr>
            <p:cNvPr id="5" name="Picture 4" descr="Text&#10;&#10;Description automatically generated">
              <a:extLst>
                <a:ext uri="{FF2B5EF4-FFF2-40B4-BE49-F238E27FC236}">
                  <a16:creationId xmlns:a16="http://schemas.microsoft.com/office/drawing/2014/main" id="{088AEBD3-FBBB-47C7-6243-DDBAAF11B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098" y="1653274"/>
              <a:ext cx="3189902" cy="1898751"/>
            </a:xfrm>
            <a:prstGeom prst="rect">
              <a:avLst/>
            </a:prstGeom>
          </p:spPr>
        </p:pic>
        <p:pic>
          <p:nvPicPr>
            <p:cNvPr id="7" name="Picture 6">
              <a:extLst>
                <a:ext uri="{FF2B5EF4-FFF2-40B4-BE49-F238E27FC236}">
                  <a16:creationId xmlns:a16="http://schemas.microsoft.com/office/drawing/2014/main" id="{C8D1A119-DE97-4977-A80F-3024ABA1D9B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519" t="8204" r="13040" b="9716"/>
            <a:stretch/>
          </p:blipFill>
          <p:spPr>
            <a:xfrm>
              <a:off x="6490409" y="1516801"/>
              <a:ext cx="3886198" cy="2171699"/>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41" y="2270833"/>
            <a:ext cx="3068371" cy="3041396"/>
          </a:xfrm>
          <a:prstGeom prst="rect">
            <a:avLst/>
          </a:prstGeom>
        </p:spPr>
      </p:pic>
      <p:pic>
        <p:nvPicPr>
          <p:cNvPr id="1026" name="Picture 2" descr="CWM TAF MORGANNWG_University Health Boa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720" y="294236"/>
            <a:ext cx="3933523" cy="9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4ED66E5-C42A-448A-8E2B-D052011B9986}"/>
              </a:ext>
            </a:extLst>
          </p:cNvPr>
          <p:cNvPicPr>
            <a:picLocks noChangeAspect="1"/>
          </p:cNvPicPr>
          <p:nvPr/>
        </p:nvPicPr>
        <p:blipFill>
          <a:blip r:embed="rId7"/>
          <a:stretch>
            <a:fillRect/>
          </a:stretch>
        </p:blipFill>
        <p:spPr>
          <a:xfrm>
            <a:off x="3301512" y="2270833"/>
            <a:ext cx="2992038" cy="3031149"/>
          </a:xfrm>
          <a:prstGeom prst="rect">
            <a:avLst/>
          </a:prstGeom>
        </p:spPr>
      </p:pic>
    </p:spTree>
    <p:extLst>
      <p:ext uri="{BB962C8B-B14F-4D97-AF65-F5344CB8AC3E}">
        <p14:creationId xmlns:p14="http://schemas.microsoft.com/office/powerpoint/2010/main" val="1750156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72640-5DD1-FBAE-3784-7FCB9721E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C83EC-0E9C-F085-F01F-7CD371011845}"/>
              </a:ext>
            </a:extLst>
          </p:cNvPr>
          <p:cNvSpPr>
            <a:spLocks noGrp="1"/>
          </p:cNvSpPr>
          <p:nvPr>
            <p:ph type="title"/>
          </p:nvPr>
        </p:nvSpPr>
        <p:spPr>
          <a:xfrm>
            <a:off x="-91984" y="60098"/>
            <a:ext cx="12375968" cy="768951"/>
          </a:xfrm>
        </p:spPr>
        <p:txBody>
          <a:bodyPr anchor="b">
            <a:normAutofit fontScale="90000"/>
          </a:bodyPr>
          <a:lstStyle/>
          <a:p>
            <a:pPr algn="ctr"/>
            <a:r>
              <a:rPr lang="en-GB" sz="4000" b="1" dirty="0">
                <a:solidFill>
                  <a:srgbClr val="00B0F0"/>
                </a:solidFill>
              </a:rPr>
              <a:t>Radiology Navigator </a:t>
            </a:r>
            <a:r>
              <a:rPr lang="en-GB" sz="4000" dirty="0">
                <a:solidFill>
                  <a:srgbClr val="00B0F0"/>
                </a:solidFill>
              </a:rPr>
              <a:t>M</a:t>
            </a:r>
            <a:r>
              <a:rPr lang="en-GB" sz="4000" b="1" dirty="0">
                <a:solidFill>
                  <a:srgbClr val="00B0F0"/>
                </a:solidFill>
              </a:rPr>
              <a:t>odel - </a:t>
            </a:r>
            <a:r>
              <a:rPr lang="en-GB" sz="4000" dirty="0"/>
              <a:t>P</a:t>
            </a:r>
            <a:r>
              <a:rPr lang="en-GB" sz="4000" b="1" dirty="0">
                <a:solidFill>
                  <a:srgbClr val="415F7F"/>
                </a:solidFill>
              </a:rPr>
              <a:t>roject Background</a:t>
            </a:r>
          </a:p>
        </p:txBody>
      </p:sp>
      <p:sp>
        <p:nvSpPr>
          <p:cNvPr id="11" name="Content Placeholder 10">
            <a:extLst>
              <a:ext uri="{FF2B5EF4-FFF2-40B4-BE49-F238E27FC236}">
                <a16:creationId xmlns:a16="http://schemas.microsoft.com/office/drawing/2014/main" id="{3BE8FA13-4D71-87DB-58FC-4242EAA0AFAE}"/>
              </a:ext>
            </a:extLst>
          </p:cNvPr>
          <p:cNvSpPr>
            <a:spLocks noGrp="1"/>
          </p:cNvSpPr>
          <p:nvPr>
            <p:ph idx="1"/>
          </p:nvPr>
        </p:nvSpPr>
        <p:spPr>
          <a:xfrm>
            <a:off x="457200" y="896983"/>
            <a:ext cx="11559539" cy="5064034"/>
          </a:xfrm>
        </p:spPr>
        <p:txBody>
          <a:bodyPr anchor="t">
            <a:normAutofit fontScale="47500" lnSpcReduction="20000"/>
          </a:bodyPr>
          <a:lstStyle/>
          <a:p>
            <a:pPr marL="0" indent="0">
              <a:lnSpc>
                <a:spcPct val="120000"/>
              </a:lnSpc>
              <a:spcBef>
                <a:spcPts val="600"/>
              </a:spcBef>
              <a:buNone/>
            </a:pPr>
            <a:r>
              <a:rPr lang="en-GB" b="1" dirty="0">
                <a:solidFill>
                  <a:srgbClr val="FF0000"/>
                </a:solidFill>
              </a:rPr>
              <a:t>WALES - </a:t>
            </a:r>
            <a:r>
              <a:rPr lang="en-GB" dirty="0"/>
              <a:t>Lung/Colorectal Ca – </a:t>
            </a:r>
            <a:r>
              <a:rPr lang="en-GB" b="1" dirty="0">
                <a:solidFill>
                  <a:srgbClr val="7030A0"/>
                </a:solidFill>
              </a:rPr>
              <a:t>Early detection is key!</a:t>
            </a:r>
          </a:p>
          <a:p>
            <a:pPr>
              <a:lnSpc>
                <a:spcPct val="120000"/>
              </a:lnSpc>
              <a:spcBef>
                <a:spcPts val="600"/>
              </a:spcBef>
            </a:pPr>
            <a:r>
              <a:rPr lang="en-GB" b="1" u="sng" dirty="0"/>
              <a:t>Workforce Challenges:</a:t>
            </a:r>
          </a:p>
          <a:p>
            <a:pPr lvl="1">
              <a:lnSpc>
                <a:spcPct val="120000"/>
              </a:lnSpc>
              <a:spcBef>
                <a:spcPts val="600"/>
              </a:spcBef>
            </a:pPr>
            <a:r>
              <a:rPr lang="en-GB" sz="2800" dirty="0"/>
              <a:t>Rising demand for Radiology (11%pa)</a:t>
            </a:r>
          </a:p>
          <a:p>
            <a:pPr lvl="1">
              <a:lnSpc>
                <a:spcPct val="120000"/>
              </a:lnSpc>
              <a:spcBef>
                <a:spcPts val="600"/>
              </a:spcBef>
            </a:pPr>
            <a:r>
              <a:rPr lang="en-GB" sz="2800" b="1" dirty="0">
                <a:solidFill>
                  <a:srgbClr val="7030A0"/>
                </a:solidFill>
              </a:rPr>
              <a:t>Radiologist shortfall: 30%</a:t>
            </a:r>
          </a:p>
          <a:p>
            <a:pPr lvl="1">
              <a:lnSpc>
                <a:spcPct val="120000"/>
              </a:lnSpc>
              <a:spcBef>
                <a:spcPts val="600"/>
              </a:spcBef>
            </a:pPr>
            <a:r>
              <a:rPr lang="en-GB" sz="2800" dirty="0">
                <a:solidFill>
                  <a:srgbClr val="00B050"/>
                </a:solidFill>
              </a:rPr>
              <a:t>Radiology pathway bottlenecks affecting patient outcomes</a:t>
            </a:r>
          </a:p>
          <a:p>
            <a:pPr lvl="1">
              <a:lnSpc>
                <a:spcPct val="120000"/>
              </a:lnSpc>
              <a:spcBef>
                <a:spcPts val="600"/>
              </a:spcBef>
            </a:pPr>
            <a:r>
              <a:rPr lang="en-GB" sz="2800" dirty="0"/>
              <a:t>Innovation required - </a:t>
            </a:r>
            <a:r>
              <a:rPr lang="en-GB" sz="2800" b="1" dirty="0">
                <a:solidFill>
                  <a:srgbClr val="FFC000"/>
                </a:solidFill>
              </a:rPr>
              <a:t>Skills Mix for Radiographers </a:t>
            </a:r>
            <a:r>
              <a:rPr lang="en-GB" sz="2800" b="1" dirty="0">
                <a:solidFill>
                  <a:srgbClr val="00B0F0"/>
                </a:solidFill>
              </a:rPr>
              <a:t>– Radiology Navigator</a:t>
            </a:r>
          </a:p>
          <a:p>
            <a:pPr>
              <a:lnSpc>
                <a:spcPct val="120000"/>
              </a:lnSpc>
              <a:spcBef>
                <a:spcPts val="600"/>
              </a:spcBef>
            </a:pPr>
            <a:r>
              <a:rPr lang="en-GB" b="1" u="sng" dirty="0"/>
              <a:t>Welsh Government priorities: </a:t>
            </a:r>
          </a:p>
          <a:p>
            <a:pPr lvl="1">
              <a:lnSpc>
                <a:spcPct val="120000"/>
              </a:lnSpc>
              <a:spcBef>
                <a:spcPts val="600"/>
              </a:spcBef>
            </a:pPr>
            <a:r>
              <a:rPr lang="en-GB" sz="2800" dirty="0"/>
              <a:t>Streamline Diagnostics </a:t>
            </a:r>
          </a:p>
          <a:p>
            <a:pPr lvl="1">
              <a:lnSpc>
                <a:spcPct val="120000"/>
              </a:lnSpc>
              <a:spcBef>
                <a:spcPts val="600"/>
              </a:spcBef>
            </a:pPr>
            <a:r>
              <a:rPr lang="en-GB" sz="2800" dirty="0"/>
              <a:t>Detect cancer early</a:t>
            </a:r>
          </a:p>
          <a:p>
            <a:pPr lvl="1">
              <a:lnSpc>
                <a:spcPct val="120000"/>
              </a:lnSpc>
              <a:spcBef>
                <a:spcPts val="600"/>
              </a:spcBef>
            </a:pPr>
            <a:r>
              <a:rPr lang="en-GB" sz="2800" dirty="0"/>
              <a:t>Pathway innovation</a:t>
            </a:r>
          </a:p>
          <a:p>
            <a:pPr lvl="1">
              <a:lnSpc>
                <a:spcPct val="120000"/>
              </a:lnSpc>
              <a:spcBef>
                <a:spcPts val="600"/>
              </a:spcBef>
            </a:pPr>
            <a:r>
              <a:rPr lang="en-GB" sz="2800" dirty="0"/>
              <a:t>Outpatient transformation and staff development</a:t>
            </a:r>
          </a:p>
          <a:p>
            <a:pPr lvl="1">
              <a:lnSpc>
                <a:spcPct val="120000"/>
              </a:lnSpc>
              <a:spcBef>
                <a:spcPts val="600"/>
              </a:spcBef>
            </a:pPr>
            <a:r>
              <a:rPr lang="en-GB" sz="2800" dirty="0"/>
              <a:t>National Optimal Pathways (NOP’s)</a:t>
            </a:r>
          </a:p>
          <a:p>
            <a:pPr marL="0" indent="0">
              <a:lnSpc>
                <a:spcPct val="120000"/>
              </a:lnSpc>
              <a:spcBef>
                <a:spcPts val="600"/>
              </a:spcBef>
              <a:buNone/>
            </a:pPr>
            <a:r>
              <a:rPr lang="en-GB" b="1" u="sng" dirty="0">
                <a:solidFill>
                  <a:srgbClr val="7030A0"/>
                </a:solidFill>
              </a:rPr>
              <a:t>Radiology Navigator facilitates:</a:t>
            </a:r>
          </a:p>
          <a:p>
            <a:pPr lvl="1">
              <a:lnSpc>
                <a:spcPct val="120000"/>
              </a:lnSpc>
              <a:spcBef>
                <a:spcPts val="600"/>
              </a:spcBef>
            </a:pPr>
            <a:r>
              <a:rPr lang="en-GB" sz="2800" dirty="0">
                <a:solidFill>
                  <a:srgbClr val="00B050"/>
                </a:solidFill>
              </a:rPr>
              <a:t>Facilitate Staging CT and MRI scans, </a:t>
            </a:r>
            <a:r>
              <a:rPr lang="en-GB" sz="2800" dirty="0"/>
              <a:t>Same Day where possible</a:t>
            </a:r>
          </a:p>
          <a:p>
            <a:pPr lvl="1">
              <a:lnSpc>
                <a:spcPct val="120000"/>
              </a:lnSpc>
              <a:spcBef>
                <a:spcPts val="600"/>
              </a:spcBef>
            </a:pPr>
            <a:r>
              <a:rPr lang="en-GB" sz="2800" dirty="0"/>
              <a:t>Undertakes IRMER justification of CT/MRI referrals</a:t>
            </a:r>
          </a:p>
          <a:p>
            <a:pPr lvl="1">
              <a:lnSpc>
                <a:spcPct val="120000"/>
              </a:lnSpc>
              <a:spcBef>
                <a:spcPts val="600"/>
              </a:spcBef>
            </a:pPr>
            <a:r>
              <a:rPr lang="en-GB" sz="2800" dirty="0"/>
              <a:t>Single point of contact for patients and clinicians</a:t>
            </a:r>
          </a:p>
          <a:p>
            <a:pPr lvl="1">
              <a:lnSpc>
                <a:spcPct val="120000"/>
              </a:lnSpc>
              <a:spcBef>
                <a:spcPts val="600"/>
              </a:spcBef>
            </a:pPr>
            <a:r>
              <a:rPr lang="en-GB" sz="2800" dirty="0"/>
              <a:t>Increase USC CT Capacity</a:t>
            </a:r>
          </a:p>
          <a:p>
            <a:pPr marL="0" indent="0">
              <a:lnSpc>
                <a:spcPct val="120000"/>
              </a:lnSpc>
              <a:spcBef>
                <a:spcPts val="600"/>
              </a:spcBef>
              <a:buNone/>
            </a:pPr>
            <a:r>
              <a:rPr lang="en-GB" b="1" dirty="0">
                <a:solidFill>
                  <a:srgbClr val="C00000"/>
                </a:solidFill>
              </a:rPr>
              <a:t>First formal Radiology Navigator in Wales – </a:t>
            </a:r>
            <a:r>
              <a:rPr lang="en-GB" b="1" dirty="0">
                <a:solidFill>
                  <a:srgbClr val="00B050"/>
                </a:solidFill>
              </a:rPr>
              <a:t>POWH, CTMUHB Sept 2022</a:t>
            </a:r>
          </a:p>
          <a:p>
            <a:pPr lvl="1">
              <a:lnSpc>
                <a:spcPct val="120000"/>
              </a:lnSpc>
              <a:spcBef>
                <a:spcPts val="600"/>
              </a:spcBef>
            </a:pPr>
            <a:endParaRPr lang="en-GB" sz="3600" dirty="0"/>
          </a:p>
          <a:p>
            <a:pPr marL="0" indent="0">
              <a:lnSpc>
                <a:spcPct val="120000"/>
              </a:lnSpc>
              <a:spcBef>
                <a:spcPts val="600"/>
              </a:spcBef>
              <a:buNone/>
            </a:pPr>
            <a:endParaRPr lang="en-GB" sz="5600" dirty="0"/>
          </a:p>
          <a:p>
            <a:pPr marL="0" indent="0">
              <a:lnSpc>
                <a:spcPct val="120000"/>
              </a:lnSpc>
              <a:spcBef>
                <a:spcPts val="600"/>
              </a:spcBef>
              <a:buNone/>
            </a:pPr>
            <a:endParaRPr lang="en-GB" dirty="0"/>
          </a:p>
        </p:txBody>
      </p:sp>
      <p:pic>
        <p:nvPicPr>
          <p:cNvPr id="4" name="Picture 3">
            <a:extLst>
              <a:ext uri="{FF2B5EF4-FFF2-40B4-BE49-F238E27FC236}">
                <a16:creationId xmlns:a16="http://schemas.microsoft.com/office/drawing/2014/main" id="{3A5666B8-F036-9876-F800-3D35D503D868}"/>
              </a:ext>
            </a:extLst>
          </p:cNvPr>
          <p:cNvPicPr>
            <a:picLocks noChangeAspect="1"/>
          </p:cNvPicPr>
          <p:nvPr/>
        </p:nvPicPr>
        <p:blipFill>
          <a:blip r:embed="rId2"/>
          <a:stretch>
            <a:fillRect/>
          </a:stretch>
        </p:blipFill>
        <p:spPr>
          <a:xfrm>
            <a:off x="10567582" y="896983"/>
            <a:ext cx="1324891" cy="959870"/>
          </a:xfrm>
          <a:prstGeom prst="rect">
            <a:avLst/>
          </a:prstGeom>
        </p:spPr>
      </p:pic>
    </p:spTree>
    <p:extLst>
      <p:ext uri="{BB962C8B-B14F-4D97-AF65-F5344CB8AC3E}">
        <p14:creationId xmlns:p14="http://schemas.microsoft.com/office/powerpoint/2010/main" val="401511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1000"/>
                                        <p:tgtEl>
                                          <p:spTgt spid="11">
                                            <p:txEl>
                                              <p:pRg st="3" end="3"/>
                                            </p:txEl>
                                          </p:spTgt>
                                        </p:tgtEl>
                                      </p:cBhvr>
                                    </p:animEffect>
                                    <p:anim calcmode="lin" valueType="num">
                                      <p:cBhvr>
                                        <p:cTn id="1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anim calcmode="lin" valueType="num">
                                      <p:cBhvr>
                                        <p:cTn id="2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fade">
                                      <p:cBhvr>
                                        <p:cTn id="34" dur="1000"/>
                                        <p:tgtEl>
                                          <p:spTgt spid="11">
                                            <p:txEl>
                                              <p:pRg st="6" end="6"/>
                                            </p:txEl>
                                          </p:spTgt>
                                        </p:tgtEl>
                                      </p:cBhvr>
                                    </p:animEffect>
                                    <p:anim calcmode="lin" valueType="num">
                                      <p:cBhvr>
                                        <p:cTn id="3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1000"/>
                                        <p:tgtEl>
                                          <p:spTgt spid="11">
                                            <p:txEl>
                                              <p:pRg st="7" end="7"/>
                                            </p:txEl>
                                          </p:spTgt>
                                        </p:tgtEl>
                                      </p:cBhvr>
                                    </p:animEffect>
                                    <p:anim calcmode="lin" valueType="num">
                                      <p:cBhvr>
                                        <p:cTn id="4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8" end="8"/>
                                            </p:txEl>
                                          </p:spTgt>
                                        </p:tgtEl>
                                        <p:attrNameLst>
                                          <p:attrName>style.visibility</p:attrName>
                                        </p:attrNameLst>
                                      </p:cBhvr>
                                      <p:to>
                                        <p:strVal val="visible"/>
                                      </p:to>
                                    </p:set>
                                    <p:animEffect transition="in" filter="fade">
                                      <p:cBhvr>
                                        <p:cTn id="44" dur="1000"/>
                                        <p:tgtEl>
                                          <p:spTgt spid="11">
                                            <p:txEl>
                                              <p:pRg st="8" end="8"/>
                                            </p:txEl>
                                          </p:spTgt>
                                        </p:tgtEl>
                                      </p:cBhvr>
                                    </p:animEffect>
                                    <p:anim calcmode="lin" valueType="num">
                                      <p:cBhvr>
                                        <p:cTn id="45"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Effect transition="in" filter="fade">
                                      <p:cBhvr>
                                        <p:cTn id="49" dur="1000"/>
                                        <p:tgtEl>
                                          <p:spTgt spid="11">
                                            <p:txEl>
                                              <p:pRg st="9" end="9"/>
                                            </p:txEl>
                                          </p:spTgt>
                                        </p:tgtEl>
                                      </p:cBhvr>
                                    </p:animEffect>
                                    <p:anim calcmode="lin" valueType="num">
                                      <p:cBhvr>
                                        <p:cTn id="50"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10" end="10"/>
                                            </p:txEl>
                                          </p:spTgt>
                                        </p:tgtEl>
                                        <p:attrNameLst>
                                          <p:attrName>style.visibility</p:attrName>
                                        </p:attrNameLst>
                                      </p:cBhvr>
                                      <p:to>
                                        <p:strVal val="visible"/>
                                      </p:to>
                                    </p:set>
                                    <p:animEffect transition="in" filter="fade">
                                      <p:cBhvr>
                                        <p:cTn id="54" dur="1000"/>
                                        <p:tgtEl>
                                          <p:spTgt spid="11">
                                            <p:txEl>
                                              <p:pRg st="10" end="10"/>
                                            </p:txEl>
                                          </p:spTgt>
                                        </p:tgtEl>
                                      </p:cBhvr>
                                    </p:animEffect>
                                    <p:anim calcmode="lin" valueType="num">
                                      <p:cBhvr>
                                        <p:cTn id="55"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11" end="11"/>
                                            </p:txEl>
                                          </p:spTgt>
                                        </p:tgtEl>
                                        <p:attrNameLst>
                                          <p:attrName>style.visibility</p:attrName>
                                        </p:attrNameLst>
                                      </p:cBhvr>
                                      <p:to>
                                        <p:strVal val="visible"/>
                                      </p:to>
                                    </p:set>
                                    <p:animEffect transition="in" filter="fade">
                                      <p:cBhvr>
                                        <p:cTn id="59" dur="1000"/>
                                        <p:tgtEl>
                                          <p:spTgt spid="11">
                                            <p:txEl>
                                              <p:pRg st="11" end="11"/>
                                            </p:txEl>
                                          </p:spTgt>
                                        </p:tgtEl>
                                      </p:cBhvr>
                                    </p:animEffect>
                                    <p:anim calcmode="lin" valueType="num">
                                      <p:cBhvr>
                                        <p:cTn id="60"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1">
                                            <p:txEl>
                                              <p:pRg st="12" end="12"/>
                                            </p:txEl>
                                          </p:spTgt>
                                        </p:tgtEl>
                                        <p:attrNameLst>
                                          <p:attrName>style.visibility</p:attrName>
                                        </p:attrNameLst>
                                      </p:cBhvr>
                                      <p:to>
                                        <p:strVal val="visible"/>
                                      </p:to>
                                    </p:set>
                                    <p:animEffect transition="in" filter="fade">
                                      <p:cBhvr>
                                        <p:cTn id="66" dur="1000"/>
                                        <p:tgtEl>
                                          <p:spTgt spid="11">
                                            <p:txEl>
                                              <p:pRg st="12" end="12"/>
                                            </p:txEl>
                                          </p:spTgt>
                                        </p:tgtEl>
                                      </p:cBhvr>
                                    </p:animEffect>
                                    <p:anim calcmode="lin" valueType="num">
                                      <p:cBhvr>
                                        <p:cTn id="67" dur="1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p:cTn id="68" dur="1000" fill="hold"/>
                                        <p:tgtEl>
                                          <p:spTgt spid="11">
                                            <p:txEl>
                                              <p:pRg st="12" end="12"/>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1">
                                            <p:txEl>
                                              <p:pRg st="13" end="13"/>
                                            </p:txEl>
                                          </p:spTgt>
                                        </p:tgtEl>
                                        <p:attrNameLst>
                                          <p:attrName>style.visibility</p:attrName>
                                        </p:attrNameLst>
                                      </p:cBhvr>
                                      <p:to>
                                        <p:strVal val="visible"/>
                                      </p:to>
                                    </p:set>
                                    <p:animEffect transition="in" filter="fade">
                                      <p:cBhvr>
                                        <p:cTn id="71" dur="1000"/>
                                        <p:tgtEl>
                                          <p:spTgt spid="11">
                                            <p:txEl>
                                              <p:pRg st="13" end="13"/>
                                            </p:txEl>
                                          </p:spTgt>
                                        </p:tgtEl>
                                      </p:cBhvr>
                                    </p:animEffect>
                                    <p:anim calcmode="lin" valueType="num">
                                      <p:cBhvr>
                                        <p:cTn id="72" dur="1000" fill="hold"/>
                                        <p:tgtEl>
                                          <p:spTgt spid="11">
                                            <p:txEl>
                                              <p:pRg st="13" end="13"/>
                                            </p:txEl>
                                          </p:spTgt>
                                        </p:tgtEl>
                                        <p:attrNameLst>
                                          <p:attrName>ppt_x</p:attrName>
                                        </p:attrNameLst>
                                      </p:cBhvr>
                                      <p:tavLst>
                                        <p:tav tm="0">
                                          <p:val>
                                            <p:strVal val="#ppt_x"/>
                                          </p:val>
                                        </p:tav>
                                        <p:tav tm="100000">
                                          <p:val>
                                            <p:strVal val="#ppt_x"/>
                                          </p:val>
                                        </p:tav>
                                      </p:tavLst>
                                    </p:anim>
                                    <p:anim calcmode="lin" valueType="num">
                                      <p:cBhvr>
                                        <p:cTn id="73" dur="1000" fill="hold"/>
                                        <p:tgtEl>
                                          <p:spTgt spid="11">
                                            <p:txEl>
                                              <p:pRg st="13" end="13"/>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1">
                                            <p:txEl>
                                              <p:pRg st="14" end="14"/>
                                            </p:txEl>
                                          </p:spTgt>
                                        </p:tgtEl>
                                        <p:attrNameLst>
                                          <p:attrName>style.visibility</p:attrName>
                                        </p:attrNameLst>
                                      </p:cBhvr>
                                      <p:to>
                                        <p:strVal val="visible"/>
                                      </p:to>
                                    </p:set>
                                    <p:animEffect transition="in" filter="fade">
                                      <p:cBhvr>
                                        <p:cTn id="76" dur="1000"/>
                                        <p:tgtEl>
                                          <p:spTgt spid="11">
                                            <p:txEl>
                                              <p:pRg st="14" end="14"/>
                                            </p:txEl>
                                          </p:spTgt>
                                        </p:tgtEl>
                                      </p:cBhvr>
                                    </p:animEffect>
                                    <p:anim calcmode="lin" valueType="num">
                                      <p:cBhvr>
                                        <p:cTn id="77" dur="1000" fill="hold"/>
                                        <p:tgtEl>
                                          <p:spTgt spid="11">
                                            <p:txEl>
                                              <p:pRg st="14" end="14"/>
                                            </p:txEl>
                                          </p:spTgt>
                                        </p:tgtEl>
                                        <p:attrNameLst>
                                          <p:attrName>ppt_x</p:attrName>
                                        </p:attrNameLst>
                                      </p:cBhvr>
                                      <p:tavLst>
                                        <p:tav tm="0">
                                          <p:val>
                                            <p:strVal val="#ppt_x"/>
                                          </p:val>
                                        </p:tav>
                                        <p:tav tm="100000">
                                          <p:val>
                                            <p:strVal val="#ppt_x"/>
                                          </p:val>
                                        </p:tav>
                                      </p:tavLst>
                                    </p:anim>
                                    <p:anim calcmode="lin" valueType="num">
                                      <p:cBhvr>
                                        <p:cTn id="78" dur="1000" fill="hold"/>
                                        <p:tgtEl>
                                          <p:spTgt spid="11">
                                            <p:txEl>
                                              <p:pRg st="14" end="14"/>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1">
                                            <p:txEl>
                                              <p:pRg st="15" end="15"/>
                                            </p:txEl>
                                          </p:spTgt>
                                        </p:tgtEl>
                                        <p:attrNameLst>
                                          <p:attrName>style.visibility</p:attrName>
                                        </p:attrNameLst>
                                      </p:cBhvr>
                                      <p:to>
                                        <p:strVal val="visible"/>
                                      </p:to>
                                    </p:set>
                                    <p:animEffect transition="in" filter="fade">
                                      <p:cBhvr>
                                        <p:cTn id="81" dur="1000"/>
                                        <p:tgtEl>
                                          <p:spTgt spid="11">
                                            <p:txEl>
                                              <p:pRg st="15" end="15"/>
                                            </p:txEl>
                                          </p:spTgt>
                                        </p:tgtEl>
                                      </p:cBhvr>
                                    </p:animEffect>
                                    <p:anim calcmode="lin" valueType="num">
                                      <p:cBhvr>
                                        <p:cTn id="82" dur="1000" fill="hold"/>
                                        <p:tgtEl>
                                          <p:spTgt spid="11">
                                            <p:txEl>
                                              <p:pRg st="15" end="15"/>
                                            </p:txEl>
                                          </p:spTgt>
                                        </p:tgtEl>
                                        <p:attrNameLst>
                                          <p:attrName>ppt_x</p:attrName>
                                        </p:attrNameLst>
                                      </p:cBhvr>
                                      <p:tavLst>
                                        <p:tav tm="0">
                                          <p:val>
                                            <p:strVal val="#ppt_x"/>
                                          </p:val>
                                        </p:tav>
                                        <p:tav tm="100000">
                                          <p:val>
                                            <p:strVal val="#ppt_x"/>
                                          </p:val>
                                        </p:tav>
                                      </p:tavLst>
                                    </p:anim>
                                    <p:anim calcmode="lin" valueType="num">
                                      <p:cBhvr>
                                        <p:cTn id="83" dur="1000" fill="hold"/>
                                        <p:tgtEl>
                                          <p:spTgt spid="11">
                                            <p:txEl>
                                              <p:pRg st="15" end="15"/>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1">
                                            <p:txEl>
                                              <p:pRg st="16" end="16"/>
                                            </p:txEl>
                                          </p:spTgt>
                                        </p:tgtEl>
                                        <p:attrNameLst>
                                          <p:attrName>style.visibility</p:attrName>
                                        </p:attrNameLst>
                                      </p:cBhvr>
                                      <p:to>
                                        <p:strVal val="visible"/>
                                      </p:to>
                                    </p:set>
                                    <p:animEffect transition="in" filter="fade">
                                      <p:cBhvr>
                                        <p:cTn id="86" dur="1000"/>
                                        <p:tgtEl>
                                          <p:spTgt spid="11">
                                            <p:txEl>
                                              <p:pRg st="16" end="16"/>
                                            </p:txEl>
                                          </p:spTgt>
                                        </p:tgtEl>
                                      </p:cBhvr>
                                    </p:animEffect>
                                    <p:anim calcmode="lin" valueType="num">
                                      <p:cBhvr>
                                        <p:cTn id="87" dur="1000" fill="hold"/>
                                        <p:tgtEl>
                                          <p:spTgt spid="11">
                                            <p:txEl>
                                              <p:pRg st="16" end="16"/>
                                            </p:txEl>
                                          </p:spTgt>
                                        </p:tgtEl>
                                        <p:attrNameLst>
                                          <p:attrName>ppt_x</p:attrName>
                                        </p:attrNameLst>
                                      </p:cBhvr>
                                      <p:tavLst>
                                        <p:tav tm="0">
                                          <p:val>
                                            <p:strVal val="#ppt_x"/>
                                          </p:val>
                                        </p:tav>
                                        <p:tav tm="100000">
                                          <p:val>
                                            <p:strVal val="#ppt_x"/>
                                          </p:val>
                                        </p:tav>
                                      </p:tavLst>
                                    </p:anim>
                                    <p:anim calcmode="lin" valueType="num">
                                      <p:cBhvr>
                                        <p:cTn id="88" dur="1000" fill="hold"/>
                                        <p:tgtEl>
                                          <p:spTgt spid="11">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14952" y="919811"/>
            <a:ext cx="11987784" cy="768951"/>
          </a:xfrm>
        </p:spPr>
        <p:txBody>
          <a:bodyPr anchor="b">
            <a:noAutofit/>
          </a:bodyPr>
          <a:lstStyle/>
          <a:p>
            <a:pPr algn="ctr"/>
            <a:r>
              <a:rPr lang="en-GB" sz="4000" b="1" dirty="0">
                <a:solidFill>
                  <a:srgbClr val="415F7F"/>
                </a:solidFill>
              </a:rPr>
              <a:t>Radiology Navigator Project Evaluation</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457200" y="1688762"/>
            <a:ext cx="11622001" cy="3980066"/>
          </a:xfrm>
        </p:spPr>
        <p:txBody>
          <a:bodyPr anchor="t">
            <a:normAutofit/>
          </a:bodyPr>
          <a:lstStyle/>
          <a:p>
            <a:pPr marL="0" indent="0">
              <a:lnSpc>
                <a:spcPct val="120000"/>
              </a:lnSpc>
              <a:spcBef>
                <a:spcPts val="600"/>
              </a:spcBef>
              <a:buNone/>
            </a:pPr>
            <a:r>
              <a:rPr lang="en-GB" sz="4000" b="1" dirty="0">
                <a:solidFill>
                  <a:srgbClr val="FF9933"/>
                </a:solidFill>
              </a:rPr>
              <a:t>4</a:t>
            </a:r>
            <a:r>
              <a:rPr lang="en-GB" sz="4000" b="1" dirty="0">
                <a:solidFill>
                  <a:srgbClr val="FFC000"/>
                </a:solidFill>
              </a:rPr>
              <a:t> </a:t>
            </a:r>
            <a:r>
              <a:rPr lang="en-GB" sz="4000" b="1" dirty="0">
                <a:solidFill>
                  <a:srgbClr val="00B0F0"/>
                </a:solidFill>
              </a:rPr>
              <a:t>Elements Evaluated:</a:t>
            </a:r>
          </a:p>
          <a:p>
            <a:pPr marL="0" indent="0">
              <a:lnSpc>
                <a:spcPct val="120000"/>
              </a:lnSpc>
              <a:spcBef>
                <a:spcPts val="600"/>
              </a:spcBef>
              <a:buNone/>
            </a:pPr>
            <a:endParaRPr lang="en-GB" dirty="0"/>
          </a:p>
          <a:p>
            <a:pPr marL="0" indent="0">
              <a:lnSpc>
                <a:spcPct val="120000"/>
              </a:lnSpc>
              <a:spcBef>
                <a:spcPts val="600"/>
              </a:spcBef>
              <a:buNone/>
            </a:pPr>
            <a:r>
              <a:rPr lang="en-GB" b="1" dirty="0">
                <a:solidFill>
                  <a:srgbClr val="FF9933"/>
                </a:solidFill>
              </a:rPr>
              <a:t>1)</a:t>
            </a:r>
            <a:r>
              <a:rPr lang="en-GB" b="1" dirty="0">
                <a:solidFill>
                  <a:srgbClr val="415F7F"/>
                </a:solidFill>
              </a:rPr>
              <a:t> Additional USC CT Scanning capacity created</a:t>
            </a:r>
          </a:p>
          <a:p>
            <a:pPr marL="0" indent="0">
              <a:lnSpc>
                <a:spcPct val="120000"/>
              </a:lnSpc>
              <a:spcBef>
                <a:spcPts val="600"/>
              </a:spcBef>
              <a:buNone/>
            </a:pPr>
            <a:r>
              <a:rPr lang="en-GB" b="1" dirty="0">
                <a:solidFill>
                  <a:srgbClr val="FF9933"/>
                </a:solidFill>
              </a:rPr>
              <a:t>2) </a:t>
            </a:r>
            <a:r>
              <a:rPr lang="en-GB" b="1" dirty="0">
                <a:solidFill>
                  <a:srgbClr val="415F7F"/>
                </a:solidFill>
              </a:rPr>
              <a:t>Streamlining IRMER Justification of CT and MRI referrals</a:t>
            </a:r>
          </a:p>
          <a:p>
            <a:pPr marL="0" indent="0">
              <a:lnSpc>
                <a:spcPct val="120000"/>
              </a:lnSpc>
              <a:spcBef>
                <a:spcPts val="600"/>
              </a:spcBef>
              <a:buNone/>
            </a:pPr>
            <a:r>
              <a:rPr lang="en-GB" b="1" dirty="0">
                <a:solidFill>
                  <a:srgbClr val="FF9933"/>
                </a:solidFill>
              </a:rPr>
              <a:t>3) </a:t>
            </a:r>
            <a:r>
              <a:rPr lang="en-GB" b="1" dirty="0">
                <a:solidFill>
                  <a:srgbClr val="415F7F"/>
                </a:solidFill>
              </a:rPr>
              <a:t>Colorectal cancer Radiology pathway data</a:t>
            </a:r>
          </a:p>
          <a:p>
            <a:pPr marL="0" indent="0">
              <a:lnSpc>
                <a:spcPct val="120000"/>
              </a:lnSpc>
              <a:spcBef>
                <a:spcPts val="600"/>
              </a:spcBef>
              <a:buNone/>
            </a:pPr>
            <a:r>
              <a:rPr lang="en-GB" b="1" dirty="0">
                <a:solidFill>
                  <a:srgbClr val="FF9933"/>
                </a:solidFill>
              </a:rPr>
              <a:t>4) </a:t>
            </a:r>
            <a:r>
              <a:rPr lang="en-GB" b="1" dirty="0">
                <a:solidFill>
                  <a:srgbClr val="415F7F"/>
                </a:solidFill>
              </a:rPr>
              <a:t>Lung cancer Radiology pathway data</a:t>
            </a:r>
          </a:p>
          <a:p>
            <a:pPr marL="514350" indent="-514350">
              <a:lnSpc>
                <a:spcPct val="120000"/>
              </a:lnSpc>
              <a:spcBef>
                <a:spcPts val="600"/>
              </a:spcBef>
              <a:buAutoNum type="arabicParenR"/>
            </a:pPr>
            <a:endParaRPr lang="en-GB" b="1" dirty="0">
              <a:solidFill>
                <a:srgbClr val="415F7F"/>
              </a:solidFill>
            </a:endParaRPr>
          </a:p>
          <a:p>
            <a:pPr marL="514350" indent="-514350">
              <a:lnSpc>
                <a:spcPct val="120000"/>
              </a:lnSpc>
              <a:spcBef>
                <a:spcPts val="600"/>
              </a:spcBef>
              <a:buAutoNum type="arabicParenR"/>
            </a:pPr>
            <a:endParaRPr lang="en-GB" b="1" dirty="0">
              <a:solidFill>
                <a:srgbClr val="415F7F"/>
              </a:solidFill>
            </a:endParaRPr>
          </a:p>
          <a:p>
            <a:pPr marL="514350" indent="-514350">
              <a:lnSpc>
                <a:spcPct val="120000"/>
              </a:lnSpc>
              <a:spcBef>
                <a:spcPts val="600"/>
              </a:spcBef>
              <a:buAutoNum type="arabicParenR"/>
            </a:pPr>
            <a:endParaRPr lang="en-GB" dirty="0"/>
          </a:p>
        </p:txBody>
      </p:sp>
      <p:grpSp>
        <p:nvGrpSpPr>
          <p:cNvPr id="3" name="Group 2">
            <a:extLst>
              <a:ext uri="{FF2B5EF4-FFF2-40B4-BE49-F238E27FC236}">
                <a16:creationId xmlns:a16="http://schemas.microsoft.com/office/drawing/2014/main" id="{555B1AA6-0550-9A8E-6F21-28BCF5D4B9A4}"/>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4ED9658C-1EDD-232D-079B-6B4E1A59219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A2EF7D7-B802-E728-9EE1-0DB3515D01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74173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EB280-E695-9486-08B4-30D7CDACA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602B0-921C-611E-B21B-2E73F8171AA7}"/>
              </a:ext>
            </a:extLst>
          </p:cNvPr>
          <p:cNvSpPr txBox="1">
            <a:spLocks/>
          </p:cNvSpPr>
          <p:nvPr/>
        </p:nvSpPr>
        <p:spPr>
          <a:xfrm>
            <a:off x="869602" y="448000"/>
            <a:ext cx="10515600" cy="7369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200" dirty="0">
                <a:solidFill>
                  <a:schemeClr val="tx2">
                    <a:lumMod val="75000"/>
                    <a:lumOff val="25000"/>
                  </a:schemeClr>
                </a:solidFill>
                <a:effectLst>
                  <a:outerShdw blurRad="38100" dist="38100" dir="2700000" algn="tl">
                    <a:srgbClr val="000000">
                      <a:alpha val="43137"/>
                    </a:srgbClr>
                  </a:outerShdw>
                </a:effectLst>
              </a:rPr>
              <a:t>Stage Gate Management System</a:t>
            </a:r>
          </a:p>
        </p:txBody>
      </p:sp>
      <p:grpSp>
        <p:nvGrpSpPr>
          <p:cNvPr id="3" name="Group 2">
            <a:extLst>
              <a:ext uri="{FF2B5EF4-FFF2-40B4-BE49-F238E27FC236}">
                <a16:creationId xmlns:a16="http://schemas.microsoft.com/office/drawing/2014/main" id="{86F94145-E96B-8360-1AE3-7A3362D2C05C}"/>
              </a:ext>
            </a:extLst>
          </p:cNvPr>
          <p:cNvGrpSpPr/>
          <p:nvPr/>
        </p:nvGrpSpPr>
        <p:grpSpPr>
          <a:xfrm>
            <a:off x="838200" y="1657930"/>
            <a:ext cx="10494338" cy="1325561"/>
            <a:chOff x="859464" y="1340140"/>
            <a:chExt cx="10494338" cy="1479312"/>
          </a:xfrm>
          <a:solidFill>
            <a:srgbClr val="3D5981"/>
          </a:solidFill>
        </p:grpSpPr>
        <p:sp>
          <p:nvSpPr>
            <p:cNvPr id="4" name="Rectangle: Rounded Corners 3">
              <a:extLst>
                <a:ext uri="{FF2B5EF4-FFF2-40B4-BE49-F238E27FC236}">
                  <a16:creationId xmlns:a16="http://schemas.microsoft.com/office/drawing/2014/main" id="{BE73C99C-9159-5176-4C57-2FC2037E09DF}"/>
                </a:ext>
              </a:extLst>
            </p:cNvPr>
            <p:cNvSpPr/>
            <p:nvPr/>
          </p:nvSpPr>
          <p:spPr>
            <a:xfrm>
              <a:off x="859464" y="1669601"/>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Assessment</a:t>
              </a:r>
            </a:p>
          </p:txBody>
        </p:sp>
        <p:sp>
          <p:nvSpPr>
            <p:cNvPr id="5" name="Rectangle: Rounded Corners 4">
              <a:extLst>
                <a:ext uri="{FF2B5EF4-FFF2-40B4-BE49-F238E27FC236}">
                  <a16:creationId xmlns:a16="http://schemas.microsoft.com/office/drawing/2014/main" id="{B177AFF4-4F80-3CE5-B50D-30D577934B4E}"/>
                </a:ext>
              </a:extLst>
            </p:cNvPr>
            <p:cNvSpPr/>
            <p:nvPr/>
          </p:nvSpPr>
          <p:spPr>
            <a:xfrm>
              <a:off x="1849620" y="1669597"/>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Proposition</a:t>
              </a:r>
            </a:p>
          </p:txBody>
        </p:sp>
        <p:sp>
          <p:nvSpPr>
            <p:cNvPr id="7" name="Rectangle: Rounded Corners 6">
              <a:extLst>
                <a:ext uri="{FF2B5EF4-FFF2-40B4-BE49-F238E27FC236}">
                  <a16:creationId xmlns:a16="http://schemas.microsoft.com/office/drawing/2014/main" id="{C226D9AD-F438-6F5B-9580-36D9364425B8}"/>
                </a:ext>
              </a:extLst>
            </p:cNvPr>
            <p:cNvSpPr/>
            <p:nvPr/>
          </p:nvSpPr>
          <p:spPr>
            <a:xfrm>
              <a:off x="3802023"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Adoption Decision</a:t>
              </a:r>
            </a:p>
          </p:txBody>
        </p:sp>
        <p:sp>
          <p:nvSpPr>
            <p:cNvPr id="8" name="Rectangle: Rounded Corners 7">
              <a:extLst>
                <a:ext uri="{FF2B5EF4-FFF2-40B4-BE49-F238E27FC236}">
                  <a16:creationId xmlns:a16="http://schemas.microsoft.com/office/drawing/2014/main" id="{330B9364-0E40-1C5E-49F0-DD4D9E65542C}"/>
                </a:ext>
              </a:extLst>
            </p:cNvPr>
            <p:cNvSpPr/>
            <p:nvPr/>
          </p:nvSpPr>
          <p:spPr>
            <a:xfrm>
              <a:off x="5116810"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Adaptation &amp; Planning</a:t>
              </a:r>
            </a:p>
          </p:txBody>
        </p:sp>
        <p:sp>
          <p:nvSpPr>
            <p:cNvPr id="9" name="Rectangle: Rounded Corners 8">
              <a:extLst>
                <a:ext uri="{FF2B5EF4-FFF2-40B4-BE49-F238E27FC236}">
                  <a16:creationId xmlns:a16="http://schemas.microsoft.com/office/drawing/2014/main" id="{5A155795-8A78-C7BC-F4D2-E79F7A909789}"/>
                </a:ext>
              </a:extLst>
            </p:cNvPr>
            <p:cNvSpPr/>
            <p:nvPr/>
          </p:nvSpPr>
          <p:spPr>
            <a:xfrm>
              <a:off x="6403571"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Activation &amp; Preparation</a:t>
              </a:r>
            </a:p>
          </p:txBody>
        </p:sp>
        <p:sp>
          <p:nvSpPr>
            <p:cNvPr id="10" name="Rectangle: Rounded Corners 9">
              <a:extLst>
                <a:ext uri="{FF2B5EF4-FFF2-40B4-BE49-F238E27FC236}">
                  <a16:creationId xmlns:a16="http://schemas.microsoft.com/office/drawing/2014/main" id="{255F4ED6-3856-84BA-6F4D-B12FA8F9A332}"/>
                </a:ext>
              </a:extLst>
            </p:cNvPr>
            <p:cNvSpPr/>
            <p:nvPr/>
          </p:nvSpPr>
          <p:spPr>
            <a:xfrm>
              <a:off x="7690332"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Implementation &amp; Evaluation</a:t>
              </a:r>
            </a:p>
          </p:txBody>
        </p:sp>
        <p:sp>
          <p:nvSpPr>
            <p:cNvPr id="11" name="Rectangle: Rounded Corners 10">
              <a:extLst>
                <a:ext uri="{FF2B5EF4-FFF2-40B4-BE49-F238E27FC236}">
                  <a16:creationId xmlns:a16="http://schemas.microsoft.com/office/drawing/2014/main" id="{B25A8045-6F63-37DA-045D-7E0A166DD590}"/>
                </a:ext>
              </a:extLst>
            </p:cNvPr>
            <p:cNvSpPr/>
            <p:nvPr/>
          </p:nvSpPr>
          <p:spPr>
            <a:xfrm>
              <a:off x="8977093" y="1655964"/>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Sustain &amp; Normalise</a:t>
              </a:r>
            </a:p>
          </p:txBody>
        </p:sp>
        <p:sp>
          <p:nvSpPr>
            <p:cNvPr id="12" name="Rectangle: Rounded Corners 11">
              <a:extLst>
                <a:ext uri="{FF2B5EF4-FFF2-40B4-BE49-F238E27FC236}">
                  <a16:creationId xmlns:a16="http://schemas.microsoft.com/office/drawing/2014/main" id="{6FBE7D77-5D8B-9E63-A107-EFE83CDF7FF9}"/>
                </a:ext>
              </a:extLst>
            </p:cNvPr>
            <p:cNvSpPr/>
            <p:nvPr/>
          </p:nvSpPr>
          <p:spPr>
            <a:xfrm>
              <a:off x="10263854" y="1669598"/>
              <a:ext cx="1089948"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Scale</a:t>
              </a:r>
            </a:p>
          </p:txBody>
        </p:sp>
        <p:sp>
          <p:nvSpPr>
            <p:cNvPr id="13" name="Rectangle: Rounded Corners 12">
              <a:extLst>
                <a:ext uri="{FF2B5EF4-FFF2-40B4-BE49-F238E27FC236}">
                  <a16:creationId xmlns:a16="http://schemas.microsoft.com/office/drawing/2014/main" id="{1B10CB6E-7808-7D1F-1659-AE0C12CDDBC6}"/>
                </a:ext>
              </a:extLst>
            </p:cNvPr>
            <p:cNvSpPr/>
            <p:nvPr/>
          </p:nvSpPr>
          <p:spPr>
            <a:xfrm>
              <a:off x="2839777" y="1669597"/>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Engagement</a:t>
              </a:r>
            </a:p>
          </p:txBody>
        </p:sp>
        <p:sp>
          <p:nvSpPr>
            <p:cNvPr id="14" name="Arrow: Curved Left 13">
              <a:extLst>
                <a:ext uri="{FF2B5EF4-FFF2-40B4-BE49-F238E27FC236}">
                  <a16:creationId xmlns:a16="http://schemas.microsoft.com/office/drawing/2014/main" id="{869C3A19-E0F9-C46A-BF28-5BEB41945797}"/>
                </a:ext>
              </a:extLst>
            </p:cNvPr>
            <p:cNvSpPr/>
            <p:nvPr/>
          </p:nvSpPr>
          <p:spPr>
            <a:xfrm rot="5400000">
              <a:off x="6856187" y="1313916"/>
              <a:ext cx="299016" cy="2677082"/>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495CD2D2-B116-BD81-8714-B6ADFA6F5B8B}"/>
                </a:ext>
              </a:extLst>
            </p:cNvPr>
            <p:cNvSpPr/>
            <p:nvPr/>
          </p:nvSpPr>
          <p:spPr>
            <a:xfrm rot="16200000">
              <a:off x="6813655" y="171569"/>
              <a:ext cx="299016" cy="2677082"/>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Arrow: Curved Left 15">
              <a:extLst>
                <a:ext uri="{FF2B5EF4-FFF2-40B4-BE49-F238E27FC236}">
                  <a16:creationId xmlns:a16="http://schemas.microsoft.com/office/drawing/2014/main" id="{868C1C5D-EE9E-A6CD-374A-CAC7E8E1241C}"/>
                </a:ext>
              </a:extLst>
            </p:cNvPr>
            <p:cNvSpPr/>
            <p:nvPr/>
          </p:nvSpPr>
          <p:spPr>
            <a:xfrm rot="16200000">
              <a:off x="10082338" y="1017440"/>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urved Left 16">
              <a:extLst>
                <a:ext uri="{FF2B5EF4-FFF2-40B4-BE49-F238E27FC236}">
                  <a16:creationId xmlns:a16="http://schemas.microsoft.com/office/drawing/2014/main" id="{C94B4830-51D5-CD32-9A52-013F559FA6A1}"/>
                </a:ext>
              </a:extLst>
            </p:cNvPr>
            <p:cNvSpPr/>
            <p:nvPr/>
          </p:nvSpPr>
          <p:spPr>
            <a:xfrm rot="5400000">
              <a:off x="10105322" y="2167194"/>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Left 17">
              <a:extLst>
                <a:ext uri="{FF2B5EF4-FFF2-40B4-BE49-F238E27FC236}">
                  <a16:creationId xmlns:a16="http://schemas.microsoft.com/office/drawing/2014/main" id="{D1349B42-5222-B387-F166-B0557749E5E7}"/>
                </a:ext>
              </a:extLst>
            </p:cNvPr>
            <p:cNvSpPr/>
            <p:nvPr/>
          </p:nvSpPr>
          <p:spPr>
            <a:xfrm rot="16200000">
              <a:off x="2612467" y="1034246"/>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Left 18">
              <a:extLst>
                <a:ext uri="{FF2B5EF4-FFF2-40B4-BE49-F238E27FC236}">
                  <a16:creationId xmlns:a16="http://schemas.microsoft.com/office/drawing/2014/main" id="{5451DF7C-DA2F-EEB6-8ECE-17E0DF8CC51E}"/>
                </a:ext>
              </a:extLst>
            </p:cNvPr>
            <p:cNvSpPr/>
            <p:nvPr/>
          </p:nvSpPr>
          <p:spPr>
            <a:xfrm rot="5400000">
              <a:off x="2609142" y="2173921"/>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Left 19">
              <a:extLst>
                <a:ext uri="{FF2B5EF4-FFF2-40B4-BE49-F238E27FC236}">
                  <a16:creationId xmlns:a16="http://schemas.microsoft.com/office/drawing/2014/main" id="{A9F97887-06BF-9AF2-803B-8DB8C8E40D60}"/>
                </a:ext>
              </a:extLst>
            </p:cNvPr>
            <p:cNvSpPr/>
            <p:nvPr/>
          </p:nvSpPr>
          <p:spPr>
            <a:xfrm rot="16200000">
              <a:off x="5001467" y="1027921"/>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Left 20">
              <a:extLst>
                <a:ext uri="{FF2B5EF4-FFF2-40B4-BE49-F238E27FC236}">
                  <a16:creationId xmlns:a16="http://schemas.microsoft.com/office/drawing/2014/main" id="{4B2472D5-D17F-63F6-6CA6-A8645FDE4A3C}"/>
                </a:ext>
              </a:extLst>
            </p:cNvPr>
            <p:cNvSpPr/>
            <p:nvPr/>
          </p:nvSpPr>
          <p:spPr>
            <a:xfrm rot="5400000">
              <a:off x="5001467" y="2197735"/>
              <a:ext cx="299017" cy="944418"/>
            </a:xfrm>
            <a:prstGeom prst="curvedLeftArrow">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 name="Group 21">
            <a:extLst>
              <a:ext uri="{FF2B5EF4-FFF2-40B4-BE49-F238E27FC236}">
                <a16:creationId xmlns:a16="http://schemas.microsoft.com/office/drawing/2014/main" id="{78ED22B0-56ED-87D8-538D-A4702A807D1C}"/>
              </a:ext>
            </a:extLst>
          </p:cNvPr>
          <p:cNvGrpSpPr/>
          <p:nvPr/>
        </p:nvGrpSpPr>
        <p:grpSpPr>
          <a:xfrm>
            <a:off x="827569" y="3287364"/>
            <a:ext cx="10494338" cy="1552572"/>
            <a:chOff x="838200" y="3268786"/>
            <a:chExt cx="10494338" cy="2102888"/>
          </a:xfrm>
          <a:solidFill>
            <a:srgbClr val="3D5981"/>
          </a:solidFill>
        </p:grpSpPr>
        <p:grpSp>
          <p:nvGrpSpPr>
            <p:cNvPr id="23" name="Group 22">
              <a:extLst>
                <a:ext uri="{FF2B5EF4-FFF2-40B4-BE49-F238E27FC236}">
                  <a16:creationId xmlns:a16="http://schemas.microsoft.com/office/drawing/2014/main" id="{4757AA2A-7453-9195-AF7F-7676BF9D237F}"/>
                </a:ext>
              </a:extLst>
            </p:cNvPr>
            <p:cNvGrpSpPr/>
            <p:nvPr/>
          </p:nvGrpSpPr>
          <p:grpSpPr>
            <a:xfrm>
              <a:off x="838200" y="3744678"/>
              <a:ext cx="10494338" cy="1626996"/>
              <a:chOff x="838200" y="4094922"/>
              <a:chExt cx="10494338" cy="1626996"/>
            </a:xfrm>
            <a:grpFill/>
          </p:grpSpPr>
          <p:grpSp>
            <p:nvGrpSpPr>
              <p:cNvPr id="26" name="Group 25">
                <a:extLst>
                  <a:ext uri="{FF2B5EF4-FFF2-40B4-BE49-F238E27FC236}">
                    <a16:creationId xmlns:a16="http://schemas.microsoft.com/office/drawing/2014/main" id="{BB16FBAF-E277-5486-C554-C5B8F9C21A50}"/>
                  </a:ext>
                </a:extLst>
              </p:cNvPr>
              <p:cNvGrpSpPr/>
              <p:nvPr/>
            </p:nvGrpSpPr>
            <p:grpSpPr>
              <a:xfrm>
                <a:off x="838200" y="4094922"/>
                <a:ext cx="10494338" cy="827028"/>
                <a:chOff x="859464" y="1655964"/>
                <a:chExt cx="10494338" cy="827028"/>
              </a:xfrm>
              <a:grpFill/>
            </p:grpSpPr>
            <p:sp>
              <p:nvSpPr>
                <p:cNvPr id="51" name="Rectangle: Rounded Corners 50">
                  <a:extLst>
                    <a:ext uri="{FF2B5EF4-FFF2-40B4-BE49-F238E27FC236}">
                      <a16:creationId xmlns:a16="http://schemas.microsoft.com/office/drawing/2014/main" id="{0BE0562C-901A-322C-EBB3-F4054ABDC460}"/>
                    </a:ext>
                  </a:extLst>
                </p:cNvPr>
                <p:cNvSpPr/>
                <p:nvPr/>
              </p:nvSpPr>
              <p:spPr>
                <a:xfrm>
                  <a:off x="859464" y="1669601"/>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1</a:t>
                  </a:r>
                </a:p>
              </p:txBody>
            </p:sp>
            <p:sp>
              <p:nvSpPr>
                <p:cNvPr id="52" name="Rectangle: Rounded Corners 51">
                  <a:extLst>
                    <a:ext uri="{FF2B5EF4-FFF2-40B4-BE49-F238E27FC236}">
                      <a16:creationId xmlns:a16="http://schemas.microsoft.com/office/drawing/2014/main" id="{71881988-6CAD-8261-DA5E-D864710C2DF8}"/>
                    </a:ext>
                  </a:extLst>
                </p:cNvPr>
                <p:cNvSpPr/>
                <p:nvPr/>
              </p:nvSpPr>
              <p:spPr>
                <a:xfrm>
                  <a:off x="1849620" y="1669597"/>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2</a:t>
                  </a:r>
                </a:p>
              </p:txBody>
            </p:sp>
            <p:sp>
              <p:nvSpPr>
                <p:cNvPr id="53" name="Rectangle: Rounded Corners 52">
                  <a:extLst>
                    <a:ext uri="{FF2B5EF4-FFF2-40B4-BE49-F238E27FC236}">
                      <a16:creationId xmlns:a16="http://schemas.microsoft.com/office/drawing/2014/main" id="{68C9EAE8-A98F-163C-5615-27AAB37FDB9E}"/>
                    </a:ext>
                  </a:extLst>
                </p:cNvPr>
                <p:cNvSpPr/>
                <p:nvPr/>
              </p:nvSpPr>
              <p:spPr>
                <a:xfrm>
                  <a:off x="3802023"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4</a:t>
                  </a:r>
                </a:p>
              </p:txBody>
            </p:sp>
            <p:sp>
              <p:nvSpPr>
                <p:cNvPr id="54" name="Rectangle: Rounded Corners 53">
                  <a:extLst>
                    <a:ext uri="{FF2B5EF4-FFF2-40B4-BE49-F238E27FC236}">
                      <a16:creationId xmlns:a16="http://schemas.microsoft.com/office/drawing/2014/main" id="{9C1AE84A-709E-B1EA-1195-843E93161BC6}"/>
                    </a:ext>
                  </a:extLst>
                </p:cNvPr>
                <p:cNvSpPr/>
                <p:nvPr/>
              </p:nvSpPr>
              <p:spPr>
                <a:xfrm>
                  <a:off x="5116810"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5</a:t>
                  </a:r>
                </a:p>
              </p:txBody>
            </p:sp>
            <p:sp>
              <p:nvSpPr>
                <p:cNvPr id="55" name="Rectangle: Rounded Corners 54">
                  <a:extLst>
                    <a:ext uri="{FF2B5EF4-FFF2-40B4-BE49-F238E27FC236}">
                      <a16:creationId xmlns:a16="http://schemas.microsoft.com/office/drawing/2014/main" id="{2D130836-9E8F-EFAB-5EAF-9400BAFA1B09}"/>
                    </a:ext>
                  </a:extLst>
                </p:cNvPr>
                <p:cNvSpPr/>
                <p:nvPr/>
              </p:nvSpPr>
              <p:spPr>
                <a:xfrm>
                  <a:off x="6403571"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6</a:t>
                  </a:r>
                </a:p>
              </p:txBody>
            </p:sp>
            <p:sp>
              <p:nvSpPr>
                <p:cNvPr id="56" name="Rectangle: Rounded Corners 55">
                  <a:extLst>
                    <a:ext uri="{FF2B5EF4-FFF2-40B4-BE49-F238E27FC236}">
                      <a16:creationId xmlns:a16="http://schemas.microsoft.com/office/drawing/2014/main" id="{E9A70E9E-CA19-F5F4-B685-2D1623FF1CA4}"/>
                    </a:ext>
                  </a:extLst>
                </p:cNvPr>
                <p:cNvSpPr/>
                <p:nvPr/>
              </p:nvSpPr>
              <p:spPr>
                <a:xfrm>
                  <a:off x="7690332" y="1669598"/>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7</a:t>
                  </a:r>
                </a:p>
              </p:txBody>
            </p:sp>
            <p:sp>
              <p:nvSpPr>
                <p:cNvPr id="57" name="Rectangle: Rounded Corners 56">
                  <a:extLst>
                    <a:ext uri="{FF2B5EF4-FFF2-40B4-BE49-F238E27FC236}">
                      <a16:creationId xmlns:a16="http://schemas.microsoft.com/office/drawing/2014/main" id="{3DD7AA64-E84C-D6D4-D618-181A4E490326}"/>
                    </a:ext>
                  </a:extLst>
                </p:cNvPr>
                <p:cNvSpPr/>
                <p:nvPr/>
              </p:nvSpPr>
              <p:spPr>
                <a:xfrm>
                  <a:off x="8977093" y="1655964"/>
                  <a:ext cx="1222744"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8</a:t>
                  </a:r>
                </a:p>
              </p:txBody>
            </p:sp>
            <p:sp>
              <p:nvSpPr>
                <p:cNvPr id="58" name="Rectangle: Rounded Corners 57">
                  <a:extLst>
                    <a:ext uri="{FF2B5EF4-FFF2-40B4-BE49-F238E27FC236}">
                      <a16:creationId xmlns:a16="http://schemas.microsoft.com/office/drawing/2014/main" id="{AA7423AA-8C1B-83B1-6408-B2FD1CA2D242}"/>
                    </a:ext>
                  </a:extLst>
                </p:cNvPr>
                <p:cNvSpPr/>
                <p:nvPr/>
              </p:nvSpPr>
              <p:spPr>
                <a:xfrm>
                  <a:off x="10263854" y="1669598"/>
                  <a:ext cx="1089948"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Final Phase</a:t>
                  </a:r>
                </a:p>
              </p:txBody>
            </p:sp>
            <p:sp>
              <p:nvSpPr>
                <p:cNvPr id="59" name="Rectangle: Rounded Corners 58">
                  <a:extLst>
                    <a:ext uri="{FF2B5EF4-FFF2-40B4-BE49-F238E27FC236}">
                      <a16:creationId xmlns:a16="http://schemas.microsoft.com/office/drawing/2014/main" id="{F3EF1B75-43AB-36DF-84AD-CBBAC7EF385B}"/>
                    </a:ext>
                  </a:extLst>
                </p:cNvPr>
                <p:cNvSpPr/>
                <p:nvPr/>
              </p:nvSpPr>
              <p:spPr>
                <a:xfrm>
                  <a:off x="2839777" y="1669597"/>
                  <a:ext cx="884276" cy="81339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Phase 3</a:t>
                  </a:r>
                </a:p>
              </p:txBody>
            </p:sp>
          </p:grpSp>
          <p:cxnSp>
            <p:nvCxnSpPr>
              <p:cNvPr id="27" name="Straight Arrow Connector 26">
                <a:extLst>
                  <a:ext uri="{FF2B5EF4-FFF2-40B4-BE49-F238E27FC236}">
                    <a16:creationId xmlns:a16="http://schemas.microsoft.com/office/drawing/2014/main" id="{D22E79FA-E428-74D5-1B60-BB413FE876A3}"/>
                  </a:ext>
                </a:extLst>
              </p:cNvPr>
              <p:cNvCxnSpPr>
                <a:cxnSpLocks/>
              </p:cNvCxnSpPr>
              <p:nvPr/>
            </p:nvCxnSpPr>
            <p:spPr>
              <a:xfrm>
                <a:off x="1779445" y="4761781"/>
                <a:ext cx="0" cy="66881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3D9399D-A215-3EB0-B237-9F5DCC32AFDF}"/>
                  </a:ext>
                </a:extLst>
              </p:cNvPr>
              <p:cNvCxnSpPr>
                <a:cxnSpLocks/>
              </p:cNvCxnSpPr>
              <p:nvPr/>
            </p:nvCxnSpPr>
            <p:spPr>
              <a:xfrm flipH="1">
                <a:off x="2759772" y="4761781"/>
                <a:ext cx="5800" cy="66881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B2BDA38-A836-02C3-2D89-8C31B9B7DCB9}"/>
                  </a:ext>
                </a:extLst>
              </p:cNvPr>
              <p:cNvCxnSpPr>
                <a:cxnSpLocks/>
              </p:cNvCxnSpPr>
              <p:nvPr/>
            </p:nvCxnSpPr>
            <p:spPr>
              <a:xfrm>
                <a:off x="3737748" y="4761781"/>
                <a:ext cx="0" cy="682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F76FC56-64D8-45F9-90BA-A6E73DC63815}"/>
                  </a:ext>
                </a:extLst>
              </p:cNvPr>
              <p:cNvCxnSpPr>
                <a:cxnSpLocks/>
              </p:cNvCxnSpPr>
              <p:nvPr/>
            </p:nvCxnSpPr>
            <p:spPr>
              <a:xfrm>
                <a:off x="5050898" y="4761781"/>
                <a:ext cx="8007" cy="682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6CD06E5-8D91-5709-6CFD-69EEB5A9294D}"/>
                  </a:ext>
                </a:extLst>
              </p:cNvPr>
              <p:cNvCxnSpPr>
                <a:cxnSpLocks/>
                <a:endCxn id="36" idx="0"/>
              </p:cNvCxnSpPr>
              <p:nvPr/>
            </p:nvCxnSpPr>
            <p:spPr>
              <a:xfrm flipH="1">
                <a:off x="6344871" y="4761781"/>
                <a:ext cx="1881" cy="66881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8A86F0A-87FA-7924-3FCD-948933F95043}"/>
                  </a:ext>
                </a:extLst>
              </p:cNvPr>
              <p:cNvSpPr txBox="1"/>
              <p:nvPr/>
            </p:nvSpPr>
            <p:spPr>
              <a:xfrm>
                <a:off x="1496016" y="5443880"/>
                <a:ext cx="582211" cy="261610"/>
              </a:xfrm>
              <a:prstGeom prst="rect">
                <a:avLst/>
              </a:prstGeom>
              <a:grpFill/>
              <a:ln>
                <a:solidFill>
                  <a:schemeClr val="tx1">
                    <a:lumMod val="65000"/>
                    <a:lumOff val="35000"/>
                  </a:schemeClr>
                </a:solidFill>
                <a:prstDash val="lgDash"/>
              </a:ln>
            </p:spPr>
            <p:txBody>
              <a:bodyPr wrap="none" rtlCol="0">
                <a:spAutoFit/>
              </a:bodyPr>
              <a:lstStyle/>
              <a:p>
                <a:r>
                  <a:rPr lang="en-GB" sz="1050" b="1" dirty="0"/>
                  <a:t>Gate 1</a:t>
                </a:r>
              </a:p>
            </p:txBody>
          </p:sp>
          <p:sp>
            <p:nvSpPr>
              <p:cNvPr id="33" name="TextBox 32">
                <a:extLst>
                  <a:ext uri="{FF2B5EF4-FFF2-40B4-BE49-F238E27FC236}">
                    <a16:creationId xmlns:a16="http://schemas.microsoft.com/office/drawing/2014/main" id="{8DBAA476-4745-165F-3B93-6FB17616FA0B}"/>
                  </a:ext>
                </a:extLst>
              </p:cNvPr>
              <p:cNvSpPr txBox="1"/>
              <p:nvPr/>
            </p:nvSpPr>
            <p:spPr>
              <a:xfrm>
                <a:off x="2467542" y="5460308"/>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2</a:t>
                </a:r>
              </a:p>
            </p:txBody>
          </p:sp>
          <p:sp>
            <p:nvSpPr>
              <p:cNvPr id="34" name="TextBox 33">
                <a:extLst>
                  <a:ext uri="{FF2B5EF4-FFF2-40B4-BE49-F238E27FC236}">
                    <a16:creationId xmlns:a16="http://schemas.microsoft.com/office/drawing/2014/main" id="{070A776A-3A5C-EDF7-96B1-979F28708692}"/>
                  </a:ext>
                </a:extLst>
              </p:cNvPr>
              <p:cNvSpPr txBox="1"/>
              <p:nvPr/>
            </p:nvSpPr>
            <p:spPr>
              <a:xfrm>
                <a:off x="3443752" y="5458092"/>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3</a:t>
                </a:r>
              </a:p>
            </p:txBody>
          </p:sp>
          <p:sp>
            <p:nvSpPr>
              <p:cNvPr id="35" name="TextBox 34">
                <a:extLst>
                  <a:ext uri="{FF2B5EF4-FFF2-40B4-BE49-F238E27FC236}">
                    <a16:creationId xmlns:a16="http://schemas.microsoft.com/office/drawing/2014/main" id="{7F1AC1D5-D484-9796-86CA-490923944DAE}"/>
                  </a:ext>
                </a:extLst>
              </p:cNvPr>
              <p:cNvSpPr txBox="1"/>
              <p:nvPr/>
            </p:nvSpPr>
            <p:spPr>
              <a:xfrm>
                <a:off x="4784440" y="5455036"/>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4</a:t>
                </a:r>
              </a:p>
            </p:txBody>
          </p:sp>
          <p:sp>
            <p:nvSpPr>
              <p:cNvPr id="36" name="TextBox 35">
                <a:extLst>
                  <a:ext uri="{FF2B5EF4-FFF2-40B4-BE49-F238E27FC236}">
                    <a16:creationId xmlns:a16="http://schemas.microsoft.com/office/drawing/2014/main" id="{AE0F0472-768B-3602-CAD4-3AF2A6B14A1F}"/>
                  </a:ext>
                </a:extLst>
              </p:cNvPr>
              <p:cNvSpPr txBox="1"/>
              <p:nvPr/>
            </p:nvSpPr>
            <p:spPr>
              <a:xfrm>
                <a:off x="6056170" y="5430591"/>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5</a:t>
                </a:r>
              </a:p>
            </p:txBody>
          </p:sp>
          <p:sp>
            <p:nvSpPr>
              <p:cNvPr id="37" name="TextBox 36">
                <a:extLst>
                  <a:ext uri="{FF2B5EF4-FFF2-40B4-BE49-F238E27FC236}">
                    <a16:creationId xmlns:a16="http://schemas.microsoft.com/office/drawing/2014/main" id="{6AD99139-146A-E2BF-54A4-FEDF7D32E5D6}"/>
                  </a:ext>
                </a:extLst>
              </p:cNvPr>
              <p:cNvSpPr txBox="1"/>
              <p:nvPr/>
            </p:nvSpPr>
            <p:spPr>
              <a:xfrm>
                <a:off x="7364134" y="5468002"/>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6</a:t>
                </a:r>
              </a:p>
            </p:txBody>
          </p:sp>
          <p:sp>
            <p:nvSpPr>
              <p:cNvPr id="38" name="TextBox 37">
                <a:extLst>
                  <a:ext uri="{FF2B5EF4-FFF2-40B4-BE49-F238E27FC236}">
                    <a16:creationId xmlns:a16="http://schemas.microsoft.com/office/drawing/2014/main" id="{B51CE8DF-6A2E-C28C-3A24-FF00C058EFA6}"/>
                  </a:ext>
                </a:extLst>
              </p:cNvPr>
              <p:cNvSpPr txBox="1"/>
              <p:nvPr/>
            </p:nvSpPr>
            <p:spPr>
              <a:xfrm>
                <a:off x="8645013" y="5464155"/>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7</a:t>
                </a:r>
              </a:p>
            </p:txBody>
          </p:sp>
          <p:sp>
            <p:nvSpPr>
              <p:cNvPr id="39" name="TextBox 38">
                <a:extLst>
                  <a:ext uri="{FF2B5EF4-FFF2-40B4-BE49-F238E27FC236}">
                    <a16:creationId xmlns:a16="http://schemas.microsoft.com/office/drawing/2014/main" id="{049A7E9A-D4B0-CBC7-5A07-C667C602DDC7}"/>
                  </a:ext>
                </a:extLst>
              </p:cNvPr>
              <p:cNvSpPr txBox="1"/>
              <p:nvPr/>
            </p:nvSpPr>
            <p:spPr>
              <a:xfrm>
                <a:off x="9934860" y="5453976"/>
                <a:ext cx="577402" cy="253916"/>
              </a:xfrm>
              <a:prstGeom prst="rect">
                <a:avLst/>
              </a:prstGeom>
              <a:grpFill/>
              <a:ln>
                <a:solidFill>
                  <a:schemeClr val="tx1">
                    <a:lumMod val="65000"/>
                    <a:lumOff val="35000"/>
                  </a:schemeClr>
                </a:solidFill>
                <a:prstDash val="lgDash"/>
              </a:ln>
            </p:spPr>
            <p:txBody>
              <a:bodyPr wrap="none" rtlCol="0">
                <a:spAutoFit/>
              </a:bodyPr>
              <a:lstStyle/>
              <a:p>
                <a:r>
                  <a:rPr lang="en-GB" sz="1050" b="1" dirty="0"/>
                  <a:t>Gate 8</a:t>
                </a:r>
              </a:p>
            </p:txBody>
          </p:sp>
          <p:cxnSp>
            <p:nvCxnSpPr>
              <p:cNvPr id="40" name="Straight Arrow Connector 39">
                <a:extLst>
                  <a:ext uri="{FF2B5EF4-FFF2-40B4-BE49-F238E27FC236}">
                    <a16:creationId xmlns:a16="http://schemas.microsoft.com/office/drawing/2014/main" id="{992EB98D-74AC-3536-525B-28C20AC68741}"/>
                  </a:ext>
                </a:extLst>
              </p:cNvPr>
              <p:cNvCxnSpPr>
                <a:cxnSpLocks/>
              </p:cNvCxnSpPr>
              <p:nvPr/>
            </p:nvCxnSpPr>
            <p:spPr>
              <a:xfrm flipV="1">
                <a:off x="1601705" y="4523876"/>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AA40E7C-B6A3-88E7-2A78-E43E8A87C04C}"/>
                  </a:ext>
                </a:extLst>
              </p:cNvPr>
              <p:cNvCxnSpPr>
                <a:cxnSpLocks/>
              </p:cNvCxnSpPr>
              <p:nvPr/>
            </p:nvCxnSpPr>
            <p:spPr>
              <a:xfrm flipV="1">
                <a:off x="2609389" y="4523871"/>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3B8922D-330C-FFB0-D676-3939553267B0}"/>
                  </a:ext>
                </a:extLst>
              </p:cNvPr>
              <p:cNvCxnSpPr>
                <a:cxnSpLocks/>
              </p:cNvCxnSpPr>
              <p:nvPr/>
            </p:nvCxnSpPr>
            <p:spPr>
              <a:xfrm flipV="1">
                <a:off x="3583840" y="4515245"/>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CD646798-CFB4-AF5F-603A-3DEB084EA191}"/>
                  </a:ext>
                </a:extLst>
              </p:cNvPr>
              <p:cNvCxnSpPr>
                <a:cxnSpLocks/>
              </p:cNvCxnSpPr>
              <p:nvPr/>
            </p:nvCxnSpPr>
            <p:spPr>
              <a:xfrm flipV="1">
                <a:off x="4886364" y="4523871"/>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23CD408-F950-65A3-D65A-45CE0B51CBDF}"/>
                  </a:ext>
                </a:extLst>
              </p:cNvPr>
              <p:cNvCxnSpPr>
                <a:cxnSpLocks/>
              </p:cNvCxnSpPr>
              <p:nvPr/>
            </p:nvCxnSpPr>
            <p:spPr>
              <a:xfrm flipV="1">
                <a:off x="6184144" y="4515240"/>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EA934D0D-44C2-7B47-0E43-86CA744E37A2}"/>
                  </a:ext>
                </a:extLst>
              </p:cNvPr>
              <p:cNvCxnSpPr>
                <a:cxnSpLocks/>
              </p:cNvCxnSpPr>
              <p:nvPr/>
            </p:nvCxnSpPr>
            <p:spPr>
              <a:xfrm flipV="1">
                <a:off x="7459498" y="4523866"/>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15B84E8A-8613-DD67-0975-4634DDE7D49C}"/>
                  </a:ext>
                </a:extLst>
              </p:cNvPr>
              <p:cNvCxnSpPr>
                <a:cxnSpLocks/>
              </p:cNvCxnSpPr>
              <p:nvPr/>
            </p:nvCxnSpPr>
            <p:spPr>
              <a:xfrm flipV="1">
                <a:off x="8771919" y="4523866"/>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22B86D7F-76A6-E44A-C49E-8BC1C5333FC2}"/>
                  </a:ext>
                </a:extLst>
              </p:cNvPr>
              <p:cNvCxnSpPr>
                <a:cxnSpLocks/>
              </p:cNvCxnSpPr>
              <p:nvPr/>
            </p:nvCxnSpPr>
            <p:spPr>
              <a:xfrm flipV="1">
                <a:off x="10043651" y="4523866"/>
                <a:ext cx="312367" cy="5"/>
              </a:xfrm>
              <a:prstGeom prst="straightConnector1">
                <a:avLst/>
              </a:prstGeom>
              <a:grpFill/>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9A46406-0B5B-5C5D-CF1C-06216F412EC3}"/>
                  </a:ext>
                </a:extLst>
              </p:cNvPr>
              <p:cNvCxnSpPr>
                <a:cxnSpLocks/>
              </p:cNvCxnSpPr>
              <p:nvPr/>
            </p:nvCxnSpPr>
            <p:spPr>
              <a:xfrm>
                <a:off x="7641196" y="4748492"/>
                <a:ext cx="0" cy="682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842B365-0695-5B7F-2D26-EEB30CE970D1}"/>
                  </a:ext>
                </a:extLst>
              </p:cNvPr>
              <p:cNvCxnSpPr>
                <a:cxnSpLocks/>
              </p:cNvCxnSpPr>
              <p:nvPr/>
            </p:nvCxnSpPr>
            <p:spPr>
              <a:xfrm>
                <a:off x="8924938" y="4757118"/>
                <a:ext cx="0" cy="682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9E78B05-B3B0-93FD-7919-B514287A65B6}"/>
                  </a:ext>
                </a:extLst>
              </p:cNvPr>
              <p:cNvCxnSpPr>
                <a:cxnSpLocks/>
              </p:cNvCxnSpPr>
              <p:nvPr/>
            </p:nvCxnSpPr>
            <p:spPr>
              <a:xfrm>
                <a:off x="10206456" y="4773430"/>
                <a:ext cx="0" cy="682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384F3CDF-4440-FD18-BD42-1263DBA69864}"/>
                </a:ext>
              </a:extLst>
            </p:cNvPr>
            <p:cNvCxnSpPr/>
            <p:nvPr/>
          </p:nvCxnSpPr>
          <p:spPr>
            <a:xfrm>
              <a:off x="901875" y="3619961"/>
              <a:ext cx="10409512" cy="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6153FB3-D76B-FCBB-56B3-6BEFA6822C29}"/>
                </a:ext>
              </a:extLst>
            </p:cNvPr>
            <p:cNvSpPr txBox="1"/>
            <p:nvPr/>
          </p:nvSpPr>
          <p:spPr>
            <a:xfrm>
              <a:off x="5303956" y="3268786"/>
              <a:ext cx="1584088" cy="261610"/>
            </a:xfrm>
            <a:prstGeom prst="rect">
              <a:avLst/>
            </a:prstGeom>
            <a:noFill/>
          </p:spPr>
          <p:txBody>
            <a:bodyPr wrap="none" rtlCol="0">
              <a:spAutoFit/>
            </a:bodyPr>
            <a:lstStyle/>
            <a:p>
              <a:r>
                <a:rPr lang="en-GB" sz="1100" dirty="0"/>
                <a:t>Continuous Monitoring</a:t>
              </a:r>
            </a:p>
          </p:txBody>
        </p:sp>
      </p:grpSp>
      <p:cxnSp>
        <p:nvCxnSpPr>
          <p:cNvPr id="60" name="Straight Arrow Connector 59">
            <a:extLst>
              <a:ext uri="{FF2B5EF4-FFF2-40B4-BE49-F238E27FC236}">
                <a16:creationId xmlns:a16="http://schemas.microsoft.com/office/drawing/2014/main" id="{0C59A26D-0094-BDEA-B702-39DD1C528D87}"/>
              </a:ext>
            </a:extLst>
          </p:cNvPr>
          <p:cNvCxnSpPr>
            <a:cxnSpLocks/>
          </p:cNvCxnSpPr>
          <p:nvPr/>
        </p:nvCxnSpPr>
        <p:spPr>
          <a:xfrm rot="10800000">
            <a:off x="869603" y="5328348"/>
            <a:ext cx="4329420" cy="7419"/>
          </a:xfrm>
          <a:prstGeom prst="straightConnector1">
            <a:avLst/>
          </a:prstGeom>
          <a:ln>
            <a:solidFill>
              <a:schemeClr val="accent6">
                <a:lumMod val="60000"/>
                <a:lumOff val="4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7AFB8D38-B836-2A61-B92D-8D37CE45BC47}"/>
              </a:ext>
            </a:extLst>
          </p:cNvPr>
          <p:cNvSpPr txBox="1"/>
          <p:nvPr/>
        </p:nvSpPr>
        <p:spPr>
          <a:xfrm>
            <a:off x="5220664" y="5167040"/>
            <a:ext cx="1774717" cy="307777"/>
          </a:xfrm>
          <a:prstGeom prst="rect">
            <a:avLst/>
          </a:prstGeom>
          <a:noFill/>
        </p:spPr>
        <p:txBody>
          <a:bodyPr wrap="none" rtlCol="0">
            <a:spAutoFit/>
          </a:bodyPr>
          <a:lstStyle/>
          <a:p>
            <a:r>
              <a:rPr lang="en-GB" sz="1400" dirty="0"/>
              <a:t>18 – 24-month Cycle</a:t>
            </a:r>
          </a:p>
        </p:txBody>
      </p:sp>
      <p:cxnSp>
        <p:nvCxnSpPr>
          <p:cNvPr id="62" name="Straight Arrow Connector 61">
            <a:extLst>
              <a:ext uri="{FF2B5EF4-FFF2-40B4-BE49-F238E27FC236}">
                <a16:creationId xmlns:a16="http://schemas.microsoft.com/office/drawing/2014/main" id="{257A20E3-2A78-46F5-3E83-4276F1728EEE}"/>
              </a:ext>
            </a:extLst>
          </p:cNvPr>
          <p:cNvCxnSpPr/>
          <p:nvPr/>
        </p:nvCxnSpPr>
        <p:spPr>
          <a:xfrm>
            <a:off x="6995381" y="5320929"/>
            <a:ext cx="4305375" cy="7419"/>
          </a:xfrm>
          <a:prstGeom prst="straightConnector1">
            <a:avLst/>
          </a:prstGeom>
          <a:ln>
            <a:solidFill>
              <a:schemeClr val="accent6">
                <a:lumMod val="60000"/>
                <a:lumOff val="4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0723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14952" y="1294516"/>
            <a:ext cx="11987784" cy="768951"/>
          </a:xfrm>
        </p:spPr>
        <p:txBody>
          <a:bodyPr anchor="b">
            <a:normAutofit fontScale="90000"/>
          </a:bodyPr>
          <a:lstStyle/>
          <a:p>
            <a:pPr algn="ctr"/>
            <a:r>
              <a:rPr lang="en-GB" b="1" dirty="0">
                <a:solidFill>
                  <a:srgbClr val="415F7F"/>
                </a:solidFill>
              </a:rPr>
              <a:t>POWH Additional CT Scanning Capacity</a:t>
            </a:r>
            <a:br>
              <a:rPr lang="en-GB" sz="4000" b="1" dirty="0">
                <a:solidFill>
                  <a:srgbClr val="415F7F"/>
                </a:solidFill>
              </a:rPr>
            </a:br>
            <a:endParaRPr lang="en-GB" sz="4000" dirty="0">
              <a:solidFill>
                <a:srgbClr val="415F7F"/>
              </a:solidFill>
            </a:endParaRP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457200" y="1879291"/>
            <a:ext cx="11622001" cy="3795009"/>
          </a:xfrm>
        </p:spPr>
        <p:txBody>
          <a:bodyPr anchor="t">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B050"/>
                </a:solidFill>
                <a:effectLst/>
                <a:uLnTx/>
                <a:uFillTx/>
                <a:ea typeface="+mn-ea"/>
              </a:rPr>
              <a:t>Radiology Navigator is a qualified Radiographer</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ea typeface="+mn-ea"/>
              </a:rPr>
              <a:t>Able to organise &amp;</a:t>
            </a:r>
            <a:r>
              <a:rPr kumimoji="0" lang="en-GB" sz="2400" b="0" i="0" u="none" strike="noStrike" kern="1200" cap="none" spc="0" normalizeH="0" noProof="0" dirty="0">
                <a:ln>
                  <a:noFill/>
                </a:ln>
                <a:solidFill>
                  <a:prstClr val="black"/>
                </a:solidFill>
                <a:effectLst/>
                <a:uLnTx/>
                <a:uFillTx/>
                <a:ea typeface="+mn-ea"/>
              </a:rPr>
              <a:t> </a:t>
            </a:r>
            <a:r>
              <a:rPr kumimoji="0" lang="en-GB" sz="2400" b="0" i="0" u="none" strike="noStrike" kern="1200" cap="none" spc="0" normalizeH="0" baseline="0" noProof="0" dirty="0">
                <a:ln>
                  <a:noFill/>
                </a:ln>
                <a:solidFill>
                  <a:prstClr val="black"/>
                </a:solidFill>
                <a:effectLst/>
                <a:uLnTx/>
                <a:uFillTx/>
                <a:ea typeface="+mn-ea"/>
              </a:rPr>
              <a:t>perform short notice USC CT and MRI scans</a:t>
            </a:r>
          </a:p>
          <a:p>
            <a:pPr marL="457200" marR="0" lvl="1" indent="0" algn="l" defTabSz="914400" rtl="0" eaLnBrk="1" fontAlgn="auto" latinLnBrk="0" hangingPunct="1">
              <a:lnSpc>
                <a:spcPct val="90000"/>
              </a:lnSpc>
              <a:spcBef>
                <a:spcPts val="1000"/>
              </a:spcBef>
              <a:spcAft>
                <a:spcPts val="0"/>
              </a:spcAft>
              <a:buClrTx/>
              <a:buSzTx/>
              <a:buNone/>
              <a:tabLst/>
              <a:defRPr/>
            </a:pPr>
            <a:endParaRPr kumimoji="0" lang="en-GB" sz="2400" b="0" i="0" u="none" strike="noStrike" kern="1200" cap="none" spc="0" normalizeH="0" baseline="0" noProof="0" dirty="0">
              <a:ln>
                <a:noFill/>
              </a:ln>
              <a:solidFill>
                <a:prstClr val="black"/>
              </a:solidFill>
              <a:effectLst/>
              <a:uLnTx/>
              <a:uFillTx/>
              <a:ea typeface="+mn-ea"/>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ea typeface="+mn-ea"/>
              </a:rPr>
              <a:t>Radiology Navigator delivered </a:t>
            </a:r>
            <a:r>
              <a:rPr kumimoji="0" lang="en-GB" sz="2800" b="1" i="0" u="none" strike="noStrike" kern="1200" cap="none" spc="0" normalizeH="0" baseline="0" noProof="0" dirty="0">
                <a:ln>
                  <a:noFill/>
                </a:ln>
                <a:solidFill>
                  <a:srgbClr val="7030A0"/>
                </a:solidFill>
                <a:effectLst/>
                <a:uLnTx/>
                <a:uFillTx/>
                <a:ea typeface="+mn-ea"/>
              </a:rPr>
              <a:t>710 short notice USC CTs </a:t>
            </a:r>
            <a:r>
              <a:rPr kumimoji="0" lang="en-GB" sz="2800" b="0" i="0" u="none" strike="noStrike" kern="1200" cap="none" spc="0" normalizeH="0" baseline="0" noProof="0" dirty="0">
                <a:ln>
                  <a:noFill/>
                </a:ln>
                <a:solidFill>
                  <a:prstClr val="black"/>
                </a:solidFill>
                <a:effectLst/>
                <a:uLnTx/>
                <a:uFillTx/>
                <a:ea typeface="+mn-ea"/>
              </a:rPr>
              <a:t>last year</a:t>
            </a:r>
          </a:p>
          <a:p>
            <a:pPr lvl="1">
              <a:spcBef>
                <a:spcPts val="1000"/>
              </a:spcBef>
              <a:defRPr/>
            </a:pPr>
            <a:r>
              <a:rPr lang="en-GB" dirty="0">
                <a:solidFill>
                  <a:srgbClr val="7030A0"/>
                </a:solidFill>
              </a:rPr>
              <a:t>Unfunded CT scanner sessions</a:t>
            </a:r>
            <a:endParaRPr lang="en-GB" dirty="0">
              <a:solidFill>
                <a:prstClr val="black"/>
              </a:solidFill>
            </a:endParaRPr>
          </a:p>
          <a:p>
            <a:pPr marL="457200" lvl="1" indent="0">
              <a:spcBef>
                <a:spcPts val="1000"/>
              </a:spcBef>
              <a:buNone/>
              <a:defRPr/>
            </a:pPr>
            <a:endParaRPr kumimoji="0" lang="en-GB" b="0" i="0" u="none" strike="noStrike" kern="1200" cap="none" spc="0" normalizeH="0" baseline="0" noProof="0" dirty="0">
              <a:ln>
                <a:noFill/>
              </a:ln>
              <a:solidFill>
                <a:prstClr val="black"/>
              </a:solidFill>
              <a:effectLst/>
              <a:uLnTx/>
              <a:uFillTx/>
              <a:ea typeface="+mn-ea"/>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b="1" dirty="0">
                <a:solidFill>
                  <a:srgbClr val="FF0000"/>
                </a:solidFill>
              </a:rPr>
              <a:t>Comparison</a:t>
            </a:r>
            <a:r>
              <a:rPr lang="en-GB" dirty="0">
                <a:solidFill>
                  <a:prstClr val="black"/>
                </a:solidFill>
              </a:rPr>
              <a:t> – Llantrisant Health Park (LHP) purchased CT capacity</a:t>
            </a:r>
          </a:p>
          <a:p>
            <a:pPr lvl="1">
              <a:spcBef>
                <a:spcPts val="1000"/>
              </a:spcBef>
              <a:defRPr/>
            </a:pPr>
            <a:r>
              <a:rPr kumimoji="0" lang="en-GB" b="0" i="0" u="none" strike="noStrike" kern="1200" cap="none" spc="0" normalizeH="0" baseline="0" noProof="0" dirty="0">
                <a:ln>
                  <a:noFill/>
                </a:ln>
                <a:solidFill>
                  <a:prstClr val="black"/>
                </a:solidFill>
                <a:effectLst/>
                <a:uLnTx/>
                <a:uFillTx/>
                <a:ea typeface="+mn-ea"/>
              </a:rPr>
              <a:t>710 CT scans = </a:t>
            </a:r>
            <a:r>
              <a:rPr kumimoji="0" lang="en-GB" b="1" i="0" u="none" strike="noStrike" kern="1200" cap="none" spc="0" normalizeH="0" baseline="0" noProof="0" dirty="0">
                <a:ln>
                  <a:noFill/>
                </a:ln>
                <a:solidFill>
                  <a:prstClr val="black"/>
                </a:solidFill>
                <a:effectLst/>
                <a:uLnTx/>
                <a:uFillTx/>
                <a:ea typeface="+mn-ea"/>
              </a:rPr>
              <a:t>£</a:t>
            </a:r>
            <a:r>
              <a:rPr lang="en-GB" sz="2800" b="1" dirty="0">
                <a:solidFill>
                  <a:prstClr val="black"/>
                </a:solidFill>
              </a:rPr>
              <a:t>206,667 </a:t>
            </a:r>
            <a:r>
              <a:rPr lang="en-GB" sz="2800" dirty="0">
                <a:solidFill>
                  <a:srgbClr val="00B0F0"/>
                </a:solidFill>
              </a:rPr>
              <a:t>in cost avoidance</a:t>
            </a:r>
            <a:endParaRPr lang="en-GB" sz="2800" b="1" dirty="0">
              <a:solidFill>
                <a:prstClr val="black"/>
              </a:solidFill>
            </a:endParaRPr>
          </a:p>
          <a:p>
            <a:pPr marL="0" indent="0">
              <a:lnSpc>
                <a:spcPct val="120000"/>
              </a:lnSpc>
              <a:spcBef>
                <a:spcPts val="600"/>
              </a:spcBef>
              <a:buNone/>
            </a:pPr>
            <a:endParaRPr lang="en-GB" dirty="0"/>
          </a:p>
        </p:txBody>
      </p:sp>
      <p:sp>
        <p:nvSpPr>
          <p:cNvPr id="15" name="TextBox 14">
            <a:extLst>
              <a:ext uri="{FF2B5EF4-FFF2-40B4-BE49-F238E27FC236}">
                <a16:creationId xmlns:a16="http://schemas.microsoft.com/office/drawing/2014/main" id="{4705FEA4-249E-4E8D-B1BE-21685BC6C853}"/>
              </a:ext>
            </a:extLst>
          </p:cNvPr>
          <p:cNvSpPr txBox="1"/>
          <p:nvPr/>
        </p:nvSpPr>
        <p:spPr>
          <a:xfrm>
            <a:off x="235024" y="821577"/>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C000"/>
                </a:solidFill>
                <a:latin typeface="Calibri" panose="020F0502020204030204"/>
              </a:rPr>
              <a:t>1</a:t>
            </a:r>
            <a:endPar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C970DDA-B1A7-90FC-435C-B1344F7C19FA}"/>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5F75C2AC-7945-7396-A848-72B6406A62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F07C2AB9-58AB-8272-28AF-F40735E4936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232381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1000"/>
                                        <p:tgtEl>
                                          <p:spTgt spid="11">
                                            <p:txEl>
                                              <p:pRg st="3" end="3"/>
                                            </p:txEl>
                                          </p:spTgt>
                                        </p:tgtEl>
                                      </p:cBhvr>
                                    </p:animEffect>
                                    <p:anim calcmode="lin" valueType="num">
                                      <p:cBhvr>
                                        <p:cTn id="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1000"/>
                                        <p:tgtEl>
                                          <p:spTgt spid="11">
                                            <p:txEl>
                                              <p:pRg st="4" end="4"/>
                                            </p:txEl>
                                          </p:spTgt>
                                        </p:tgtEl>
                                      </p:cBhvr>
                                    </p:animEffect>
                                    <p:anim calcmode="lin" valueType="num">
                                      <p:cBhvr>
                                        <p:cTn id="1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fade">
                                      <p:cBhvr>
                                        <p:cTn id="19" dur="1000"/>
                                        <p:tgtEl>
                                          <p:spTgt spid="11">
                                            <p:txEl>
                                              <p:pRg st="6" end="6"/>
                                            </p:txEl>
                                          </p:spTgt>
                                        </p:tgtEl>
                                      </p:cBhvr>
                                    </p:animEffect>
                                    <p:anim calcmode="lin" valueType="num">
                                      <p:cBhvr>
                                        <p:cTn id="2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fade">
                                      <p:cBhvr>
                                        <p:cTn id="24" dur="1000"/>
                                        <p:tgtEl>
                                          <p:spTgt spid="11">
                                            <p:txEl>
                                              <p:pRg st="7" end="7"/>
                                            </p:txEl>
                                          </p:spTgt>
                                        </p:tgtEl>
                                      </p:cBhvr>
                                    </p:animEffect>
                                    <p:anim calcmode="lin" valueType="num">
                                      <p:cBhvr>
                                        <p:cTn id="2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721303" y="456298"/>
            <a:ext cx="10814203" cy="768951"/>
          </a:xfrm>
        </p:spPr>
        <p:txBody>
          <a:bodyPr anchor="b">
            <a:normAutofit fontScale="90000"/>
          </a:bodyPr>
          <a:lstStyle/>
          <a:p>
            <a:r>
              <a:rPr lang="en-GB" sz="4000" b="1" dirty="0">
                <a:solidFill>
                  <a:srgbClr val="415F7F"/>
                </a:solidFill>
              </a:rPr>
              <a:t>Process Mapping – CT and MRI Vetting/Justification</a:t>
            </a:r>
            <a:endParaRPr lang="en-GB" sz="4000" dirty="0">
              <a:solidFill>
                <a:srgbClr val="415F7F"/>
              </a:solidFill>
            </a:endParaRPr>
          </a:p>
        </p:txBody>
      </p:sp>
      <p:pic>
        <p:nvPicPr>
          <p:cNvPr id="11" name="Content Placeholder 10"/>
          <p:cNvPicPr>
            <a:picLocks noGrp="1"/>
          </p:cNvPicPr>
          <p:nvPr>
            <p:ph idx="1"/>
          </p:nvPr>
        </p:nvPicPr>
        <p:blipFill>
          <a:blip r:embed="rId2"/>
          <a:stretch>
            <a:fillRect/>
          </a:stretch>
        </p:blipFill>
        <p:spPr>
          <a:xfrm>
            <a:off x="94932" y="1321426"/>
            <a:ext cx="5939183" cy="4118732"/>
          </a:xfrm>
          <a:prstGeom prst="rect">
            <a:avLst/>
          </a:prstGeom>
          <a:ln>
            <a:solidFill>
              <a:schemeClr val="accent1"/>
            </a:solidFill>
          </a:ln>
        </p:spPr>
      </p:pic>
      <p:pic>
        <p:nvPicPr>
          <p:cNvPr id="15" name="Picture 14"/>
          <p:cNvPicPr/>
          <p:nvPr/>
        </p:nvPicPr>
        <p:blipFill>
          <a:blip r:embed="rId3"/>
          <a:stretch>
            <a:fillRect/>
          </a:stretch>
        </p:blipFill>
        <p:spPr>
          <a:xfrm>
            <a:off x="6095999" y="1333378"/>
            <a:ext cx="6008371" cy="4118732"/>
          </a:xfrm>
          <a:prstGeom prst="rect">
            <a:avLst/>
          </a:prstGeom>
          <a:ln>
            <a:solidFill>
              <a:schemeClr val="accent1"/>
            </a:solidFill>
          </a:ln>
        </p:spPr>
      </p:pic>
      <p:sp>
        <p:nvSpPr>
          <p:cNvPr id="16" name="TextBox 15">
            <a:extLst>
              <a:ext uri="{FF2B5EF4-FFF2-40B4-BE49-F238E27FC236}">
                <a16:creationId xmlns:a16="http://schemas.microsoft.com/office/drawing/2014/main" id="{85998B17-8AF6-40FE-84D6-0A451772CBC1}"/>
              </a:ext>
            </a:extLst>
          </p:cNvPr>
          <p:cNvSpPr txBox="1"/>
          <p:nvPr/>
        </p:nvSpPr>
        <p:spPr>
          <a:xfrm>
            <a:off x="276951" y="114759"/>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rPr>
              <a:t>2</a:t>
            </a:r>
          </a:p>
        </p:txBody>
      </p:sp>
      <p:grpSp>
        <p:nvGrpSpPr>
          <p:cNvPr id="3" name="Group 2">
            <a:extLst>
              <a:ext uri="{FF2B5EF4-FFF2-40B4-BE49-F238E27FC236}">
                <a16:creationId xmlns:a16="http://schemas.microsoft.com/office/drawing/2014/main" id="{04C21347-900D-5863-5959-81D3D852CD5B}"/>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5A793464-593F-C204-AD4C-ECB052D3DA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10C77AA-AF27-8461-13CE-994AFD1D5A6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34326097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483625" y="434761"/>
            <a:ext cx="8055863" cy="768951"/>
          </a:xfrm>
        </p:spPr>
        <p:txBody>
          <a:bodyPr anchor="b">
            <a:normAutofit fontScale="90000"/>
          </a:bodyPr>
          <a:lstStyle/>
          <a:p>
            <a:r>
              <a:rPr lang="en-GB" sz="4000" b="1" dirty="0">
                <a:solidFill>
                  <a:srgbClr val="415F7F"/>
                </a:solidFill>
              </a:rPr>
              <a:t>IRMER Vetting Process – </a:t>
            </a:r>
            <a:br>
              <a:rPr lang="en-GB" sz="4000" b="1" dirty="0">
                <a:solidFill>
                  <a:srgbClr val="415F7F"/>
                </a:solidFill>
              </a:rPr>
            </a:br>
            <a:r>
              <a:rPr lang="en-GB" sz="4000" b="1" dirty="0">
                <a:solidFill>
                  <a:srgbClr val="415F7F"/>
                </a:solidFill>
              </a:rPr>
              <a:t>Average </a:t>
            </a:r>
            <a:r>
              <a:rPr lang="en-GB" sz="4000" dirty="0"/>
              <a:t>D</a:t>
            </a:r>
            <a:r>
              <a:rPr lang="en-GB" sz="4000" b="1" dirty="0">
                <a:solidFill>
                  <a:srgbClr val="415F7F"/>
                </a:solidFill>
              </a:rPr>
              <a:t>ays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15793134"/>
              </p:ext>
            </p:extLst>
          </p:nvPr>
        </p:nvGraphicFramePr>
        <p:xfrm>
          <a:off x="1404801" y="1220881"/>
          <a:ext cx="9382397" cy="456021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935730" y="3429000"/>
            <a:ext cx="1787236" cy="1477328"/>
          </a:xfrm>
          <a:prstGeom prst="rect">
            <a:avLst/>
          </a:prstGeom>
          <a:noFill/>
          <a:ln w="25400">
            <a:solidFill>
              <a:schemeClr val="accent1">
                <a:lumMod val="50000"/>
              </a:schemeClr>
            </a:solidFill>
          </a:ln>
        </p:spPr>
        <p:txBody>
          <a:bodyPr wrap="square" rtlCol="0">
            <a:spAutoFit/>
          </a:bodyPr>
          <a:lstStyle/>
          <a:p>
            <a:pPr algn="ctr"/>
            <a:r>
              <a:rPr lang="en-GB" b="1" dirty="0">
                <a:solidFill>
                  <a:srgbClr val="00B050"/>
                </a:solidFill>
              </a:rPr>
              <a:t>Navigator in post Aug 2022 </a:t>
            </a:r>
            <a:r>
              <a:rPr lang="en-GB" b="1" dirty="0">
                <a:solidFill>
                  <a:schemeClr val="accent1">
                    <a:lumMod val="50000"/>
                  </a:schemeClr>
                </a:solidFill>
              </a:rPr>
              <a:t>– new system established Early Sept 2022</a:t>
            </a:r>
          </a:p>
        </p:txBody>
      </p:sp>
      <p:sp>
        <p:nvSpPr>
          <p:cNvPr id="11" name="TextBox 10">
            <a:extLst>
              <a:ext uri="{FF2B5EF4-FFF2-40B4-BE49-F238E27FC236}">
                <a16:creationId xmlns:a16="http://schemas.microsoft.com/office/drawing/2014/main" id="{B3CBA982-EEA3-4F18-835D-81CF004DE80B}"/>
              </a:ext>
            </a:extLst>
          </p:cNvPr>
          <p:cNvSpPr txBox="1"/>
          <p:nvPr/>
        </p:nvSpPr>
        <p:spPr>
          <a:xfrm>
            <a:off x="328247" y="23446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C000"/>
                </a:solidFill>
                <a:effectLst/>
                <a:uLnTx/>
                <a:uFillTx/>
                <a:latin typeface="Calibri" panose="020F0502020204030204"/>
                <a:ea typeface="+mn-ea"/>
                <a:cs typeface="+mn-cs"/>
              </a:rPr>
              <a:t>2</a:t>
            </a:r>
          </a:p>
        </p:txBody>
      </p:sp>
      <p:grpSp>
        <p:nvGrpSpPr>
          <p:cNvPr id="3" name="Group 2">
            <a:extLst>
              <a:ext uri="{FF2B5EF4-FFF2-40B4-BE49-F238E27FC236}">
                <a16:creationId xmlns:a16="http://schemas.microsoft.com/office/drawing/2014/main" id="{BD0DE3F2-74B4-98E1-0CD4-58B3397DE570}"/>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1300EA75-3E0E-D432-A45C-77A3F74A3A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6A32F5DE-FAB9-D9D0-9ABC-2C3E90296FC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1252613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82295" y="466880"/>
            <a:ext cx="11987784" cy="768951"/>
          </a:xfrm>
        </p:spPr>
        <p:txBody>
          <a:bodyPr anchor="b">
            <a:normAutofit fontScale="90000"/>
          </a:bodyPr>
          <a:lstStyle/>
          <a:p>
            <a:pPr algn="ctr"/>
            <a:br>
              <a:rPr lang="en-GB" sz="4000" b="1" dirty="0">
                <a:solidFill>
                  <a:srgbClr val="415F7F"/>
                </a:solidFill>
              </a:rPr>
            </a:br>
            <a:endParaRPr lang="en-GB" sz="4000" dirty="0">
              <a:solidFill>
                <a:srgbClr val="415F7F"/>
              </a:solidFill>
            </a:endParaRP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286511" y="1211024"/>
            <a:ext cx="12009096" cy="4646651"/>
          </a:xfrm>
        </p:spPr>
        <p:txBody>
          <a:bodyPr anchor="t">
            <a:normAutofit/>
          </a:bodyPr>
          <a:lstStyle/>
          <a:p>
            <a:pPr marL="457200" lvl="1" indent="0">
              <a:buNone/>
            </a:pPr>
            <a:endParaRPr lang="en-GB" dirty="0"/>
          </a:p>
          <a:p>
            <a:r>
              <a:rPr lang="en-GB" sz="3200" b="1" dirty="0">
                <a:solidFill>
                  <a:srgbClr val="FF9933"/>
                </a:solidFill>
              </a:rPr>
              <a:t>Saved 273 hours of radiologist time </a:t>
            </a:r>
            <a:r>
              <a:rPr lang="en-GB" sz="3200" dirty="0"/>
              <a:t>per year, per DGH site (68.3 sessions).  3xDGH sites in CTMUHB.</a:t>
            </a:r>
          </a:p>
          <a:p>
            <a:pPr marL="457200" lvl="1" indent="0">
              <a:buNone/>
            </a:pPr>
            <a:endParaRPr lang="en-GB" sz="2800" dirty="0"/>
          </a:p>
          <a:p>
            <a:pPr marL="457200" lvl="1" indent="0">
              <a:buNone/>
            </a:pPr>
            <a:endParaRPr lang="en-GB" sz="2800" dirty="0"/>
          </a:p>
          <a:p>
            <a:pPr marL="457200" lvl="1" indent="0">
              <a:buNone/>
            </a:pPr>
            <a:endParaRPr lang="en-GB" sz="2800" dirty="0"/>
          </a:p>
          <a:p>
            <a:pPr marL="457200" lvl="1" indent="0">
              <a:buNone/>
            </a:pPr>
            <a:endParaRPr lang="en-GB" sz="2800" dirty="0"/>
          </a:p>
          <a:p>
            <a:pPr marL="457200" lvl="1" indent="0">
              <a:buNone/>
            </a:pPr>
            <a:endParaRPr lang="en-GB" sz="2800" dirty="0"/>
          </a:p>
          <a:p>
            <a:pPr lvl="1"/>
            <a:r>
              <a:rPr lang="en-GB" sz="2800" dirty="0"/>
              <a:t>2,253 CT scan reports = </a:t>
            </a:r>
            <a:r>
              <a:rPr lang="en-GB" sz="2800" b="1" dirty="0">
                <a:solidFill>
                  <a:srgbClr val="00B0F0"/>
                </a:solidFill>
              </a:rPr>
              <a:t>£165,357 </a:t>
            </a:r>
            <a:r>
              <a:rPr lang="en-GB" sz="2800" dirty="0">
                <a:solidFill>
                  <a:srgbClr val="00B0F0"/>
                </a:solidFill>
              </a:rPr>
              <a:t>in cost avoidance</a:t>
            </a:r>
          </a:p>
        </p:txBody>
      </p:sp>
      <p:sp>
        <p:nvSpPr>
          <p:cNvPr id="15" name="TextBox 14">
            <a:extLst>
              <a:ext uri="{FF2B5EF4-FFF2-40B4-BE49-F238E27FC236}">
                <a16:creationId xmlns:a16="http://schemas.microsoft.com/office/drawing/2014/main" id="{4705FEA4-249E-4E8D-B1BE-21685BC6C853}"/>
              </a:ext>
            </a:extLst>
          </p:cNvPr>
          <p:cNvSpPr txBox="1"/>
          <p:nvPr/>
        </p:nvSpPr>
        <p:spPr>
          <a:xfrm>
            <a:off x="286511" y="857081"/>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rPr>
              <a:t>2</a:t>
            </a:r>
          </a:p>
        </p:txBody>
      </p:sp>
      <p:sp>
        <p:nvSpPr>
          <p:cNvPr id="16" name="Title 1">
            <a:extLst>
              <a:ext uri="{FF2B5EF4-FFF2-40B4-BE49-F238E27FC236}">
                <a16:creationId xmlns:a16="http://schemas.microsoft.com/office/drawing/2014/main" id="{D24EE16A-372E-49AF-B319-88B0305C9E0C}"/>
              </a:ext>
            </a:extLst>
          </p:cNvPr>
          <p:cNvSpPr txBox="1">
            <a:spLocks/>
          </p:cNvSpPr>
          <p:nvPr/>
        </p:nvSpPr>
        <p:spPr>
          <a:xfrm>
            <a:off x="102108" y="1000325"/>
            <a:ext cx="11987784" cy="768951"/>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900" b="1" dirty="0">
                <a:solidFill>
                  <a:srgbClr val="415F7F"/>
                </a:solidFill>
                <a:latin typeface="Poppins Bold" panose="00000800000000000000" charset="0"/>
                <a:ea typeface="Open Sans" panose="020B0606030504020204" pitchFamily="34" charset="0"/>
                <a:cs typeface="Poppins Bold" panose="00000800000000000000" charset="0"/>
              </a:rPr>
              <a:t>CT Vetting Process:  Navigator vs Radiologist</a:t>
            </a:r>
            <a:br>
              <a:rPr lang="en-GB" sz="4000" b="1" dirty="0">
                <a:solidFill>
                  <a:srgbClr val="415F7F"/>
                </a:solidFill>
              </a:rPr>
            </a:br>
            <a:endParaRPr lang="en-GB" sz="4000" dirty="0">
              <a:solidFill>
                <a:srgbClr val="415F7F"/>
              </a:solidFill>
            </a:endParaRPr>
          </a:p>
        </p:txBody>
      </p:sp>
      <p:sp>
        <p:nvSpPr>
          <p:cNvPr id="3" name="TextBox 2">
            <a:extLst>
              <a:ext uri="{FF2B5EF4-FFF2-40B4-BE49-F238E27FC236}">
                <a16:creationId xmlns:a16="http://schemas.microsoft.com/office/drawing/2014/main" id="{6EC43710-E317-4BD3-ACA7-56CFC4C38B01}"/>
              </a:ext>
            </a:extLst>
          </p:cNvPr>
          <p:cNvSpPr txBox="1"/>
          <p:nvPr/>
        </p:nvSpPr>
        <p:spPr>
          <a:xfrm>
            <a:off x="10778826" y="3360536"/>
            <a:ext cx="1300376" cy="1107996"/>
          </a:xfrm>
          <a:prstGeom prst="rect">
            <a:avLst/>
          </a:prstGeom>
          <a:noFill/>
        </p:spPr>
        <p:txBody>
          <a:bodyPr wrap="square" rtlCol="0">
            <a:spAutoFit/>
          </a:bodyPr>
          <a:lstStyle/>
          <a:p>
            <a:r>
              <a:rPr lang="en-GB" sz="2400" dirty="0"/>
              <a:t>(3x DGH sites)</a:t>
            </a:r>
          </a:p>
          <a:p>
            <a:endParaRPr lang="en-GB" dirty="0"/>
          </a:p>
        </p:txBody>
      </p:sp>
      <p:sp>
        <p:nvSpPr>
          <p:cNvPr id="5" name="Right Brace 4">
            <a:extLst>
              <a:ext uri="{FF2B5EF4-FFF2-40B4-BE49-F238E27FC236}">
                <a16:creationId xmlns:a16="http://schemas.microsoft.com/office/drawing/2014/main" id="{814CA696-73FD-4B81-8F1B-DBF2D73EF38B}"/>
              </a:ext>
            </a:extLst>
          </p:cNvPr>
          <p:cNvSpPr/>
          <p:nvPr/>
        </p:nvSpPr>
        <p:spPr>
          <a:xfrm>
            <a:off x="9221172" y="2999232"/>
            <a:ext cx="1399032" cy="1495315"/>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28" name="Picture 27" descr="Text&#10;&#10;Description automatically generated with medium confidence">
            <a:extLst>
              <a:ext uri="{FF2B5EF4-FFF2-40B4-BE49-F238E27FC236}">
                <a16:creationId xmlns:a16="http://schemas.microsoft.com/office/drawing/2014/main" id="{8B1893EB-DF46-47A9-AF06-3E46835BB1D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475" t="13378" r="15096" b="13608"/>
          <a:stretch/>
        </p:blipFill>
        <p:spPr>
          <a:xfrm>
            <a:off x="11290507" y="6574497"/>
            <a:ext cx="1109773" cy="474110"/>
          </a:xfrm>
          <a:prstGeom prst="rect">
            <a:avLst/>
          </a:prstGeom>
        </p:spPr>
      </p:pic>
      <p:sp>
        <p:nvSpPr>
          <p:cNvPr id="4" name="TextBox 3">
            <a:extLst>
              <a:ext uri="{FF2B5EF4-FFF2-40B4-BE49-F238E27FC236}">
                <a16:creationId xmlns:a16="http://schemas.microsoft.com/office/drawing/2014/main" id="{861D7C72-E399-436F-8F5F-45A42B04A67B}"/>
              </a:ext>
            </a:extLst>
          </p:cNvPr>
          <p:cNvSpPr txBox="1"/>
          <p:nvPr/>
        </p:nvSpPr>
        <p:spPr>
          <a:xfrm>
            <a:off x="0" y="2998805"/>
            <a:ext cx="9410525" cy="1383969"/>
          </a:xfrm>
          <a:prstGeom prst="rect">
            <a:avLst/>
          </a:prstGeom>
          <a:noFill/>
        </p:spPr>
        <p:txBody>
          <a:bodyPr wrap="none" rtlCol="0">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PoppPINS"/>
              </a:rPr>
              <a:t>Equates to </a:t>
            </a:r>
            <a:r>
              <a:rPr kumimoji="0" lang="en-GB" sz="2800" b="0" i="0" u="none" strike="noStrike" kern="1200" cap="none" spc="0" normalizeH="0" baseline="0" noProof="0" dirty="0">
                <a:ln>
                  <a:noFill/>
                </a:ln>
                <a:solidFill>
                  <a:srgbClr val="FF0000"/>
                </a:solidFill>
                <a:effectLst/>
                <a:uLnTx/>
                <a:uFillTx/>
                <a:latin typeface="PoppPINS"/>
              </a:rPr>
              <a:t>£78k Radiologist time vs £28.8k Navigator </a:t>
            </a:r>
            <a:r>
              <a:rPr kumimoji="0" lang="en-GB" sz="2800" b="0" i="0" u="none" strike="noStrike" kern="1200" cap="none" spc="0" normalizeH="0" baseline="0" noProof="0" dirty="0">
                <a:ln>
                  <a:noFill/>
                </a:ln>
                <a:solidFill>
                  <a:prstClr val="black"/>
                </a:solidFill>
                <a:effectLst/>
                <a:uLnTx/>
                <a:uFillTx/>
                <a:latin typeface="PoppPINS"/>
              </a:rPr>
              <a:t>time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PoppPIN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7030A0"/>
                </a:solidFill>
                <a:effectLst/>
                <a:uLnTx/>
                <a:uFillTx/>
                <a:latin typeface="PoppPINS"/>
              </a:rPr>
              <a:t>205 sessions = Additional 2,253 CT/MRI reports </a:t>
            </a:r>
            <a:r>
              <a:rPr kumimoji="0" lang="en-GB" sz="2800" b="0" i="0" u="none" strike="noStrike" kern="1200" cap="none" spc="0" normalizeH="0" baseline="0" noProof="0" dirty="0">
                <a:ln>
                  <a:noFill/>
                </a:ln>
                <a:solidFill>
                  <a:prstClr val="black"/>
                </a:solidFill>
                <a:effectLst/>
                <a:uLnTx/>
                <a:uFillTx/>
                <a:latin typeface="PoppPINS"/>
              </a:rPr>
              <a:t>each year</a:t>
            </a:r>
          </a:p>
        </p:txBody>
      </p:sp>
      <p:grpSp>
        <p:nvGrpSpPr>
          <p:cNvPr id="6" name="Group 5">
            <a:extLst>
              <a:ext uri="{FF2B5EF4-FFF2-40B4-BE49-F238E27FC236}">
                <a16:creationId xmlns:a16="http://schemas.microsoft.com/office/drawing/2014/main" id="{D394E29B-C0E2-C4F4-853D-BCEB3AF59159}"/>
              </a:ext>
            </a:extLst>
          </p:cNvPr>
          <p:cNvGrpSpPr/>
          <p:nvPr/>
        </p:nvGrpSpPr>
        <p:grpSpPr>
          <a:xfrm>
            <a:off x="9492343" y="71823"/>
            <a:ext cx="2586858" cy="768951"/>
            <a:chOff x="9629833" y="6060033"/>
            <a:chExt cx="2345404" cy="656267"/>
          </a:xfrm>
        </p:grpSpPr>
        <p:pic>
          <p:nvPicPr>
            <p:cNvPr id="7" name="Picture 6">
              <a:extLst>
                <a:ext uri="{FF2B5EF4-FFF2-40B4-BE49-F238E27FC236}">
                  <a16:creationId xmlns:a16="http://schemas.microsoft.com/office/drawing/2014/main" id="{78447160-B8CC-4E9C-8A9C-530A20106C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4AD14B06-4A27-6EF4-8D18-0B92DD3E15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162269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fade">
                                      <p:cBhvr>
                                        <p:cTn id="24" dur="1000"/>
                                        <p:tgtEl>
                                          <p:spTgt spid="11">
                                            <p:txEl>
                                              <p:pRg st="7" end="7"/>
                                            </p:txEl>
                                          </p:spTgt>
                                        </p:tgtEl>
                                      </p:cBhvr>
                                    </p:animEffect>
                                    <p:anim calcmode="lin" valueType="num">
                                      <p:cBhvr>
                                        <p:cTn id="2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1048143" y="691287"/>
            <a:ext cx="10817352" cy="768951"/>
          </a:xfrm>
        </p:spPr>
        <p:txBody>
          <a:bodyPr anchor="b">
            <a:normAutofit fontScale="90000"/>
          </a:bodyPr>
          <a:lstStyle/>
          <a:p>
            <a:r>
              <a:rPr lang="en-GB" sz="4000" b="1" dirty="0">
                <a:solidFill>
                  <a:srgbClr val="415F7F"/>
                </a:solidFill>
              </a:rPr>
              <a:t>Data – </a:t>
            </a:r>
            <a:r>
              <a:rPr lang="en-GB" sz="4000" b="1" dirty="0">
                <a:solidFill>
                  <a:srgbClr val="7030A0"/>
                </a:solidFill>
              </a:rPr>
              <a:t>Colorectal and Lung Cancer </a:t>
            </a:r>
            <a:r>
              <a:rPr lang="en-GB" sz="4000" dirty="0"/>
              <a:t>P</a:t>
            </a:r>
            <a:r>
              <a:rPr lang="en-GB" sz="4000" b="1" dirty="0">
                <a:solidFill>
                  <a:srgbClr val="415F7F"/>
                </a:solidFill>
              </a:rPr>
              <a:t>athways</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457200" y="1551646"/>
            <a:ext cx="11622001" cy="5209724"/>
          </a:xfrm>
        </p:spPr>
        <p:txBody>
          <a:bodyPr anchor="t">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200" b="1" i="0" u="sng" strike="noStrike" kern="1200" cap="none" spc="0" normalizeH="0" baseline="0" noProof="0" dirty="0">
                <a:ln>
                  <a:noFill/>
                </a:ln>
                <a:solidFill>
                  <a:srgbClr val="00B050"/>
                </a:solidFill>
                <a:effectLst/>
                <a:uLnTx/>
                <a:uFillTx/>
                <a:ea typeface="+mn-ea"/>
              </a:rPr>
              <a:t>Evaluation Period</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3200" b="1" i="0" u="sng" strike="noStrike" kern="1200" cap="none" spc="0" normalizeH="0" baseline="0" noProof="0" dirty="0">
              <a:ln>
                <a:noFill/>
              </a:ln>
              <a:solidFill>
                <a:srgbClr val="00B050"/>
              </a:solidFill>
              <a:effectLst/>
              <a:uLnTx/>
              <a:uFillTx/>
              <a:ea typeface="+mn-ea"/>
            </a:endParaRPr>
          </a:p>
          <a:p>
            <a:pPr lvl="1">
              <a:spcBef>
                <a:spcPts val="1000"/>
              </a:spcBef>
              <a:defRPr/>
            </a:pPr>
            <a:r>
              <a:rPr kumimoji="0" lang="en-GB" sz="2800" b="1" i="0" strike="noStrike" kern="1200" cap="none" spc="0" normalizeH="0" baseline="0" noProof="0" dirty="0">
                <a:ln>
                  <a:noFill/>
                </a:ln>
                <a:solidFill>
                  <a:prstClr val="black"/>
                </a:solidFill>
                <a:effectLst/>
                <a:uLnTx/>
                <a:uFillTx/>
                <a:ea typeface="+mn-ea"/>
              </a:rPr>
              <a:t>Pre-intervention</a:t>
            </a:r>
            <a:r>
              <a:rPr kumimoji="0" lang="en-GB" sz="2800" b="0" i="0" strike="noStrike" kern="1200" cap="none" spc="0" normalizeH="0" baseline="0" noProof="0" dirty="0">
                <a:ln>
                  <a:noFill/>
                </a:ln>
                <a:solidFill>
                  <a:prstClr val="black"/>
                </a:solidFill>
                <a:effectLst/>
                <a:uLnTx/>
                <a:uFillTx/>
                <a:ea typeface="+mn-ea"/>
              </a:rPr>
              <a:t> (2019–2022) </a:t>
            </a:r>
            <a:endParaRPr kumimoji="0" lang="en-GB" sz="3200" b="0" i="0" strike="noStrike" kern="1200" cap="none" spc="0" normalizeH="0" baseline="0" noProof="0" dirty="0">
              <a:ln>
                <a:noFill/>
              </a:ln>
              <a:solidFill>
                <a:prstClr val="black"/>
              </a:solidFill>
              <a:effectLst/>
              <a:uLnTx/>
              <a:uFillTx/>
              <a:ea typeface="+mn-ea"/>
            </a:endParaRPr>
          </a:p>
          <a:p>
            <a:pPr marL="914400" lvl="2" indent="0">
              <a:buNone/>
              <a:defRPr/>
            </a:pPr>
            <a:r>
              <a:rPr kumimoji="0" lang="en-GB" sz="2800" b="0" i="0" strike="noStrike" kern="1200" cap="none" spc="0" normalizeH="0" baseline="0" noProof="0" dirty="0">
                <a:ln>
                  <a:noFill/>
                </a:ln>
                <a:solidFill>
                  <a:prstClr val="black"/>
                </a:solidFill>
                <a:effectLst/>
                <a:uLnTx/>
                <a:uFillTx/>
                <a:ea typeface="+mn-ea"/>
              </a:rPr>
              <a:t>Vs </a:t>
            </a:r>
          </a:p>
          <a:p>
            <a:pPr lvl="1">
              <a:spcBef>
                <a:spcPts val="1000"/>
              </a:spcBef>
              <a:defRPr/>
            </a:pPr>
            <a:r>
              <a:rPr lang="en-GB" sz="2800" b="1" dirty="0">
                <a:solidFill>
                  <a:prstClr val="black"/>
                </a:solidFill>
              </a:rPr>
              <a:t>Post-intervention</a:t>
            </a:r>
            <a:r>
              <a:rPr kumimoji="0" lang="en-GB" sz="2800" b="0" i="0" strike="noStrike" kern="1200" cap="none" spc="0" normalizeH="0" baseline="0" noProof="0" dirty="0">
                <a:ln>
                  <a:noFill/>
                </a:ln>
                <a:solidFill>
                  <a:prstClr val="black"/>
                </a:solidFill>
                <a:effectLst/>
                <a:uLnTx/>
                <a:uFillTx/>
                <a:ea typeface="+mn-ea"/>
              </a:rPr>
              <a:t> </a:t>
            </a:r>
            <a:r>
              <a:rPr kumimoji="0" lang="en-GB" sz="2800" b="0" i="0" u="none" strike="noStrike" kern="1200" cap="none" spc="0" normalizeH="0" baseline="0" noProof="0" dirty="0">
                <a:ln>
                  <a:noFill/>
                </a:ln>
                <a:solidFill>
                  <a:prstClr val="black"/>
                </a:solidFill>
                <a:effectLst/>
                <a:uLnTx/>
                <a:uFillTx/>
                <a:ea typeface="+mn-ea"/>
              </a:rPr>
              <a:t>implementation (2022–2024)</a:t>
            </a:r>
          </a:p>
          <a:p>
            <a:pPr marL="457200" lvl="1" indent="0">
              <a:spcBef>
                <a:spcPts val="1000"/>
              </a:spcBef>
              <a:buNone/>
              <a:defRPr/>
            </a:pPr>
            <a:endParaRPr kumimoji="0" lang="en-GB" b="0" i="0" u="none" strike="noStrike" kern="1200" cap="none" spc="0" normalizeH="0" baseline="0" noProof="0" dirty="0">
              <a:ln>
                <a:noFill/>
              </a:ln>
              <a:solidFill>
                <a:prstClr val="black"/>
              </a:solidFill>
              <a:effectLst/>
              <a:uLnTx/>
              <a:uFillTx/>
              <a:ea typeface="+mn-ea"/>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ea typeface="+mn-ea"/>
              </a:rPr>
              <a:t>National Optimal Pathways (NOP’s) - for </a:t>
            </a:r>
            <a:r>
              <a:rPr kumimoji="0" lang="en-GB" sz="2800" b="1" i="0" u="none" strike="noStrike" kern="1200" cap="none" spc="0" normalizeH="0" baseline="0" noProof="0" dirty="0">
                <a:ln>
                  <a:noFill/>
                </a:ln>
                <a:solidFill>
                  <a:prstClr val="black"/>
                </a:solidFill>
                <a:effectLst/>
                <a:uLnTx/>
                <a:uFillTx/>
                <a:ea typeface="+mn-ea"/>
              </a:rPr>
              <a:t>1) </a:t>
            </a:r>
            <a:r>
              <a:rPr lang="en-GB" b="1" dirty="0">
                <a:solidFill>
                  <a:srgbClr val="FFC000"/>
                </a:solidFill>
              </a:rPr>
              <a:t>C</a:t>
            </a:r>
            <a:r>
              <a:rPr kumimoji="0" lang="en-GB" sz="2800" b="1" i="0" u="none" strike="noStrike" kern="1200" cap="none" spc="0" normalizeH="0" baseline="0" noProof="0" dirty="0">
                <a:ln>
                  <a:noFill/>
                </a:ln>
                <a:solidFill>
                  <a:srgbClr val="FFC000"/>
                </a:solidFill>
                <a:effectLst/>
                <a:uLnTx/>
                <a:uFillTx/>
                <a:ea typeface="+mn-ea"/>
              </a:rPr>
              <a:t>olorectal </a:t>
            </a:r>
            <a:r>
              <a:rPr kumimoji="0" lang="en-GB" sz="2800" i="0" u="none" strike="noStrike" kern="1200" cap="none" spc="0" normalizeH="0" baseline="0" noProof="0" dirty="0">
                <a:ln>
                  <a:noFill/>
                </a:ln>
                <a:effectLst/>
                <a:uLnTx/>
                <a:uFillTx/>
                <a:ea typeface="+mn-ea"/>
              </a:rPr>
              <a:t>and</a:t>
            </a:r>
            <a:r>
              <a:rPr kumimoji="0" lang="en-GB" sz="2800" b="1" i="0" u="none" strike="noStrike" kern="1200" cap="none" spc="0" normalizeH="0" baseline="0" noProof="0" dirty="0">
                <a:ln>
                  <a:noFill/>
                </a:ln>
                <a:solidFill>
                  <a:srgbClr val="FFC000"/>
                </a:solidFill>
                <a:effectLst/>
                <a:uLnTx/>
                <a:uFillTx/>
                <a:ea typeface="+mn-ea"/>
              </a:rPr>
              <a:t> </a:t>
            </a:r>
            <a:r>
              <a:rPr kumimoji="0" lang="en-GB" sz="2800" b="1" i="0" u="none" strike="noStrike" kern="1200" cap="none" spc="0" normalizeH="0" baseline="0" noProof="0" dirty="0">
                <a:ln>
                  <a:noFill/>
                </a:ln>
                <a:effectLst/>
                <a:uLnTx/>
                <a:uFillTx/>
                <a:ea typeface="+mn-ea"/>
              </a:rPr>
              <a:t>2) </a:t>
            </a:r>
            <a:r>
              <a:rPr kumimoji="0" lang="en-GB" sz="2800" b="1" i="0" u="none" strike="noStrike" kern="1200" cap="none" spc="0" normalizeH="0" baseline="0" noProof="0" dirty="0">
                <a:ln>
                  <a:noFill/>
                </a:ln>
                <a:solidFill>
                  <a:srgbClr val="FFC000"/>
                </a:solidFill>
                <a:effectLst/>
                <a:uLnTx/>
                <a:uFillTx/>
                <a:ea typeface="+mn-ea"/>
              </a:rPr>
              <a:t>Lung Cancers</a:t>
            </a:r>
          </a:p>
          <a:p>
            <a:pPr lvl="1">
              <a:spcBef>
                <a:spcPts val="1000"/>
              </a:spcBef>
              <a:defRPr/>
            </a:pPr>
            <a:r>
              <a:rPr lang="en-GB" b="1" dirty="0">
                <a:solidFill>
                  <a:srgbClr val="00B0F0"/>
                </a:solidFill>
              </a:rPr>
              <a:t>Radiology elements within these NOP’s modernised</a:t>
            </a:r>
            <a:endParaRPr kumimoji="0" lang="en-GB" b="1" i="0" u="none" strike="noStrike" kern="1200" cap="none" spc="0" normalizeH="0" baseline="0" noProof="0" dirty="0">
              <a:ln>
                <a:noFill/>
              </a:ln>
              <a:solidFill>
                <a:srgbClr val="00B0F0"/>
              </a:solidFill>
              <a:effectLst/>
              <a:uLnTx/>
              <a:uFillTx/>
              <a:ea typeface="+mn-ea"/>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prstClr val="black"/>
              </a:solidFill>
              <a:effectLst/>
              <a:uLnTx/>
              <a:uFillTx/>
              <a:ea typeface="+mn-ea"/>
            </a:endParaRPr>
          </a:p>
          <a:p>
            <a:pPr marL="0" indent="0">
              <a:lnSpc>
                <a:spcPct val="120000"/>
              </a:lnSpc>
              <a:spcBef>
                <a:spcPts val="600"/>
              </a:spcBef>
              <a:buNone/>
            </a:pPr>
            <a:endParaRPr lang="en-GB" dirty="0"/>
          </a:p>
        </p:txBody>
      </p:sp>
      <p:sp>
        <p:nvSpPr>
          <p:cNvPr id="10" name="TextBox 9">
            <a:extLst>
              <a:ext uri="{FF2B5EF4-FFF2-40B4-BE49-F238E27FC236}">
                <a16:creationId xmlns:a16="http://schemas.microsoft.com/office/drawing/2014/main" id="{60BEDCDA-1C7D-452F-A11D-D5A86194954F}"/>
              </a:ext>
            </a:extLst>
          </p:cNvPr>
          <p:cNvSpPr txBox="1"/>
          <p:nvPr/>
        </p:nvSpPr>
        <p:spPr>
          <a:xfrm>
            <a:off x="143655" y="752352"/>
            <a:ext cx="958917" cy="707886"/>
          </a:xfrm>
          <a:prstGeom prst="rect">
            <a:avLst/>
          </a:prstGeom>
          <a:noFill/>
        </p:spPr>
        <p:txBody>
          <a:bodyPr wrap="none" rtlCol="0">
            <a:spAutoFit/>
          </a:bodyPr>
          <a:lstStyle/>
          <a:p>
            <a:r>
              <a:rPr lang="en-GB" sz="4000" b="1" dirty="0">
                <a:solidFill>
                  <a:srgbClr val="FFC000"/>
                </a:solidFill>
              </a:rPr>
              <a:t>3+4</a:t>
            </a:r>
          </a:p>
        </p:txBody>
      </p:sp>
      <p:grpSp>
        <p:nvGrpSpPr>
          <p:cNvPr id="3" name="Group 2">
            <a:extLst>
              <a:ext uri="{FF2B5EF4-FFF2-40B4-BE49-F238E27FC236}">
                <a16:creationId xmlns:a16="http://schemas.microsoft.com/office/drawing/2014/main" id="{5F604A64-0A0B-5CA3-DAD5-7F0E1D930F07}"/>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8EB0CD50-95D3-DA34-537E-73C30483C5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F671B130-8471-6758-556B-01D5ED14AA7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554678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576071" y="497237"/>
            <a:ext cx="11987784" cy="768951"/>
          </a:xfrm>
        </p:spPr>
        <p:txBody>
          <a:bodyPr anchor="b">
            <a:noAutofit/>
          </a:bodyPr>
          <a:lstStyle/>
          <a:p>
            <a:r>
              <a:rPr lang="en-GB" sz="3600" b="1" dirty="0">
                <a:solidFill>
                  <a:srgbClr val="FFC000"/>
                </a:solidFill>
              </a:rPr>
              <a:t>Colorectal Cancer </a:t>
            </a:r>
            <a:r>
              <a:rPr lang="en-GB" sz="3600" dirty="0"/>
              <a:t>P</a:t>
            </a:r>
            <a:r>
              <a:rPr lang="en-GB" sz="3600" b="1" dirty="0">
                <a:solidFill>
                  <a:srgbClr val="415F7F"/>
                </a:solidFill>
              </a:rPr>
              <a:t>athway: </a:t>
            </a:r>
            <a:br>
              <a:rPr lang="en-GB" sz="3600" b="1" dirty="0">
                <a:solidFill>
                  <a:srgbClr val="415F7F"/>
                </a:solidFill>
              </a:rPr>
            </a:br>
            <a:r>
              <a:rPr lang="en-GB" sz="2500" dirty="0"/>
              <a:t>POWH Endoscopy to Staging Computerised Tomography (CT)</a:t>
            </a:r>
          </a:p>
        </p:txBody>
      </p:sp>
      <p:pic>
        <p:nvPicPr>
          <p:cNvPr id="10" name="Content Placeholder 3">
            <a:extLst>
              <a:ext uri="{FF2B5EF4-FFF2-40B4-BE49-F238E27FC236}">
                <a16:creationId xmlns:a16="http://schemas.microsoft.com/office/drawing/2014/main" id="{9336F4A7-83F5-4A5D-8F5A-3093957CD333}"/>
              </a:ext>
            </a:extLst>
          </p:cNvPr>
          <p:cNvPicPr>
            <a:picLocks noGrp="1" noChangeAspect="1"/>
          </p:cNvPicPr>
          <p:nvPr>
            <p:ph idx="1"/>
          </p:nvPr>
        </p:nvPicPr>
        <p:blipFill>
          <a:blip r:embed="rId3"/>
          <a:stretch>
            <a:fillRect/>
          </a:stretch>
        </p:blipFill>
        <p:spPr>
          <a:xfrm>
            <a:off x="1163118" y="1297505"/>
            <a:ext cx="9635511" cy="4678782"/>
          </a:xfrm>
          <a:prstGeom prst="rect">
            <a:avLst/>
          </a:prstGeom>
        </p:spPr>
      </p:pic>
      <p:sp>
        <p:nvSpPr>
          <p:cNvPr id="15" name="TextBox 14">
            <a:extLst>
              <a:ext uri="{FF2B5EF4-FFF2-40B4-BE49-F238E27FC236}">
                <a16:creationId xmlns:a16="http://schemas.microsoft.com/office/drawing/2014/main" id="{315F7E97-F809-47C8-B17A-EF2DD7DD0E1D}"/>
              </a:ext>
            </a:extLst>
          </p:cNvPr>
          <p:cNvSpPr txBox="1"/>
          <p:nvPr/>
        </p:nvSpPr>
        <p:spPr>
          <a:xfrm>
            <a:off x="131719" y="23087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FD1A1930-1A49-5AE7-30AF-A87EAA39A700}"/>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818A76D0-ABB5-4349-9FC4-9DB120C7BE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3294E2D-0CC5-50BF-181B-89A872BBBFA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1368300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721303" y="680995"/>
            <a:ext cx="11987784" cy="768951"/>
          </a:xfrm>
        </p:spPr>
        <p:txBody>
          <a:bodyPr anchor="b">
            <a:noAutofit/>
          </a:bodyPr>
          <a:lstStyle/>
          <a:p>
            <a:r>
              <a:rPr lang="en-GB" sz="3600" b="1" dirty="0">
                <a:solidFill>
                  <a:srgbClr val="415F7F"/>
                </a:solidFill>
              </a:rPr>
              <a:t>Colorectal Cancer Pathway: </a:t>
            </a:r>
            <a:br>
              <a:rPr lang="en-GB" sz="4000" b="1" dirty="0">
                <a:solidFill>
                  <a:srgbClr val="415F7F"/>
                </a:solidFill>
              </a:rPr>
            </a:br>
            <a:r>
              <a:rPr lang="en-GB" sz="2500" dirty="0"/>
              <a:t>POWH Endoscopy to Staging Computerised Tomography (CT)</a:t>
            </a:r>
          </a:p>
        </p:txBody>
      </p:sp>
      <p:pic>
        <p:nvPicPr>
          <p:cNvPr id="15" name="Content Placeholder 3">
            <a:extLst>
              <a:ext uri="{FF2B5EF4-FFF2-40B4-BE49-F238E27FC236}">
                <a16:creationId xmlns:a16="http://schemas.microsoft.com/office/drawing/2014/main" id="{3584D423-A6F1-4632-A9D8-C6E89D8E8C4D}"/>
              </a:ext>
            </a:extLst>
          </p:cNvPr>
          <p:cNvPicPr>
            <a:picLocks noGrp="1" noChangeAspect="1"/>
          </p:cNvPicPr>
          <p:nvPr>
            <p:ph idx="1"/>
          </p:nvPr>
        </p:nvPicPr>
        <p:blipFill>
          <a:blip r:embed="rId3"/>
          <a:stretch>
            <a:fillRect/>
          </a:stretch>
        </p:blipFill>
        <p:spPr>
          <a:xfrm>
            <a:off x="2265206" y="1449946"/>
            <a:ext cx="6900565" cy="4515426"/>
          </a:xfrm>
          <a:prstGeom prst="rect">
            <a:avLst/>
          </a:prstGeom>
        </p:spPr>
      </p:pic>
      <p:sp>
        <p:nvSpPr>
          <p:cNvPr id="16" name="TextBox 15">
            <a:extLst>
              <a:ext uri="{FF2B5EF4-FFF2-40B4-BE49-F238E27FC236}">
                <a16:creationId xmlns:a16="http://schemas.microsoft.com/office/drawing/2014/main" id="{EAAF7F5F-5E6A-4153-8F2D-D148E1D2C0B8}"/>
              </a:ext>
            </a:extLst>
          </p:cNvPr>
          <p:cNvSpPr txBox="1"/>
          <p:nvPr/>
        </p:nvSpPr>
        <p:spPr>
          <a:xfrm>
            <a:off x="276951" y="456298"/>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EAE924BE-9CB2-A6AB-D5A7-0A3423698554}"/>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83BEAE4D-08D3-BF39-A39D-6F105B0CB0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BD326A2-8A88-8F4E-85F8-097804A2705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2918054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721303" y="730194"/>
            <a:ext cx="11987784" cy="768951"/>
          </a:xfrm>
        </p:spPr>
        <p:txBody>
          <a:bodyPr anchor="b">
            <a:normAutofit fontScale="90000"/>
          </a:bodyPr>
          <a:lstStyle/>
          <a:p>
            <a:r>
              <a:rPr lang="en-GB" sz="4000" b="1" dirty="0">
                <a:solidFill>
                  <a:srgbClr val="415F7F"/>
                </a:solidFill>
              </a:rPr>
              <a:t>Colorectal Cancer Pathway: </a:t>
            </a:r>
            <a:br>
              <a:rPr lang="en-GB" sz="4000" b="1" dirty="0">
                <a:solidFill>
                  <a:srgbClr val="415F7F"/>
                </a:solidFill>
              </a:rPr>
            </a:br>
            <a:r>
              <a:rPr lang="en-GB" sz="2800" b="1" dirty="0">
                <a:solidFill>
                  <a:srgbClr val="415F7F"/>
                </a:solidFill>
              </a:rPr>
              <a:t>POWH </a:t>
            </a:r>
            <a:r>
              <a:rPr lang="en-GB" sz="2800" dirty="0">
                <a:solidFill>
                  <a:srgbClr val="415F7F"/>
                </a:solidFill>
              </a:rPr>
              <a:t>Endoscopy to Staging Computerised Tomography (CT)</a:t>
            </a:r>
          </a:p>
        </p:txBody>
      </p:sp>
      <p:pic>
        <p:nvPicPr>
          <p:cNvPr id="16" name="Content Placeholder 3">
            <a:extLst>
              <a:ext uri="{FF2B5EF4-FFF2-40B4-BE49-F238E27FC236}">
                <a16:creationId xmlns:a16="http://schemas.microsoft.com/office/drawing/2014/main" id="{1AAFB1EC-17FD-4996-8BCB-27FC6E3586F9}"/>
              </a:ext>
            </a:extLst>
          </p:cNvPr>
          <p:cNvPicPr>
            <a:picLocks noGrp="1" noChangeAspect="1"/>
          </p:cNvPicPr>
          <p:nvPr>
            <p:ph idx="1"/>
          </p:nvPr>
        </p:nvPicPr>
        <p:blipFill>
          <a:blip r:embed="rId3"/>
          <a:stretch>
            <a:fillRect/>
          </a:stretch>
        </p:blipFill>
        <p:spPr>
          <a:xfrm>
            <a:off x="1771549" y="1610625"/>
            <a:ext cx="7829650" cy="4327539"/>
          </a:xfrm>
          <a:prstGeom prst="rect">
            <a:avLst/>
          </a:prstGeom>
        </p:spPr>
      </p:pic>
      <p:sp>
        <p:nvSpPr>
          <p:cNvPr id="17" name="TextBox 16">
            <a:extLst>
              <a:ext uri="{FF2B5EF4-FFF2-40B4-BE49-F238E27FC236}">
                <a16:creationId xmlns:a16="http://schemas.microsoft.com/office/drawing/2014/main" id="{45F2F5F3-D832-4636-A946-0AB301B3BB96}"/>
              </a:ext>
            </a:extLst>
          </p:cNvPr>
          <p:cNvSpPr txBox="1"/>
          <p:nvPr/>
        </p:nvSpPr>
        <p:spPr>
          <a:xfrm>
            <a:off x="276951" y="504793"/>
            <a:ext cx="4443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solidFill>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E1AEBB7C-3E7F-C2EA-61B0-E197E3110716}"/>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8CFC8952-5653-1E02-131E-0F98645B02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6C8BE36E-4F82-6967-2919-860C9005822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3625785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538191" y="1333310"/>
            <a:ext cx="11987784" cy="768951"/>
          </a:xfrm>
        </p:spPr>
        <p:txBody>
          <a:bodyPr anchor="b">
            <a:normAutofit fontScale="90000"/>
          </a:bodyPr>
          <a:lstStyle/>
          <a:p>
            <a:br>
              <a:rPr lang="en-GB" b="1" dirty="0">
                <a:solidFill>
                  <a:srgbClr val="415F7F"/>
                </a:solidFill>
              </a:rPr>
            </a:br>
            <a:br>
              <a:rPr lang="en-GB" sz="4000" b="1" dirty="0">
                <a:solidFill>
                  <a:srgbClr val="415F7F"/>
                </a:solidFill>
              </a:rPr>
            </a:br>
            <a:r>
              <a:rPr lang="en-GB" sz="4000" b="1" dirty="0">
                <a:solidFill>
                  <a:srgbClr val="415F7F"/>
                </a:solidFill>
              </a:rPr>
              <a:t>POWH </a:t>
            </a:r>
            <a:r>
              <a:rPr lang="en-GB" sz="4000" dirty="0">
                <a:solidFill>
                  <a:srgbClr val="415F7F"/>
                </a:solidFill>
              </a:rPr>
              <a:t>Endoscopy to Staging Computerised Tomography (CT), Summary</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457200" y="2142060"/>
            <a:ext cx="11622001" cy="3725341"/>
          </a:xfrm>
        </p:spPr>
        <p:txBody>
          <a:bodyPr anchor="t">
            <a:normAutofit/>
          </a:bodyPr>
          <a:lstStyle/>
          <a:p>
            <a:pPr marL="0" indent="0">
              <a:lnSpc>
                <a:spcPct val="120000"/>
              </a:lnSpc>
              <a:spcBef>
                <a:spcPts val="600"/>
              </a:spcBef>
              <a:buNone/>
            </a:pPr>
            <a:r>
              <a:rPr lang="en-GB" dirty="0"/>
              <a:t>•	</a:t>
            </a:r>
            <a:r>
              <a:rPr lang="en-GB" sz="2000" dirty="0"/>
              <a:t>69% of patients received a staging CT scan on the same day as their positive colonoscopy in 2024 (</a:t>
            </a:r>
            <a:r>
              <a:rPr lang="en-GB" sz="2000" dirty="0">
                <a:solidFill>
                  <a:srgbClr val="FF0000"/>
                </a:solidFill>
              </a:rPr>
              <a:t>0% in 2022</a:t>
            </a:r>
            <a:r>
              <a:rPr lang="en-GB" sz="2000" dirty="0"/>
              <a:t>, </a:t>
            </a:r>
            <a:r>
              <a:rPr lang="en-GB" sz="2000" dirty="0">
                <a:solidFill>
                  <a:srgbClr val="FFC000"/>
                </a:solidFill>
              </a:rPr>
              <a:t>1.4% in 2021</a:t>
            </a:r>
            <a:r>
              <a:rPr lang="en-GB" sz="2000" dirty="0"/>
              <a:t>)</a:t>
            </a:r>
          </a:p>
          <a:p>
            <a:pPr marL="0" indent="0">
              <a:lnSpc>
                <a:spcPct val="120000"/>
              </a:lnSpc>
              <a:spcBef>
                <a:spcPts val="600"/>
              </a:spcBef>
              <a:buNone/>
            </a:pPr>
            <a:endParaRPr lang="en-GB" sz="2000" dirty="0"/>
          </a:p>
          <a:p>
            <a:pPr marL="0" indent="0">
              <a:lnSpc>
                <a:spcPct val="120000"/>
              </a:lnSpc>
              <a:spcBef>
                <a:spcPts val="600"/>
              </a:spcBef>
              <a:buNone/>
            </a:pPr>
            <a:r>
              <a:rPr lang="en-GB" sz="2000" dirty="0"/>
              <a:t>•	</a:t>
            </a:r>
            <a:r>
              <a:rPr lang="en-GB" sz="2000" dirty="0">
                <a:solidFill>
                  <a:srgbClr val="00B050"/>
                </a:solidFill>
              </a:rPr>
              <a:t>100% </a:t>
            </a:r>
            <a:r>
              <a:rPr lang="en-GB" sz="2000" dirty="0"/>
              <a:t>patients received a staging CT within an average of 2.5 days from colonoscopy</a:t>
            </a:r>
          </a:p>
          <a:p>
            <a:pPr lvl="1">
              <a:lnSpc>
                <a:spcPct val="120000"/>
              </a:lnSpc>
              <a:spcBef>
                <a:spcPts val="600"/>
              </a:spcBef>
            </a:pPr>
            <a:r>
              <a:rPr lang="en-GB" sz="2000" dirty="0">
                <a:solidFill>
                  <a:srgbClr val="00B0F0"/>
                </a:solidFill>
              </a:rPr>
              <a:t>69% </a:t>
            </a:r>
            <a:r>
              <a:rPr lang="en-GB" sz="2000" dirty="0"/>
              <a:t>improvement from 2022 (8 days)</a:t>
            </a:r>
          </a:p>
          <a:p>
            <a:pPr marL="0" indent="0">
              <a:lnSpc>
                <a:spcPct val="120000"/>
              </a:lnSpc>
              <a:spcBef>
                <a:spcPts val="600"/>
              </a:spcBef>
              <a:buNone/>
            </a:pPr>
            <a:endParaRPr lang="en-GB" sz="2000" dirty="0"/>
          </a:p>
          <a:p>
            <a:pPr marL="0" indent="0">
              <a:lnSpc>
                <a:spcPct val="120000"/>
              </a:lnSpc>
              <a:spcBef>
                <a:spcPts val="600"/>
              </a:spcBef>
              <a:buNone/>
            </a:pPr>
            <a:r>
              <a:rPr lang="en-GB" sz="2000" dirty="0"/>
              <a:t>•	CT reports were completed within 1.63 days on average.</a:t>
            </a:r>
          </a:p>
          <a:p>
            <a:pPr marL="0" indent="0">
              <a:lnSpc>
                <a:spcPct val="120000"/>
              </a:lnSpc>
              <a:spcBef>
                <a:spcPts val="600"/>
              </a:spcBef>
              <a:buNone/>
            </a:pPr>
            <a:endParaRPr lang="en-GB" dirty="0"/>
          </a:p>
        </p:txBody>
      </p:sp>
      <p:grpSp>
        <p:nvGrpSpPr>
          <p:cNvPr id="3" name="Group 2">
            <a:extLst>
              <a:ext uri="{FF2B5EF4-FFF2-40B4-BE49-F238E27FC236}">
                <a16:creationId xmlns:a16="http://schemas.microsoft.com/office/drawing/2014/main" id="{8D87FFB7-0CD0-BEEE-1463-AFCFE58A1240}"/>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18E0E86E-D560-540A-E570-59E86CD7B5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B2C32921-CB0C-52AB-B840-3CD32D876B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115501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1000"/>
                                        <p:tgtEl>
                                          <p:spTgt spid="11">
                                            <p:txEl>
                                              <p:pRg st="3" end="3"/>
                                            </p:txEl>
                                          </p:spTgt>
                                        </p:tgtEl>
                                      </p:cBhvr>
                                    </p:animEffect>
                                    <p:anim calcmode="lin" valueType="num">
                                      <p:cBhvr>
                                        <p:cTn id="1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1000"/>
                                        <p:tgtEl>
                                          <p:spTgt spid="11">
                                            <p:txEl>
                                              <p:pRg st="5" end="5"/>
                                            </p:txEl>
                                          </p:spTgt>
                                        </p:tgtEl>
                                      </p:cBhvr>
                                    </p:animEffect>
                                    <p:anim calcmode="lin" valueType="num">
                                      <p:cBhvr>
                                        <p:cTn id="22"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588783" y="1074211"/>
            <a:ext cx="11987784" cy="768951"/>
          </a:xfrm>
        </p:spPr>
        <p:txBody>
          <a:bodyPr anchor="b">
            <a:noAutofit/>
          </a:bodyPr>
          <a:lstStyle/>
          <a:p>
            <a:r>
              <a:rPr lang="en-GB" sz="3600" b="1" dirty="0">
                <a:solidFill>
                  <a:srgbClr val="415F7F"/>
                </a:solidFill>
              </a:rPr>
              <a:t>POWH Radiology </a:t>
            </a:r>
            <a:r>
              <a:rPr lang="en-GB" sz="3600" b="1" dirty="0">
                <a:solidFill>
                  <a:srgbClr val="FFC000"/>
                </a:solidFill>
              </a:rPr>
              <a:t>Lung Cancer </a:t>
            </a:r>
            <a:br>
              <a:rPr lang="en-GB" sz="3600" b="1" dirty="0">
                <a:solidFill>
                  <a:srgbClr val="FFC000"/>
                </a:solidFill>
              </a:rPr>
            </a:br>
            <a:r>
              <a:rPr lang="en-GB" sz="3600" dirty="0"/>
              <a:t>P</a:t>
            </a:r>
            <a:r>
              <a:rPr lang="en-GB" sz="3600" b="1" dirty="0">
                <a:solidFill>
                  <a:srgbClr val="415F7F"/>
                </a:solidFill>
              </a:rPr>
              <a:t>athway: </a:t>
            </a:r>
            <a:r>
              <a:rPr lang="en-GB" sz="3600" dirty="0">
                <a:solidFill>
                  <a:srgbClr val="00B0F0"/>
                </a:solidFill>
              </a:rPr>
              <a:t>CXR Report to Staging CT</a:t>
            </a:r>
            <a:br>
              <a:rPr lang="en-GB" sz="3600" b="1" dirty="0">
                <a:solidFill>
                  <a:srgbClr val="415F7F"/>
                </a:solidFill>
              </a:rPr>
            </a:br>
            <a:endParaRPr lang="en-GB" sz="4000" dirty="0">
              <a:solidFill>
                <a:srgbClr val="415F7F"/>
              </a:solidFill>
            </a:endParaRPr>
          </a:p>
        </p:txBody>
      </p:sp>
      <p:graphicFrame>
        <p:nvGraphicFramePr>
          <p:cNvPr id="10" name="Content Placeholder 3">
            <a:extLst>
              <a:ext uri="{FF2B5EF4-FFF2-40B4-BE49-F238E27FC236}">
                <a16:creationId xmlns:a16="http://schemas.microsoft.com/office/drawing/2014/main" id="{79683158-104F-41CA-81E7-D4090B2C0C1F}"/>
              </a:ext>
            </a:extLst>
          </p:cNvPr>
          <p:cNvGraphicFramePr>
            <a:graphicFrameLocks noGrp="1"/>
          </p:cNvGraphicFramePr>
          <p:nvPr>
            <p:ph idx="1"/>
            <p:extLst>
              <p:ext uri="{D42A27DB-BD31-4B8C-83A1-F6EECF244321}">
                <p14:modId xmlns:p14="http://schemas.microsoft.com/office/powerpoint/2010/main" val="644944251"/>
              </p:ext>
            </p:extLst>
          </p:nvPr>
        </p:nvGraphicFramePr>
        <p:xfrm>
          <a:off x="588783" y="1458687"/>
          <a:ext cx="10838317" cy="468085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65DA3579-CB35-4560-B49C-F494180D8FA2}"/>
              </a:ext>
            </a:extLst>
          </p:cNvPr>
          <p:cNvSpPr txBox="1"/>
          <p:nvPr/>
        </p:nvSpPr>
        <p:spPr>
          <a:xfrm>
            <a:off x="195727" y="230321"/>
            <a:ext cx="444352" cy="707886"/>
          </a:xfrm>
          <a:prstGeom prst="rect">
            <a:avLst/>
          </a:prstGeom>
          <a:noFill/>
        </p:spPr>
        <p:txBody>
          <a:bodyPr wrap="none" rtlCol="0">
            <a:spAutoFit/>
          </a:bodyPr>
          <a:lstStyle/>
          <a:p>
            <a:r>
              <a:rPr lang="en-GB" sz="4000" b="1" dirty="0">
                <a:solidFill>
                  <a:srgbClr val="FFC000"/>
                </a:solidFill>
              </a:rPr>
              <a:t>4</a:t>
            </a:r>
          </a:p>
        </p:txBody>
      </p:sp>
      <p:sp>
        <p:nvSpPr>
          <p:cNvPr id="3" name="Oval 2">
            <a:extLst>
              <a:ext uri="{FF2B5EF4-FFF2-40B4-BE49-F238E27FC236}">
                <a16:creationId xmlns:a16="http://schemas.microsoft.com/office/drawing/2014/main" id="{94DACC04-A931-4F78-835B-05550BD8E3AD}"/>
              </a:ext>
            </a:extLst>
          </p:cNvPr>
          <p:cNvSpPr/>
          <p:nvPr/>
        </p:nvSpPr>
        <p:spPr>
          <a:xfrm>
            <a:off x="9417014" y="3965883"/>
            <a:ext cx="420624" cy="32918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F82D5D71-6740-4D81-8995-68A3B320C58A}"/>
              </a:ext>
            </a:extLst>
          </p:cNvPr>
          <p:cNvSpPr/>
          <p:nvPr/>
        </p:nvSpPr>
        <p:spPr>
          <a:xfrm>
            <a:off x="2754553" y="1773093"/>
            <a:ext cx="420624" cy="32918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79B35B2B-191B-E826-0D96-A4ACDEC5CE75}"/>
              </a:ext>
            </a:extLst>
          </p:cNvPr>
          <p:cNvGrpSpPr/>
          <p:nvPr/>
        </p:nvGrpSpPr>
        <p:grpSpPr>
          <a:xfrm>
            <a:off x="9492343" y="71823"/>
            <a:ext cx="2586858" cy="768951"/>
            <a:chOff x="9629833" y="6060033"/>
            <a:chExt cx="2345404" cy="656267"/>
          </a:xfrm>
        </p:grpSpPr>
        <p:pic>
          <p:nvPicPr>
            <p:cNvPr id="5" name="Picture 4">
              <a:extLst>
                <a:ext uri="{FF2B5EF4-FFF2-40B4-BE49-F238E27FC236}">
                  <a16:creationId xmlns:a16="http://schemas.microsoft.com/office/drawing/2014/main" id="{007F5EFF-0B65-D04B-196D-E45F67B72D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BF25419B-7B94-6347-FFE5-A293B76221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31796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1A35-9B60-B03A-1EB7-A6B135A4D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C6528-7D61-72FD-8E3B-264561047B58}"/>
              </a:ext>
            </a:extLst>
          </p:cNvPr>
          <p:cNvSpPr txBox="1">
            <a:spLocks/>
          </p:cNvSpPr>
          <p:nvPr/>
        </p:nvSpPr>
        <p:spPr>
          <a:xfrm>
            <a:off x="838200" y="334296"/>
            <a:ext cx="10515600" cy="9265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dirty="0">
                <a:solidFill>
                  <a:schemeClr val="tx2">
                    <a:lumMod val="75000"/>
                    <a:lumOff val="25000"/>
                  </a:schemeClr>
                </a:solidFill>
                <a:effectLst>
                  <a:outerShdw blurRad="38100" dist="38100" dir="2700000" algn="tl">
                    <a:srgbClr val="000000">
                      <a:alpha val="43137"/>
                    </a:srgbClr>
                  </a:outerShdw>
                </a:effectLst>
              </a:rPr>
              <a:t>Exponential Scale Up Model</a:t>
            </a:r>
          </a:p>
        </p:txBody>
      </p:sp>
      <p:sp>
        <p:nvSpPr>
          <p:cNvPr id="3" name="TextBox 2">
            <a:extLst>
              <a:ext uri="{FF2B5EF4-FFF2-40B4-BE49-F238E27FC236}">
                <a16:creationId xmlns:a16="http://schemas.microsoft.com/office/drawing/2014/main" id="{CB9537BA-C2AB-FF15-7895-7E2EC8DC7636}"/>
              </a:ext>
            </a:extLst>
          </p:cNvPr>
          <p:cNvSpPr txBox="1"/>
          <p:nvPr/>
        </p:nvSpPr>
        <p:spPr>
          <a:xfrm>
            <a:off x="603548" y="2277022"/>
            <a:ext cx="4584940" cy="203132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Linear models </a:t>
            </a:r>
            <a:r>
              <a:rPr kumimoji="0" lang="en-US" altLang="en-US" sz="1400" b="1" i="0" u="none" strike="noStrike" cap="none" normalizeH="0" baseline="0" dirty="0">
                <a:ln>
                  <a:noFill/>
                </a:ln>
                <a:solidFill>
                  <a:schemeClr val="tx1"/>
                </a:solidFill>
                <a:effectLst/>
                <a:latin typeface="Calibri (body)"/>
              </a:rPr>
              <a:t>spread too fast, losing control </a:t>
            </a:r>
            <a:r>
              <a:rPr kumimoji="0" lang="en-US" altLang="en-US" sz="1400" b="0" i="0" u="none" strike="noStrike" cap="none" normalizeH="0" baseline="0" dirty="0">
                <a:ln>
                  <a:noFill/>
                </a:ln>
                <a:solidFill>
                  <a:schemeClr val="tx1"/>
                </a:solidFill>
                <a:effectLst/>
                <a:latin typeface="Calibri (body)"/>
              </a:rPr>
              <a:t>and fidelity.</a:t>
            </a:r>
            <a:br>
              <a:rPr kumimoji="0" lang="en-US" altLang="en-US" sz="1400" b="0" i="0" u="none" strike="noStrike" cap="none" normalizeH="0" baseline="0" dirty="0">
                <a:ln>
                  <a:noFill/>
                </a:ln>
                <a:solidFill>
                  <a:schemeClr val="tx1"/>
                </a:solidFill>
                <a:effectLst/>
                <a:latin typeface="Calibri (body)"/>
              </a:rPr>
            </a:b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Incremental models </a:t>
            </a:r>
            <a:r>
              <a:rPr kumimoji="0" lang="en-US" altLang="en-US" sz="1400" b="1" i="0" u="none" strike="noStrike" cap="none" normalizeH="0" baseline="0" dirty="0">
                <a:ln>
                  <a:noFill/>
                </a:ln>
                <a:solidFill>
                  <a:schemeClr val="tx1"/>
                </a:solidFill>
                <a:effectLst/>
                <a:latin typeface="Calibri (body)"/>
              </a:rPr>
              <a:t>move too slowly, risking loss of momentum</a:t>
            </a:r>
            <a:r>
              <a:rPr kumimoji="0" lang="en-US" altLang="en-US" sz="1400" b="0" i="0" u="none" strike="noStrike" cap="none" normalizeH="0" baseline="0" dirty="0">
                <a:ln>
                  <a:noFill/>
                </a:ln>
                <a:solidFill>
                  <a:schemeClr val="tx1"/>
                </a:solidFill>
                <a:effectLst/>
                <a:latin typeface="Calibri (body)"/>
              </a:rPr>
              <a:t>.</a:t>
            </a:r>
            <a:br>
              <a:rPr kumimoji="0" lang="en-US" altLang="en-US" sz="1400" b="0" i="0" u="none" strike="noStrike" cap="none" normalizeH="0" baseline="0" dirty="0">
                <a:ln>
                  <a:noFill/>
                </a:ln>
                <a:solidFill>
                  <a:schemeClr val="tx1"/>
                </a:solidFill>
                <a:effectLst/>
                <a:latin typeface="Calibri (body)"/>
              </a:rPr>
            </a:br>
            <a:endParaRPr kumimoji="0" lang="en-US" altLang="en-US" sz="1400" b="0" i="0" u="none" strike="noStrike" cap="none" normalizeH="0" baseline="0" dirty="0">
              <a:ln>
                <a:noFill/>
              </a:ln>
              <a:solidFill>
                <a:schemeClr val="tx1"/>
              </a:solidFill>
              <a:effectLst/>
              <a:latin typeface="Calibri (body)"/>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Calibri (body)"/>
              </a:rPr>
              <a:t>Exponential models </a:t>
            </a:r>
            <a:r>
              <a:rPr kumimoji="0" lang="en-US" altLang="en-US" sz="1400" b="1" i="0" u="none" strike="noStrike" cap="none" normalizeH="0" baseline="0" dirty="0">
                <a:ln>
                  <a:noFill/>
                </a:ln>
                <a:solidFill>
                  <a:schemeClr val="tx1"/>
                </a:solidFill>
                <a:effectLst/>
                <a:latin typeface="Calibri (body)"/>
              </a:rPr>
              <a:t>start small, build confidence, then accelerate, balancing control with speed for sustainable scale.</a:t>
            </a:r>
            <a:endParaRPr lang="en-GB" sz="1400" b="1" dirty="0">
              <a:latin typeface="Calibri (body)"/>
            </a:endParaRPr>
          </a:p>
        </p:txBody>
      </p:sp>
      <p:pic>
        <p:nvPicPr>
          <p:cNvPr id="4" name="Picture 3">
            <a:extLst>
              <a:ext uri="{FF2B5EF4-FFF2-40B4-BE49-F238E27FC236}">
                <a16:creationId xmlns:a16="http://schemas.microsoft.com/office/drawing/2014/main" id="{24D2D8CC-5281-8A44-024E-87888883B8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5292" y="1576005"/>
            <a:ext cx="5709918" cy="3433360"/>
          </a:xfrm>
          <a:prstGeom prst="rect">
            <a:avLst/>
          </a:prstGeom>
          <a:noFill/>
          <a:ln>
            <a:noFill/>
          </a:ln>
        </p:spPr>
      </p:pic>
    </p:spTree>
    <p:extLst>
      <p:ext uri="{BB962C8B-B14F-4D97-AF65-F5344CB8AC3E}">
        <p14:creationId xmlns:p14="http://schemas.microsoft.com/office/powerpoint/2010/main" val="35760714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588783" y="1727518"/>
            <a:ext cx="11942041" cy="768951"/>
          </a:xfrm>
        </p:spPr>
        <p:txBody>
          <a:bodyPr anchor="b">
            <a:normAutofit fontScale="90000"/>
          </a:bodyPr>
          <a:lstStyle/>
          <a:p>
            <a:r>
              <a:rPr lang="en-GB" sz="4000" b="1" dirty="0">
                <a:solidFill>
                  <a:srgbClr val="415F7F"/>
                </a:solidFill>
              </a:rPr>
              <a:t>POWH Radiology </a:t>
            </a:r>
            <a:r>
              <a:rPr lang="en-GB" sz="4000" b="1" dirty="0">
                <a:solidFill>
                  <a:srgbClr val="FFC000"/>
                </a:solidFill>
              </a:rPr>
              <a:t>Lung Cancer</a:t>
            </a:r>
            <a:r>
              <a:rPr lang="en-GB" sz="4000" dirty="0">
                <a:solidFill>
                  <a:srgbClr val="FFC000"/>
                </a:solidFill>
              </a:rPr>
              <a:t> </a:t>
            </a:r>
            <a:br>
              <a:rPr lang="en-GB" sz="4000" dirty="0">
                <a:solidFill>
                  <a:srgbClr val="FFC000"/>
                </a:solidFill>
              </a:rPr>
            </a:br>
            <a:r>
              <a:rPr lang="en-GB" sz="4000" dirty="0"/>
              <a:t>P</a:t>
            </a:r>
            <a:r>
              <a:rPr lang="en-GB" sz="4000" b="1" dirty="0">
                <a:solidFill>
                  <a:srgbClr val="415F7F"/>
                </a:solidFill>
              </a:rPr>
              <a:t>athway: </a:t>
            </a:r>
            <a:r>
              <a:rPr lang="en-GB" sz="4000" dirty="0">
                <a:solidFill>
                  <a:srgbClr val="00B0F0"/>
                </a:solidFill>
              </a:rPr>
              <a:t>CXR Referral to MDT</a:t>
            </a:r>
            <a:br>
              <a:rPr lang="en-GB" sz="4800" dirty="0">
                <a:solidFill>
                  <a:srgbClr val="415F7F"/>
                </a:solidFill>
              </a:rPr>
            </a:br>
            <a:br>
              <a:rPr lang="en-GB" sz="4000" b="1" dirty="0">
                <a:solidFill>
                  <a:srgbClr val="415F7F"/>
                </a:solidFill>
              </a:rPr>
            </a:br>
            <a:endParaRPr lang="en-GB" sz="4000" dirty="0">
              <a:solidFill>
                <a:srgbClr val="415F7F"/>
              </a:solidFill>
            </a:endParaRPr>
          </a:p>
        </p:txBody>
      </p:sp>
      <p:graphicFrame>
        <p:nvGraphicFramePr>
          <p:cNvPr id="16" name="Content Placeholder 15">
            <a:extLst>
              <a:ext uri="{FF2B5EF4-FFF2-40B4-BE49-F238E27FC236}">
                <a16:creationId xmlns:a16="http://schemas.microsoft.com/office/drawing/2014/main" id="{58116A43-0073-47C4-9CC7-600794D65214}"/>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C9922E5-8124-5415-99A4-F0E5D5F06A87}"/>
              </a:ext>
            </a:extLst>
          </p:cNvPr>
          <p:cNvSpPr txBox="1"/>
          <p:nvPr/>
        </p:nvSpPr>
        <p:spPr>
          <a:xfrm>
            <a:off x="195727" y="391885"/>
            <a:ext cx="444352" cy="707886"/>
          </a:xfrm>
          <a:prstGeom prst="rect">
            <a:avLst/>
          </a:prstGeom>
          <a:noFill/>
        </p:spPr>
        <p:txBody>
          <a:bodyPr wrap="none" rtlCol="0">
            <a:spAutoFit/>
          </a:bodyPr>
          <a:lstStyle/>
          <a:p>
            <a:r>
              <a:rPr lang="en-GB" sz="4000" b="1" dirty="0">
                <a:solidFill>
                  <a:srgbClr val="FFC000"/>
                </a:solidFill>
              </a:rPr>
              <a:t>4</a:t>
            </a:r>
          </a:p>
        </p:txBody>
      </p:sp>
      <p:grpSp>
        <p:nvGrpSpPr>
          <p:cNvPr id="4" name="Group 3">
            <a:extLst>
              <a:ext uri="{FF2B5EF4-FFF2-40B4-BE49-F238E27FC236}">
                <a16:creationId xmlns:a16="http://schemas.microsoft.com/office/drawing/2014/main" id="{DF13A8EE-49A7-4F40-1DC3-A83A24EF6020}"/>
              </a:ext>
            </a:extLst>
          </p:cNvPr>
          <p:cNvGrpSpPr/>
          <p:nvPr/>
        </p:nvGrpSpPr>
        <p:grpSpPr>
          <a:xfrm>
            <a:off x="9492343" y="71823"/>
            <a:ext cx="2586858" cy="768951"/>
            <a:chOff x="9629833" y="6060033"/>
            <a:chExt cx="2345404" cy="656267"/>
          </a:xfrm>
        </p:grpSpPr>
        <p:pic>
          <p:nvPicPr>
            <p:cNvPr id="5" name="Picture 4">
              <a:extLst>
                <a:ext uri="{FF2B5EF4-FFF2-40B4-BE49-F238E27FC236}">
                  <a16:creationId xmlns:a16="http://schemas.microsoft.com/office/drawing/2014/main" id="{EC0D0290-BD1E-E197-2A06-DF43A4D537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844A33C2-5CD5-C2FD-706B-173780A41FD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2569964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A25-E372-8BBE-B2C2-24EE36F38318}"/>
              </a:ext>
            </a:extLst>
          </p:cNvPr>
          <p:cNvSpPr>
            <a:spLocks noGrp="1"/>
          </p:cNvSpPr>
          <p:nvPr>
            <p:ph type="title"/>
          </p:nvPr>
        </p:nvSpPr>
        <p:spPr>
          <a:xfrm>
            <a:off x="914403" y="380614"/>
            <a:ext cx="5181597" cy="768951"/>
          </a:xfrm>
        </p:spPr>
        <p:txBody>
          <a:bodyPr anchor="b">
            <a:normAutofit/>
          </a:bodyPr>
          <a:lstStyle/>
          <a:p>
            <a:r>
              <a:rPr lang="en-GB" sz="4000" b="1" dirty="0">
                <a:solidFill>
                  <a:srgbClr val="00B0F0"/>
                </a:solidFill>
              </a:rPr>
              <a:t>What Next?</a:t>
            </a:r>
          </a:p>
        </p:txBody>
      </p:sp>
      <p:sp>
        <p:nvSpPr>
          <p:cNvPr id="11" name="Content Placeholder 10">
            <a:extLst>
              <a:ext uri="{FF2B5EF4-FFF2-40B4-BE49-F238E27FC236}">
                <a16:creationId xmlns:a16="http://schemas.microsoft.com/office/drawing/2014/main" id="{6F427CC5-FE22-B556-B57A-7F070B086CF5}"/>
              </a:ext>
            </a:extLst>
          </p:cNvPr>
          <p:cNvSpPr>
            <a:spLocks noGrp="1"/>
          </p:cNvSpPr>
          <p:nvPr>
            <p:ph idx="1"/>
          </p:nvPr>
        </p:nvSpPr>
        <p:spPr>
          <a:xfrm>
            <a:off x="778807" y="1204592"/>
            <a:ext cx="10761786" cy="4853241"/>
          </a:xfrm>
        </p:spPr>
        <p:txBody>
          <a:bodyPr anchor="t">
            <a:noAutofit/>
          </a:bodyPr>
          <a:lstStyle/>
          <a:p>
            <a:pPr>
              <a:spcBef>
                <a:spcPts val="1200"/>
              </a:spcBef>
            </a:pPr>
            <a:r>
              <a:rPr lang="en-GB" sz="2400" b="1" dirty="0">
                <a:solidFill>
                  <a:srgbClr val="00B050"/>
                </a:solidFill>
              </a:rPr>
              <a:t>Adopt, Spread and Embed </a:t>
            </a:r>
            <a:r>
              <a:rPr lang="en-GB" sz="2400" dirty="0">
                <a:solidFill>
                  <a:srgbClr val="0000FF"/>
                </a:solidFill>
              </a:rPr>
              <a:t>(bevancommission.org) </a:t>
            </a:r>
            <a:r>
              <a:rPr lang="en-GB" sz="2400" b="1" dirty="0"/>
              <a:t>across all CTMUHB Radiology sites</a:t>
            </a:r>
          </a:p>
          <a:p>
            <a:pPr lvl="1">
              <a:spcBef>
                <a:spcPts val="1200"/>
              </a:spcBef>
            </a:pPr>
            <a:r>
              <a:rPr lang="en-GB" b="1" dirty="0">
                <a:solidFill>
                  <a:srgbClr val="FFC000"/>
                </a:solidFill>
              </a:rPr>
              <a:t>Potential funding available CTMUHB Nov 2025 </a:t>
            </a:r>
          </a:p>
          <a:p>
            <a:pPr lvl="2">
              <a:spcBef>
                <a:spcPts val="1200"/>
              </a:spcBef>
            </a:pPr>
            <a:r>
              <a:rPr lang="en-GB" sz="2400" dirty="0"/>
              <a:t>1x additional Radiology Navigator </a:t>
            </a:r>
          </a:p>
          <a:p>
            <a:pPr lvl="2">
              <a:spcBef>
                <a:spcPts val="1200"/>
              </a:spcBef>
            </a:pPr>
            <a:r>
              <a:rPr lang="en-GB" sz="2400" dirty="0"/>
              <a:t>+/- Band 2/3 Clerical support</a:t>
            </a:r>
          </a:p>
          <a:p>
            <a:pPr lvl="1">
              <a:spcBef>
                <a:spcPts val="1200"/>
              </a:spcBef>
            </a:pPr>
            <a:r>
              <a:rPr lang="en-GB" dirty="0">
                <a:solidFill>
                  <a:srgbClr val="7030A0"/>
                </a:solidFill>
              </a:rPr>
              <a:t>Reduce inequality across CTMUHB sites </a:t>
            </a:r>
          </a:p>
          <a:p>
            <a:pPr lvl="1">
              <a:spcBef>
                <a:spcPts val="1200"/>
              </a:spcBef>
            </a:pPr>
            <a:endParaRPr lang="en-GB" dirty="0"/>
          </a:p>
          <a:p>
            <a:pPr>
              <a:spcBef>
                <a:spcPts val="1200"/>
              </a:spcBef>
            </a:pPr>
            <a:r>
              <a:rPr lang="en-GB" sz="2400" dirty="0"/>
              <a:t>Integrate </a:t>
            </a:r>
            <a:r>
              <a:rPr lang="en-GB" sz="2400" dirty="0">
                <a:solidFill>
                  <a:srgbClr val="00B0F0"/>
                </a:solidFill>
              </a:rPr>
              <a:t>Radiographer CXR Hot Reporting SCP </a:t>
            </a:r>
            <a:r>
              <a:rPr lang="en-GB" sz="2400" dirty="0"/>
              <a:t>project in POWH</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ea typeface="+mn-ea"/>
              </a:rPr>
              <a:t>Dissemination and consideration for adoption in other Welsh Health Boards.</a:t>
            </a:r>
            <a:endParaRPr lang="en-GB" sz="2400" dirty="0">
              <a:solidFill>
                <a:srgbClr val="0000FF"/>
              </a:solidFill>
            </a:endParaRPr>
          </a:p>
          <a:p>
            <a:pPr>
              <a:spcBef>
                <a:spcPts val="1200"/>
              </a:spcBef>
            </a:pPr>
            <a:endParaRPr lang="en-GB" dirty="0"/>
          </a:p>
        </p:txBody>
      </p:sp>
      <p:grpSp>
        <p:nvGrpSpPr>
          <p:cNvPr id="3" name="Group 2">
            <a:extLst>
              <a:ext uri="{FF2B5EF4-FFF2-40B4-BE49-F238E27FC236}">
                <a16:creationId xmlns:a16="http://schemas.microsoft.com/office/drawing/2014/main" id="{835F13C0-90BB-2AC4-7AFF-CFBA49BA8C82}"/>
              </a:ext>
            </a:extLst>
          </p:cNvPr>
          <p:cNvGrpSpPr/>
          <p:nvPr/>
        </p:nvGrpSpPr>
        <p:grpSpPr>
          <a:xfrm>
            <a:off x="9492343" y="71823"/>
            <a:ext cx="2586858" cy="768951"/>
            <a:chOff x="9629833" y="6060033"/>
            <a:chExt cx="2345404" cy="656267"/>
          </a:xfrm>
        </p:grpSpPr>
        <p:pic>
          <p:nvPicPr>
            <p:cNvPr id="4" name="Picture 3">
              <a:extLst>
                <a:ext uri="{FF2B5EF4-FFF2-40B4-BE49-F238E27FC236}">
                  <a16:creationId xmlns:a16="http://schemas.microsoft.com/office/drawing/2014/main" id="{951ED718-7AD9-C622-7E81-701D60F171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BD882AD-DCA3-09BE-6079-BB881857791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1080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barn(inVertical)">
                                      <p:cBhvr>
                                        <p:cTn id="10" dur="500"/>
                                        <p:tgtEl>
                                          <p:spTgt spid="11">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barn(inVertical)">
                                      <p:cBhvr>
                                        <p:cTn id="13" dur="500"/>
                                        <p:tgtEl>
                                          <p:spTgt spid="11">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barn(inVertical)">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barn(inVertical)">
                                      <p:cBhvr>
                                        <p:cTn id="21" dur="500"/>
                                        <p:tgtEl>
                                          <p:spTgt spid="11">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7" end="7"/>
                                            </p:txEl>
                                          </p:spTgt>
                                        </p:tgtEl>
                                        <p:attrNameLst>
                                          <p:attrName>style.visibility</p:attrName>
                                        </p:attrNameLst>
                                      </p:cBhvr>
                                      <p:to>
                                        <p:strVal val="visible"/>
                                      </p:to>
                                    </p:set>
                                    <p:animEffect transition="in" filter="barn(inVertical)">
                                      <p:cBhvr>
                                        <p:cTn id="26"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079" y="857702"/>
            <a:ext cx="8385562" cy="1325563"/>
          </a:xfrm>
        </p:spPr>
        <p:txBody>
          <a:bodyPr>
            <a:normAutofit/>
          </a:bodyPr>
          <a:lstStyle/>
          <a:p>
            <a:pPr algn="ctr"/>
            <a:r>
              <a:rPr lang="en-GB" sz="4000" b="1" dirty="0">
                <a:solidFill>
                  <a:srgbClr val="00B0F0"/>
                </a:solidFill>
                <a:latin typeface="Poppins" panose="00000500000000000000" pitchFamily="2" charset="0"/>
                <a:cs typeface="Poppins" panose="00000500000000000000" pitchFamily="2" charset="0"/>
              </a:rPr>
              <a:t>Many Thanks for Listening</a:t>
            </a:r>
          </a:p>
        </p:txBody>
      </p:sp>
      <p:sp>
        <p:nvSpPr>
          <p:cNvPr id="7" name="Content Placeholder 6"/>
          <p:cNvSpPr>
            <a:spLocks noGrp="1"/>
          </p:cNvSpPr>
          <p:nvPr>
            <p:ph idx="1"/>
          </p:nvPr>
        </p:nvSpPr>
        <p:spPr>
          <a:xfrm>
            <a:off x="333895" y="1808752"/>
            <a:ext cx="6948055" cy="4351338"/>
          </a:xfrm>
        </p:spPr>
        <p:txBody>
          <a:bodyPr/>
          <a:lstStyle/>
          <a:p>
            <a:pPr marL="0" indent="0" algn="ctr">
              <a:buNone/>
            </a:pPr>
            <a:endParaRPr lang="en-GB" dirty="0">
              <a:solidFill>
                <a:srgbClr val="0000FF"/>
              </a:solidFill>
            </a:endParaRPr>
          </a:p>
          <a:p>
            <a:pPr marL="0" indent="0" algn="ctr">
              <a:buNone/>
            </a:pPr>
            <a:r>
              <a:rPr lang="en-GB" dirty="0">
                <a:solidFill>
                  <a:srgbClr val="0000FF"/>
                </a:solidFill>
                <a:hlinkClick r:id="rId2"/>
              </a:rPr>
              <a:t>Stuart.Baines@wales.nhs.uk</a:t>
            </a:r>
            <a:endParaRPr lang="en-GB" dirty="0">
              <a:solidFill>
                <a:srgbClr val="0000FF"/>
              </a:solidFill>
            </a:endParaRPr>
          </a:p>
          <a:p>
            <a:pPr marL="0" indent="0" algn="ctr">
              <a:buNone/>
            </a:pPr>
            <a:endParaRPr lang="en-GB" dirty="0">
              <a:solidFill>
                <a:srgbClr val="0000FF"/>
              </a:solidFill>
            </a:endParaRPr>
          </a:p>
          <a:p>
            <a:pPr marL="0" indent="0" algn="ctr">
              <a:buNone/>
            </a:pPr>
            <a:r>
              <a:rPr lang="en-GB" dirty="0">
                <a:solidFill>
                  <a:srgbClr val="0000FF"/>
                </a:solidFill>
                <a:hlinkClick r:id="rId3"/>
              </a:rPr>
              <a:t>Sarah.Maund2@wales.nhs.uk</a:t>
            </a:r>
            <a:endParaRPr lang="en-GB" dirty="0">
              <a:solidFill>
                <a:srgbClr val="0000FF"/>
              </a:solidFill>
            </a:endParaRPr>
          </a:p>
          <a:p>
            <a:pPr marL="0" indent="0" algn="ctr">
              <a:buNone/>
            </a:pPr>
            <a:endParaRPr lang="en-GB" dirty="0">
              <a:solidFill>
                <a:srgbClr val="0000FF"/>
              </a:solidFill>
            </a:endParaRPr>
          </a:p>
          <a:p>
            <a:pPr marL="0" indent="0" algn="ctr">
              <a:buNone/>
            </a:pPr>
            <a:r>
              <a:rPr lang="en-GB" dirty="0">
                <a:solidFill>
                  <a:srgbClr val="0000FF"/>
                </a:solidFill>
                <a:hlinkClick r:id="rId4"/>
              </a:rPr>
              <a:t>Jamie.White@wales.nhs.uk</a:t>
            </a:r>
            <a:endParaRPr lang="en-GB" dirty="0">
              <a:solidFill>
                <a:srgbClr val="0000FF"/>
              </a:solidFill>
            </a:endParaRPr>
          </a:p>
          <a:p>
            <a:pPr marL="0" indent="0" algn="ctr">
              <a:buNone/>
            </a:pPr>
            <a:endParaRPr lang="en-GB" dirty="0">
              <a:solidFill>
                <a:srgbClr val="0000FF"/>
              </a:solidFill>
            </a:endParaRPr>
          </a:p>
          <a:p>
            <a:pPr marL="0" indent="0" algn="ctr">
              <a:buNone/>
            </a:pPr>
            <a:endParaRPr lang="en-GB" dirty="0">
              <a:solidFill>
                <a:srgbClr val="0000FF"/>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62906" y="1928494"/>
            <a:ext cx="4888866" cy="3666649"/>
          </a:xfrm>
          <a:prstGeom prst="rect">
            <a:avLst/>
          </a:prstGeom>
        </p:spPr>
      </p:pic>
      <p:pic>
        <p:nvPicPr>
          <p:cNvPr id="16" name="Picture 2" descr="CWM TAF MORGANNWG_University Health Board.jpg">
            <a:extLst>
              <a:ext uri="{FF2B5EF4-FFF2-40B4-BE49-F238E27FC236}">
                <a16:creationId xmlns:a16="http://schemas.microsoft.com/office/drawing/2014/main" id="{3CEED345-7FA6-43EA-8C53-CFEF6A038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95" y="78651"/>
            <a:ext cx="3933523" cy="9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1629472F-339F-0391-CA4F-C5996124F24C}"/>
              </a:ext>
            </a:extLst>
          </p:cNvPr>
          <p:cNvGrpSpPr/>
          <p:nvPr/>
        </p:nvGrpSpPr>
        <p:grpSpPr>
          <a:xfrm>
            <a:off x="9492343" y="71823"/>
            <a:ext cx="2586858" cy="768951"/>
            <a:chOff x="9629833" y="6060033"/>
            <a:chExt cx="2345404" cy="656267"/>
          </a:xfrm>
        </p:grpSpPr>
        <p:pic>
          <p:nvPicPr>
            <p:cNvPr id="3" name="Picture 2">
              <a:extLst>
                <a:ext uri="{FF2B5EF4-FFF2-40B4-BE49-F238E27FC236}">
                  <a16:creationId xmlns:a16="http://schemas.microsoft.com/office/drawing/2014/main" id="{CA711A16-BDDF-E9F8-42B5-E5611A6CDB8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29833" y="6060033"/>
              <a:ext cx="1102529" cy="656267"/>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5E30CC90-0FB7-A5D2-AE69-58A78FEB9A1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3475" t="13378" r="15096" b="13608"/>
            <a:stretch/>
          </p:blipFill>
          <p:spPr>
            <a:xfrm>
              <a:off x="10732362" y="6081205"/>
              <a:ext cx="1242875" cy="635095"/>
            </a:xfrm>
            <a:prstGeom prst="rect">
              <a:avLst/>
            </a:prstGeom>
          </p:spPr>
        </p:pic>
      </p:grpSp>
    </p:spTree>
    <p:extLst>
      <p:ext uri="{BB962C8B-B14F-4D97-AF65-F5344CB8AC3E}">
        <p14:creationId xmlns:p14="http://schemas.microsoft.com/office/powerpoint/2010/main" val="3349201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7B3DB"/>
        </a:solidFill>
        <a:effectLst/>
      </p:bgPr>
    </p:bg>
    <p:spTree>
      <p:nvGrpSpPr>
        <p:cNvPr id="1" name="">
          <a:extLst>
            <a:ext uri="{FF2B5EF4-FFF2-40B4-BE49-F238E27FC236}">
              <a16:creationId xmlns:a16="http://schemas.microsoft.com/office/drawing/2014/main" id="{640941A5-EB1B-5E46-79AC-ECF753437B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FDD821-107E-6501-49C9-C6949C66FD2F}"/>
              </a:ext>
            </a:extLst>
          </p:cNvPr>
          <p:cNvSpPr txBox="1"/>
          <p:nvPr/>
        </p:nvSpPr>
        <p:spPr>
          <a:xfrm>
            <a:off x="1751952" y="2891248"/>
            <a:ext cx="8862647" cy="1569660"/>
          </a:xfrm>
          <a:prstGeom prst="rect">
            <a:avLst/>
          </a:prstGeom>
          <a:noFill/>
        </p:spPr>
        <p:txBody>
          <a:bodyPr wrap="square" rtlCol="0">
            <a:spAutoFit/>
          </a:bodyPr>
          <a:lstStyle/>
          <a:p>
            <a:pPr algn="ctr"/>
            <a:r>
              <a:rPr lang="en-GB" sz="3200" b="1" dirty="0">
                <a:solidFill>
                  <a:schemeClr val="bg1"/>
                </a:solidFill>
                <a:latin typeface="Poppins" panose="00000500000000000000" pitchFamily="2" charset="0"/>
                <a:cs typeface="Poppins" panose="00000500000000000000" pitchFamily="2" charset="0"/>
              </a:rPr>
              <a:t>Enhanced Community </a:t>
            </a:r>
          </a:p>
          <a:p>
            <a:pPr algn="ctr"/>
            <a:r>
              <a:rPr lang="en-GB" sz="3200" b="1" dirty="0">
                <a:solidFill>
                  <a:schemeClr val="bg1"/>
                </a:solidFill>
                <a:latin typeface="Poppins" panose="00000500000000000000" pitchFamily="2" charset="0"/>
                <a:cs typeface="Poppins" panose="00000500000000000000" pitchFamily="2" charset="0"/>
              </a:rPr>
              <a:t>Gynaecology Service</a:t>
            </a:r>
          </a:p>
          <a:p>
            <a:pPr algn="ctr"/>
            <a:endParaRPr lang="en-GB" sz="3200" dirty="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FDD97D0-79D7-A6AA-0A68-7112DC981AAD}"/>
              </a:ext>
            </a:extLst>
          </p:cNvPr>
          <p:cNvSpPr txBox="1"/>
          <p:nvPr/>
        </p:nvSpPr>
        <p:spPr>
          <a:xfrm>
            <a:off x="3710574" y="1866196"/>
            <a:ext cx="8245452" cy="830997"/>
          </a:xfrm>
          <a:prstGeom prst="rect">
            <a:avLst/>
          </a:prstGeom>
          <a:noFill/>
        </p:spPr>
        <p:txBody>
          <a:bodyPr wrap="square" rtlCol="0">
            <a:spAutoFit/>
          </a:bodyPr>
          <a:lstStyle/>
          <a:p>
            <a:r>
              <a:rPr lang="en-GB" sz="2400" b="1" dirty="0">
                <a:solidFill>
                  <a:srgbClr val="415F7F"/>
                </a:solidFill>
                <a:latin typeface="Poppins" panose="00000500000000000000" pitchFamily="2" charset="0"/>
                <a:cs typeface="Poppins" panose="00000500000000000000" pitchFamily="2" charset="0"/>
              </a:rPr>
              <a:t>Mr Alan Treharne, </a:t>
            </a:r>
            <a:r>
              <a:rPr lang="en-GB" sz="2400" dirty="0">
                <a:latin typeface="Poppins" panose="00000500000000000000" pitchFamily="2" charset="0"/>
                <a:cs typeface="Poppins" panose="00000500000000000000" pitchFamily="2" charset="0"/>
              </a:rPr>
              <a:t>Gynaecology</a:t>
            </a:r>
            <a:r>
              <a:rPr lang="en-GB" sz="2400" b="1" dirty="0">
                <a:solidFill>
                  <a:srgbClr val="415F7F"/>
                </a:solidFill>
                <a:latin typeface="Poppins" panose="00000500000000000000" pitchFamily="2" charset="0"/>
                <a:cs typeface="Poppins" panose="00000500000000000000" pitchFamily="2" charset="0"/>
              </a:rPr>
              <a:t> </a:t>
            </a:r>
            <a:r>
              <a:rPr lang="en-GB" sz="2400" dirty="0">
                <a:latin typeface="Poppins" panose="00000500000000000000" pitchFamily="2" charset="0"/>
                <a:cs typeface="Poppins" panose="00000500000000000000" pitchFamily="2" charset="0"/>
              </a:rPr>
              <a:t>Consultant</a:t>
            </a:r>
          </a:p>
          <a:p>
            <a:r>
              <a:rPr lang="en-GB" sz="2400" b="1" dirty="0">
                <a:latin typeface="Poppins" panose="00000500000000000000" pitchFamily="2" charset="0"/>
                <a:cs typeface="Poppins" panose="00000500000000000000" pitchFamily="2" charset="0"/>
              </a:rPr>
              <a:t>Hywel Dda University Health Board</a:t>
            </a:r>
          </a:p>
        </p:txBody>
      </p:sp>
      <p:pic>
        <p:nvPicPr>
          <p:cNvPr id="5" name="Picture 4" descr="A screenshot of a computer&#10;&#10;AI-generated content may be incorrect.">
            <a:extLst>
              <a:ext uri="{FF2B5EF4-FFF2-40B4-BE49-F238E27FC236}">
                <a16:creationId xmlns:a16="http://schemas.microsoft.com/office/drawing/2014/main" id="{2BE8F770-7D0F-E47E-5341-D23B1851BAF8}"/>
              </a:ext>
            </a:extLst>
          </p:cNvPr>
          <p:cNvPicPr>
            <a:picLocks noChangeAspect="1"/>
          </p:cNvPicPr>
          <p:nvPr/>
        </p:nvPicPr>
        <p:blipFill rotWithShape="1">
          <a:blip r:embed="rId3"/>
          <a:srcRect l="51961" t="62480" r="41281" b="23971"/>
          <a:stretch>
            <a:fillRect/>
          </a:stretch>
        </p:blipFill>
        <p:spPr bwMode="auto">
          <a:xfrm>
            <a:off x="1577401" y="1866196"/>
            <a:ext cx="2043300" cy="2304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0881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85D1-5031-B97C-33A5-9B96FE962596}"/>
              </a:ext>
            </a:extLst>
          </p:cNvPr>
          <p:cNvSpPr>
            <a:spLocks noGrp="1"/>
          </p:cNvSpPr>
          <p:nvPr>
            <p:ph type="ctrTitle"/>
          </p:nvPr>
        </p:nvSpPr>
        <p:spPr>
          <a:xfrm>
            <a:off x="1524000" y="2596056"/>
            <a:ext cx="9144000" cy="1005982"/>
          </a:xfrm>
        </p:spPr>
        <p:txBody>
          <a:bodyPr>
            <a:normAutofit fontScale="90000"/>
          </a:bodyPr>
          <a:lstStyle/>
          <a:p>
            <a:r>
              <a:rPr lang="en-GB" sz="4900" dirty="0"/>
              <a:t>Adopt, Spread and Embed</a:t>
            </a:r>
            <a:br>
              <a:rPr lang="en-GB" sz="4000" dirty="0"/>
            </a:br>
            <a:br>
              <a:rPr lang="en-GB" sz="4000" dirty="0"/>
            </a:br>
            <a:r>
              <a:rPr lang="en-GB" sz="4900" dirty="0"/>
              <a:t>Enhanced Community Gynaecology Services</a:t>
            </a:r>
          </a:p>
        </p:txBody>
      </p:sp>
      <p:sp>
        <p:nvSpPr>
          <p:cNvPr id="3" name="Subtitle 2">
            <a:extLst>
              <a:ext uri="{FF2B5EF4-FFF2-40B4-BE49-F238E27FC236}">
                <a16:creationId xmlns:a16="http://schemas.microsoft.com/office/drawing/2014/main" id="{2B52E172-0BBC-2C80-1F25-61641BD4F822}"/>
              </a:ext>
            </a:extLst>
          </p:cNvPr>
          <p:cNvSpPr>
            <a:spLocks noGrp="1"/>
          </p:cNvSpPr>
          <p:nvPr>
            <p:ph type="subTitle" idx="1"/>
          </p:nvPr>
        </p:nvSpPr>
        <p:spPr>
          <a:xfrm>
            <a:off x="1524000" y="3732667"/>
            <a:ext cx="9144000" cy="1655762"/>
          </a:xfrm>
        </p:spPr>
        <p:txBody>
          <a:bodyPr/>
          <a:lstStyle/>
          <a:p>
            <a:r>
              <a:rPr lang="en-GB" dirty="0"/>
              <a:t>Showcase Event, 2</a:t>
            </a:r>
            <a:r>
              <a:rPr lang="en-GB" baseline="30000" dirty="0"/>
              <a:t>nd</a:t>
            </a:r>
            <a:r>
              <a:rPr lang="en-GB" dirty="0"/>
              <a:t> September, 2025</a:t>
            </a:r>
          </a:p>
          <a:p>
            <a:r>
              <a:rPr lang="en-GB" dirty="0"/>
              <a:t>Alan Treharne, Consultant Gynaecologist</a:t>
            </a:r>
          </a:p>
          <a:p>
            <a:r>
              <a:rPr lang="en-GB" dirty="0"/>
              <a:t>Hywel Dda University Health Board</a:t>
            </a:r>
          </a:p>
        </p:txBody>
      </p:sp>
      <p:pic>
        <p:nvPicPr>
          <p:cNvPr id="5" name="Picture 4" descr="Icon&#10;&#10;Description automatically generated">
            <a:extLst>
              <a:ext uri="{FF2B5EF4-FFF2-40B4-BE49-F238E27FC236}">
                <a16:creationId xmlns:a16="http://schemas.microsoft.com/office/drawing/2014/main" id="{BCBE86CC-1068-ABE7-6B94-3E368B1E4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7102231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2FF9-640B-F6F8-D6D6-A8A7AE1EF663}"/>
              </a:ext>
            </a:extLst>
          </p:cNvPr>
          <p:cNvSpPr>
            <a:spLocks noGrp="1"/>
          </p:cNvSpPr>
          <p:nvPr>
            <p:ph type="title"/>
          </p:nvPr>
        </p:nvSpPr>
        <p:spPr/>
        <p:txBody>
          <a:bodyPr>
            <a:normAutofit/>
          </a:bodyPr>
          <a:lstStyle/>
          <a:p>
            <a:r>
              <a:rPr lang="en-GB" sz="4000" dirty="0"/>
              <a:t>What have we delivered?</a:t>
            </a:r>
          </a:p>
        </p:txBody>
      </p:sp>
      <p:sp>
        <p:nvSpPr>
          <p:cNvPr id="3" name="Content Placeholder 2">
            <a:extLst>
              <a:ext uri="{FF2B5EF4-FFF2-40B4-BE49-F238E27FC236}">
                <a16:creationId xmlns:a16="http://schemas.microsoft.com/office/drawing/2014/main" id="{30AA7D31-C710-DC30-7413-C750086EAAC5}"/>
              </a:ext>
            </a:extLst>
          </p:cNvPr>
          <p:cNvSpPr>
            <a:spLocks noGrp="1"/>
          </p:cNvSpPr>
          <p:nvPr>
            <p:ph idx="1"/>
          </p:nvPr>
        </p:nvSpPr>
        <p:spPr>
          <a:xfrm>
            <a:off x="838200" y="1690688"/>
            <a:ext cx="10515600" cy="4351338"/>
          </a:xfrm>
        </p:spPr>
        <p:txBody>
          <a:bodyPr/>
          <a:lstStyle/>
          <a:p>
            <a:r>
              <a:rPr lang="en-GB" sz="2400" b="1" dirty="0"/>
              <a:t>Enhanced Community Gynaecology Service (ECGS)</a:t>
            </a:r>
            <a:br>
              <a:rPr lang="en-GB" sz="2400" dirty="0"/>
            </a:br>
            <a:r>
              <a:rPr lang="en-GB" sz="2400" i="1" dirty="0"/>
              <a:t>Bevan Exemplar 8 – Adopt, Spread &amp; Embed Programme</a:t>
            </a:r>
          </a:p>
          <a:p>
            <a:pPr marL="0" indent="0">
              <a:buNone/>
            </a:pPr>
            <a:endParaRPr lang="en-GB" sz="2400" dirty="0"/>
          </a:p>
          <a:p>
            <a:r>
              <a:rPr lang="en-GB" sz="2400" dirty="0"/>
              <a:t>Consultant-led community gynaecology</a:t>
            </a:r>
          </a:p>
          <a:p>
            <a:endParaRPr lang="en-GB" sz="2400" dirty="0"/>
          </a:p>
          <a:p>
            <a:r>
              <a:rPr lang="en-GB" sz="2400" dirty="0"/>
              <a:t>Designed to </a:t>
            </a:r>
            <a:r>
              <a:rPr lang="en-GB" sz="2400" b="1" dirty="0"/>
              <a:t>improve efficiency, access and outcomes</a:t>
            </a:r>
          </a:p>
          <a:p>
            <a:pPr marL="0" indent="0">
              <a:buNone/>
            </a:pPr>
            <a:endParaRPr lang="en-GB" sz="2400" dirty="0"/>
          </a:p>
          <a:p>
            <a:r>
              <a:rPr lang="en-GB" sz="2400" dirty="0"/>
              <a:t>Aligned with Welsh NHS priorities: prevention, community care, efficiency</a:t>
            </a:r>
          </a:p>
          <a:p>
            <a:endParaRPr lang="en-GB" dirty="0"/>
          </a:p>
        </p:txBody>
      </p:sp>
      <p:pic>
        <p:nvPicPr>
          <p:cNvPr id="5" name="Picture 4" descr="Icon&#10;&#10;Description automatically generated">
            <a:extLst>
              <a:ext uri="{FF2B5EF4-FFF2-40B4-BE49-F238E27FC236}">
                <a16:creationId xmlns:a16="http://schemas.microsoft.com/office/drawing/2014/main" id="{E92DBAAE-9714-8596-C393-6F25AF54AD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7098885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3C91-0955-CBF4-BA54-CD51CE7B36E8}"/>
              </a:ext>
            </a:extLst>
          </p:cNvPr>
          <p:cNvSpPr>
            <a:spLocks noGrp="1"/>
          </p:cNvSpPr>
          <p:nvPr>
            <p:ph type="title"/>
          </p:nvPr>
        </p:nvSpPr>
        <p:spPr/>
        <p:txBody>
          <a:bodyPr>
            <a:normAutofit/>
          </a:bodyPr>
          <a:lstStyle/>
          <a:p>
            <a:r>
              <a:rPr lang="en-GB" sz="4000" dirty="0"/>
              <a:t>Why change is needed – Now</a:t>
            </a:r>
          </a:p>
        </p:txBody>
      </p:sp>
      <p:sp>
        <p:nvSpPr>
          <p:cNvPr id="4" name="Rectangle 1">
            <a:extLst>
              <a:ext uri="{FF2B5EF4-FFF2-40B4-BE49-F238E27FC236}">
                <a16:creationId xmlns:a16="http://schemas.microsoft.com/office/drawing/2014/main" id="{F505C645-C4A3-FA83-7CA5-86995521F35D}"/>
              </a:ext>
            </a:extLst>
          </p:cNvPr>
          <p:cNvSpPr>
            <a:spLocks noGrp="1" noChangeArrowheads="1"/>
          </p:cNvSpPr>
          <p:nvPr>
            <p:ph idx="1"/>
          </p:nvPr>
        </p:nvSpPr>
        <p:spPr bwMode="auto">
          <a:xfrm>
            <a:off x="630195" y="1666950"/>
            <a:ext cx="1111490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Rising </a:t>
            </a:r>
            <a:r>
              <a:rPr kumimoji="0" lang="en-US" altLang="en-US" sz="2400" b="1" i="0" u="none" strike="noStrike" cap="none" normalizeH="0" baseline="0" dirty="0">
                <a:ln>
                  <a:noFill/>
                </a:ln>
                <a:solidFill>
                  <a:schemeClr val="tx1"/>
                </a:solidFill>
                <a:effectLst/>
              </a:rPr>
              <a:t>HRT-related bleeding referrals</a:t>
            </a:r>
            <a:r>
              <a:rPr kumimoji="0" lang="en-US" altLang="en-US" sz="2400" b="0" i="0" u="none" strike="noStrike" cap="none" normalizeH="0" baseline="0" dirty="0">
                <a:ln>
                  <a:noFill/>
                </a:ln>
                <a:solidFill>
                  <a:schemeClr val="tx1"/>
                </a:solidFill>
                <a:effectLst/>
              </a:rPr>
              <a:t> (≈600 annually in Hywel Dda)</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Around </a:t>
            </a:r>
            <a:r>
              <a:rPr kumimoji="0" lang="en-US" altLang="en-US" sz="2400" b="1" i="0" u="none" strike="noStrike" cap="none" normalizeH="0" baseline="0" dirty="0">
                <a:ln>
                  <a:noFill/>
                </a:ln>
                <a:solidFill>
                  <a:schemeClr val="tx1"/>
                </a:solidFill>
                <a:effectLst/>
              </a:rPr>
              <a:t>8% of women in Wales on HRT</a:t>
            </a:r>
            <a:r>
              <a:rPr kumimoji="0" lang="en-US" altLang="en-US" sz="2400" b="0" i="0" u="none" strike="noStrike" cap="none" normalizeH="0" baseline="0" dirty="0">
                <a:ln>
                  <a:noFill/>
                </a:ln>
                <a:solidFill>
                  <a:schemeClr val="tx1"/>
                </a:solidFill>
                <a:effectLst/>
              </a:rPr>
              <a:t> → ~2,300 potential annual referrals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Many patients unnecessarily enter the </a:t>
            </a:r>
            <a:r>
              <a:rPr kumimoji="0" lang="en-US" altLang="en-US" sz="2400" b="1" i="0" u="none" strike="noStrike" cap="none" normalizeH="0" baseline="0" dirty="0">
                <a:ln>
                  <a:noFill/>
                </a:ln>
                <a:solidFill>
                  <a:schemeClr val="tx1"/>
                </a:solidFill>
                <a:effectLst/>
              </a:rPr>
              <a:t>cancer pathway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Existing model = </a:t>
            </a:r>
            <a:r>
              <a:rPr kumimoji="0" lang="en-US" altLang="en-US" sz="2400" b="1" i="0" u="none" strike="noStrike" cap="none" normalizeH="0" baseline="0" dirty="0">
                <a:ln>
                  <a:noFill/>
                </a:ln>
                <a:solidFill>
                  <a:schemeClr val="tx1"/>
                </a:solidFill>
                <a:effectLst/>
              </a:rPr>
              <a:t>multiple appointments, hospital-based, resource-heavy</a:t>
            </a:r>
            <a:endParaRPr kumimoji="0" lang="en-US" altLang="en-US" sz="2400" b="0" i="0" u="none" strike="noStrike" cap="none" normalizeH="0" baseline="0" dirty="0">
              <a:ln>
                <a:noFill/>
              </a:ln>
              <a:solidFill>
                <a:schemeClr val="tx1"/>
              </a:solidFill>
              <a:effectLst/>
            </a:endParaRPr>
          </a:p>
        </p:txBody>
      </p:sp>
      <p:pic>
        <p:nvPicPr>
          <p:cNvPr id="5" name="Picture 4" descr="Icon&#10;&#10;Description automatically generated">
            <a:extLst>
              <a:ext uri="{FF2B5EF4-FFF2-40B4-BE49-F238E27FC236}">
                <a16:creationId xmlns:a16="http://schemas.microsoft.com/office/drawing/2014/main" id="{551BF041-DE16-BD39-8B1E-3830FDAE1B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1036305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72FD-B3C6-A02B-C112-6B17CA8DFCF5}"/>
              </a:ext>
            </a:extLst>
          </p:cNvPr>
          <p:cNvSpPr>
            <a:spLocks noGrp="1"/>
          </p:cNvSpPr>
          <p:nvPr>
            <p:ph type="title"/>
          </p:nvPr>
        </p:nvSpPr>
        <p:spPr/>
        <p:txBody>
          <a:bodyPr>
            <a:normAutofit/>
          </a:bodyPr>
          <a:lstStyle/>
          <a:p>
            <a:r>
              <a:rPr lang="en-GB" sz="4000" dirty="0"/>
              <a:t>The ECGS model </a:t>
            </a:r>
          </a:p>
        </p:txBody>
      </p:sp>
      <p:sp>
        <p:nvSpPr>
          <p:cNvPr id="3" name="Content Placeholder 2">
            <a:extLst>
              <a:ext uri="{FF2B5EF4-FFF2-40B4-BE49-F238E27FC236}">
                <a16:creationId xmlns:a16="http://schemas.microsoft.com/office/drawing/2014/main" id="{ACFF589E-D9FF-CA70-6971-663F37F8F87D}"/>
              </a:ext>
            </a:extLst>
          </p:cNvPr>
          <p:cNvSpPr>
            <a:spLocks noGrp="1"/>
          </p:cNvSpPr>
          <p:nvPr>
            <p:ph idx="1"/>
          </p:nvPr>
        </p:nvSpPr>
        <p:spPr>
          <a:xfrm>
            <a:off x="838200" y="1569986"/>
            <a:ext cx="10515600" cy="4351338"/>
          </a:xfrm>
        </p:spPr>
        <p:txBody>
          <a:bodyPr>
            <a:normAutofit fontScale="92500" lnSpcReduction="20000"/>
          </a:bodyPr>
          <a:lstStyle/>
          <a:p>
            <a:pPr>
              <a:lnSpc>
                <a:spcPct val="150000"/>
              </a:lnSpc>
            </a:pPr>
            <a:r>
              <a:rPr lang="en-GB" sz="2400" dirty="0"/>
              <a:t>Three core </a:t>
            </a:r>
            <a:r>
              <a:rPr lang="en-GB" sz="2400" b="1" dirty="0"/>
              <a:t>community clinic types</a:t>
            </a:r>
            <a:r>
              <a:rPr lang="en-GB" sz="2400" dirty="0"/>
              <a:t>:</a:t>
            </a:r>
          </a:p>
          <a:p>
            <a:pPr>
              <a:lnSpc>
                <a:spcPct val="150000"/>
              </a:lnSpc>
            </a:pPr>
            <a:r>
              <a:rPr lang="en-GB" sz="2400" b="1" dirty="0"/>
              <a:t>HRT Irregular Bleeding Clinic</a:t>
            </a:r>
            <a:r>
              <a:rPr lang="en-GB" sz="2400" dirty="0"/>
              <a:t> – ultrasound, biopsy, minor procedures</a:t>
            </a:r>
          </a:p>
          <a:p>
            <a:pPr>
              <a:lnSpc>
                <a:spcPct val="150000"/>
              </a:lnSpc>
            </a:pPr>
            <a:r>
              <a:rPr lang="en-GB" sz="2400" b="1" dirty="0"/>
              <a:t>Mixed Gynaecology Clinic</a:t>
            </a:r>
            <a:r>
              <a:rPr lang="en-GB" sz="2400" dirty="0"/>
              <a:t> – endometriosis, PCOS, pelvic pain, heavy bleeding</a:t>
            </a:r>
          </a:p>
          <a:p>
            <a:pPr>
              <a:lnSpc>
                <a:spcPct val="150000"/>
              </a:lnSpc>
            </a:pPr>
            <a:r>
              <a:rPr lang="en-GB" sz="2400" b="1" dirty="0"/>
              <a:t>One-Stop Hysteroscopy/Ultrasound Clinic</a:t>
            </a:r>
            <a:r>
              <a:rPr lang="en-GB" sz="2400" dirty="0"/>
              <a:t> – rapid diagnostics for high-risk/cancer pathway patients</a:t>
            </a:r>
          </a:p>
          <a:p>
            <a:pPr>
              <a:lnSpc>
                <a:spcPct val="150000"/>
              </a:lnSpc>
            </a:pPr>
            <a:r>
              <a:rPr lang="en-GB" sz="2400" b="1" dirty="0"/>
              <a:t>Consultant-led, one-stop model</a:t>
            </a:r>
            <a:r>
              <a:rPr lang="en-GB" sz="2400" dirty="0"/>
              <a:t>; faster diagnosis, reduced hospital dependency, improved patient experience</a:t>
            </a:r>
          </a:p>
          <a:p>
            <a:endParaRPr lang="en-GB" dirty="0"/>
          </a:p>
        </p:txBody>
      </p:sp>
      <p:pic>
        <p:nvPicPr>
          <p:cNvPr id="5" name="Picture 4" descr="Icon&#10;&#10;Description automatically generated">
            <a:extLst>
              <a:ext uri="{FF2B5EF4-FFF2-40B4-BE49-F238E27FC236}">
                <a16:creationId xmlns:a16="http://schemas.microsoft.com/office/drawing/2014/main" id="{09959F4A-9AE8-7028-F246-3E8687D348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1879204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0E63-89DC-8686-D9AC-F613BBDDE583}"/>
              </a:ext>
            </a:extLst>
          </p:cNvPr>
          <p:cNvSpPr>
            <a:spLocks noGrp="1"/>
          </p:cNvSpPr>
          <p:nvPr>
            <p:ph type="title"/>
          </p:nvPr>
        </p:nvSpPr>
        <p:spPr/>
        <p:txBody>
          <a:bodyPr>
            <a:normAutofit/>
          </a:bodyPr>
          <a:lstStyle/>
          <a:p>
            <a:r>
              <a:rPr lang="en-GB" sz="4000" dirty="0"/>
              <a:t>Impact and value</a:t>
            </a:r>
          </a:p>
        </p:txBody>
      </p:sp>
      <p:sp>
        <p:nvSpPr>
          <p:cNvPr id="3" name="Content Placeholder 2">
            <a:extLst>
              <a:ext uri="{FF2B5EF4-FFF2-40B4-BE49-F238E27FC236}">
                <a16:creationId xmlns:a16="http://schemas.microsoft.com/office/drawing/2014/main" id="{2CB1EAC3-ADE9-BD1B-0B56-2DE0211024DB}"/>
              </a:ext>
            </a:extLst>
          </p:cNvPr>
          <p:cNvSpPr>
            <a:spLocks noGrp="1"/>
          </p:cNvSpPr>
          <p:nvPr>
            <p:ph idx="1"/>
          </p:nvPr>
        </p:nvSpPr>
        <p:spPr/>
        <p:txBody>
          <a:bodyPr/>
          <a:lstStyle/>
          <a:p>
            <a:r>
              <a:rPr lang="en-GB" sz="2400" b="1" dirty="0"/>
              <a:t>Patient benefits</a:t>
            </a:r>
            <a:r>
              <a:rPr lang="en-GB" sz="2400" dirty="0"/>
              <a:t>: one-stop care, closer to home, fewer delays</a:t>
            </a:r>
          </a:p>
          <a:p>
            <a:r>
              <a:rPr lang="en-GB" sz="2400" b="1" dirty="0"/>
              <a:t>System benefits</a:t>
            </a:r>
            <a:r>
              <a:rPr lang="en-GB" sz="2400" dirty="0"/>
              <a:t>:</a:t>
            </a:r>
          </a:p>
          <a:p>
            <a:pPr lvl="1"/>
            <a:r>
              <a:rPr lang="en-GB" dirty="0"/>
              <a:t>Frees cancer pathway &amp; radiology capacity</a:t>
            </a:r>
          </a:p>
          <a:p>
            <a:pPr lvl="1"/>
            <a:r>
              <a:rPr lang="en-GB" dirty="0"/>
              <a:t>Reduces unnecessary hospital referrals</a:t>
            </a:r>
          </a:p>
          <a:p>
            <a:r>
              <a:rPr lang="en-GB" sz="2400" b="1" dirty="0"/>
              <a:t>Financial savings</a:t>
            </a:r>
            <a:r>
              <a:rPr lang="en-GB" sz="2400" dirty="0"/>
              <a:t>:</a:t>
            </a:r>
          </a:p>
          <a:p>
            <a:pPr lvl="1"/>
            <a:r>
              <a:rPr lang="en-GB" b="1" dirty="0"/>
              <a:t>£268 per patient</a:t>
            </a:r>
            <a:endParaRPr lang="en-GB" dirty="0"/>
          </a:p>
          <a:p>
            <a:pPr lvl="1"/>
            <a:r>
              <a:rPr lang="en-GB" dirty="0"/>
              <a:t>One clinic/week (46 weeks) → </a:t>
            </a:r>
            <a:r>
              <a:rPr lang="en-GB" b="1" dirty="0"/>
              <a:t>£74k savings per year</a:t>
            </a:r>
            <a:endParaRPr lang="en-GB" dirty="0"/>
          </a:p>
          <a:p>
            <a:pPr lvl="1"/>
            <a:r>
              <a:rPr lang="en-GB" dirty="0"/>
              <a:t>Scaled to all Wales → </a:t>
            </a:r>
            <a:r>
              <a:rPr lang="en-GB" b="1" dirty="0"/>
              <a:t>£4.4M annual savings or 30,000+ appointments</a:t>
            </a:r>
            <a:endParaRPr lang="en-GB" dirty="0"/>
          </a:p>
          <a:p>
            <a:endParaRPr lang="en-GB" dirty="0"/>
          </a:p>
        </p:txBody>
      </p:sp>
      <p:pic>
        <p:nvPicPr>
          <p:cNvPr id="4" name="Picture 3" descr="A logo with text overlay&#10;&#10;Description automatically generated">
            <a:extLst>
              <a:ext uri="{FF2B5EF4-FFF2-40B4-BE49-F238E27FC236}">
                <a16:creationId xmlns:a16="http://schemas.microsoft.com/office/drawing/2014/main" id="{315B80A8-59DF-ED9F-3091-B845C0C23FF0}"/>
              </a:ext>
            </a:extLst>
          </p:cNvPr>
          <p:cNvPicPr>
            <a:picLocks noChangeAspect="1"/>
          </p:cNvPicPr>
          <p:nvPr/>
        </p:nvPicPr>
        <p:blipFill>
          <a:blip r:embed="rId2">
            <a:extLst>
              <a:ext uri="{28A0092B-C50C-407E-A947-70E740481C1C}">
                <a14:useLocalDpi xmlns:a14="http://schemas.microsoft.com/office/drawing/2010/main" val="0"/>
              </a:ext>
            </a:extLst>
          </a:blip>
          <a:srcRect t="16879" b="15056"/>
          <a:stretch/>
        </p:blipFill>
        <p:spPr>
          <a:xfrm>
            <a:off x="1583801" y="6039097"/>
            <a:ext cx="1489562" cy="818903"/>
          </a:xfrm>
          <a:prstGeom prst="rect">
            <a:avLst/>
          </a:prstGeom>
        </p:spPr>
      </p:pic>
      <p:pic>
        <p:nvPicPr>
          <p:cNvPr id="5" name="Picture 4" descr="Icon&#10;&#10;Description automatically generated">
            <a:extLst>
              <a:ext uri="{FF2B5EF4-FFF2-40B4-BE49-F238E27FC236}">
                <a16:creationId xmlns:a16="http://schemas.microsoft.com/office/drawing/2014/main" id="{90631C0B-0584-6411-BA79-CF459EA362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606327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219E-6590-B705-0B05-59E8D010F9BB}"/>
              </a:ext>
            </a:extLst>
          </p:cNvPr>
          <p:cNvSpPr>
            <a:spLocks noGrp="1"/>
          </p:cNvSpPr>
          <p:nvPr>
            <p:ph type="title"/>
          </p:nvPr>
        </p:nvSpPr>
        <p:spPr/>
        <p:txBody>
          <a:bodyPr>
            <a:normAutofit/>
          </a:bodyPr>
          <a:lstStyle/>
          <a:p>
            <a:r>
              <a:rPr lang="en-GB" sz="4000" dirty="0"/>
              <a:t>Spread and embed investment </a:t>
            </a:r>
          </a:p>
        </p:txBody>
      </p:sp>
      <p:sp>
        <p:nvSpPr>
          <p:cNvPr id="4" name="Rectangle 1">
            <a:extLst>
              <a:ext uri="{FF2B5EF4-FFF2-40B4-BE49-F238E27FC236}">
                <a16:creationId xmlns:a16="http://schemas.microsoft.com/office/drawing/2014/main" id="{758EC1CE-2B3A-1A02-69D7-B3B686B14441}"/>
              </a:ext>
            </a:extLst>
          </p:cNvPr>
          <p:cNvSpPr>
            <a:spLocks noGrp="1" noChangeArrowheads="1"/>
          </p:cNvSpPr>
          <p:nvPr>
            <p:ph idx="1"/>
          </p:nvPr>
        </p:nvSpPr>
        <p:spPr bwMode="auto">
          <a:xfrm>
            <a:off x="838200" y="1500970"/>
            <a:ext cx="1099957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tx1"/>
                </a:solidFill>
                <a:effectLst/>
              </a:rPr>
              <a:t>Requirements</a:t>
            </a:r>
            <a:r>
              <a:rPr kumimoji="0" lang="en-US" altLang="en-US" sz="2400" b="0" i="0" u="none" strike="noStrike" cap="none" normalizeH="0" baseline="0" dirty="0">
                <a:ln>
                  <a:noFill/>
                </a:ln>
                <a:solidFill>
                  <a:schemeClr val="tx1"/>
                </a:solidFill>
                <a:effectLst/>
              </a:rPr>
              <a:t> for roll-out: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1 consultant per health board (1 clinic day/week)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Nurse + admin support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Community clinic space &amp; ultrasound equipment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400"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rPr>
              <a:t>Has been done for no investment (Bevan Exemplar </a:t>
            </a:r>
            <a:r>
              <a:rPr lang="en-US" altLang="en-US" sz="2400" dirty="0"/>
              <a:t>C</a:t>
            </a:r>
            <a:r>
              <a:rPr kumimoji="0" lang="en-US" altLang="en-US" sz="2400" b="0" i="0" u="none" strike="noStrike" cap="none" normalizeH="0" baseline="0" dirty="0">
                <a:ln>
                  <a:noFill/>
                </a:ln>
                <a:solidFill>
                  <a:schemeClr val="tx1"/>
                </a:solidFill>
                <a:effectLst/>
              </a:rPr>
              <a:t>ohort 8)</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Ready for national adoption</a:t>
            </a:r>
            <a:r>
              <a:rPr kumimoji="0" lang="en-US" altLang="en-US" sz="2400" b="0" i="0" u="none" strike="noStrike" cap="none" normalizeH="0" baseline="0" dirty="0">
                <a:ln>
                  <a:noFill/>
                </a:ln>
                <a:solidFill>
                  <a:schemeClr val="tx1"/>
                </a:solidFill>
                <a:effectLst/>
              </a:rPr>
              <a:t>: clinically effective, financially sustainable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chemeClr val="tx1"/>
                </a:solidFill>
                <a:effectLst/>
              </a:rPr>
              <a:t> to </a:t>
            </a:r>
            <a:r>
              <a:rPr kumimoji="0" lang="en-US" altLang="en-US" sz="2400" b="1" i="0" u="none" strike="noStrike" cap="none" normalizeH="0" baseline="0" dirty="0">
                <a:ln>
                  <a:noFill/>
                </a:ln>
                <a:solidFill>
                  <a:schemeClr val="tx1"/>
                </a:solidFill>
                <a:effectLst/>
              </a:rPr>
              <a:t>transform planned care across Wales</a:t>
            </a:r>
            <a:endParaRPr kumimoji="0" lang="en-US" altLang="en-US" sz="2400" b="0" i="0" u="none" strike="noStrike" cap="none" normalizeH="0" baseline="0" dirty="0">
              <a:ln>
                <a:noFill/>
              </a:ln>
              <a:solidFill>
                <a:schemeClr val="tx1"/>
              </a:solidFill>
              <a:effectLst/>
            </a:endParaRPr>
          </a:p>
        </p:txBody>
      </p:sp>
      <p:pic>
        <p:nvPicPr>
          <p:cNvPr id="5" name="Picture 4" descr="Icon&#10;&#10;Description automatically generated">
            <a:extLst>
              <a:ext uri="{FF2B5EF4-FFF2-40B4-BE49-F238E27FC236}">
                <a16:creationId xmlns:a16="http://schemas.microsoft.com/office/drawing/2014/main" id="{CD8A80F3-B806-45DD-86C9-41E840DBD7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128815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BAD2-0ED9-481B-2595-9C24EACA1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A4DD5-E8EF-9835-C0BE-5A3364F7D4FF}"/>
              </a:ext>
            </a:extLst>
          </p:cNvPr>
          <p:cNvSpPr txBox="1">
            <a:spLocks/>
          </p:cNvSpPr>
          <p:nvPr/>
        </p:nvSpPr>
        <p:spPr>
          <a:xfrm>
            <a:off x="838200" y="403122"/>
            <a:ext cx="10515600" cy="8436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415F7F"/>
                </a:solidFill>
                <a:latin typeface="Poppins Bold" panose="00000800000000000000" pitchFamily="2" charset="0"/>
                <a:ea typeface="Open Sans" panose="020B0606030504020204" pitchFamily="34" charset="0"/>
                <a:cs typeface="Poppins Bold" panose="00000800000000000000" pitchFamily="2" charset="0"/>
              </a:defRPr>
            </a:lvl1pPr>
          </a:lstStyle>
          <a:p>
            <a:r>
              <a:rPr lang="en-GB" sz="3600">
                <a:solidFill>
                  <a:schemeClr val="tx2">
                    <a:lumMod val="75000"/>
                    <a:lumOff val="25000"/>
                  </a:schemeClr>
                </a:solidFill>
                <a:effectLst>
                  <a:outerShdw blurRad="38100" dist="38100" dir="2700000" algn="tl">
                    <a:srgbClr val="000000">
                      <a:alpha val="43137"/>
                    </a:srgbClr>
                  </a:outerShdw>
                </a:effectLst>
              </a:rPr>
              <a:t>The Case for Change</a:t>
            </a:r>
            <a:endParaRPr lang="en-GB" sz="3600" dirty="0">
              <a:solidFill>
                <a:schemeClr val="tx2">
                  <a:lumMod val="75000"/>
                  <a:lumOff val="25000"/>
                </a:schemeClr>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9C61FA5-9D5C-BE0D-6087-2E9089A18D59}"/>
              </a:ext>
            </a:extLst>
          </p:cNvPr>
          <p:cNvSpPr txBox="1"/>
          <p:nvPr/>
        </p:nvSpPr>
        <p:spPr>
          <a:xfrm>
            <a:off x="724445" y="1659285"/>
            <a:ext cx="6259399" cy="3539430"/>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Problem &amp; baseline:</a:t>
            </a:r>
            <a:r>
              <a:rPr lang="en-US" altLang="en-US" sz="1400" dirty="0">
                <a:latin typeface="Calibri (body)"/>
              </a:rPr>
              <a:t> Define the gap (demand, waits, variation, harm). Show current metrics (capacity, costs, outcomes, equity).</a:t>
            </a:r>
          </a:p>
          <a:p>
            <a:pPr lvl="0" eaLnBrk="0" fontAlgn="base" hangingPunct="0">
              <a:spcBef>
                <a:spcPct val="0"/>
              </a:spcBef>
              <a:spcAft>
                <a:spcPct val="0"/>
              </a:spcAft>
            </a:pPr>
            <a:endParaRPr lang="en-US" altLang="en-US" sz="1400" dirty="0">
              <a:latin typeface="Calibri (body)"/>
            </a:endParaRPr>
          </a:p>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Proposed model:</a:t>
            </a:r>
            <a:r>
              <a:rPr lang="en-US" altLang="en-US" sz="1400" dirty="0">
                <a:latin typeface="Calibri (body)"/>
              </a:rPr>
              <a:t> What changes, for whom, where. Core components: e.g. SOPs, workforce &amp; skill-mix, digital/IG readiness.</a:t>
            </a:r>
          </a:p>
          <a:p>
            <a:pPr marL="285750" lvl="0" indent="-285750" eaLnBrk="0" fontAlgn="base" hangingPunct="0">
              <a:spcBef>
                <a:spcPct val="0"/>
              </a:spcBef>
              <a:spcAft>
                <a:spcPct val="0"/>
              </a:spcAft>
              <a:buFont typeface="Arial" panose="020B0604020202020204" pitchFamily="34" charset="0"/>
              <a:buChar char="•"/>
            </a:pPr>
            <a:endParaRPr lang="en-US" altLang="en-US" sz="1400" dirty="0">
              <a:latin typeface="Calibri (body)"/>
            </a:endParaRPr>
          </a:p>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Evidence &amp; options:</a:t>
            </a:r>
            <a:r>
              <a:rPr lang="en-US" altLang="en-US" sz="1400" dirty="0">
                <a:latin typeface="Calibri (body)"/>
              </a:rPr>
              <a:t> Evidence base; why this option; alignment to  policy/strategy e.g. MAG, IMTP.</a:t>
            </a:r>
          </a:p>
          <a:p>
            <a:pPr marL="285750" lvl="0" indent="-285750" eaLnBrk="0" fontAlgn="base" hangingPunct="0">
              <a:spcBef>
                <a:spcPct val="0"/>
              </a:spcBef>
              <a:spcAft>
                <a:spcPct val="0"/>
              </a:spcAft>
              <a:buFont typeface="Arial" panose="020B0604020202020204" pitchFamily="34" charset="0"/>
              <a:buChar char="•"/>
            </a:pPr>
            <a:endParaRPr lang="en-US" altLang="en-US" sz="1400" dirty="0">
              <a:latin typeface="Calibri (body)"/>
            </a:endParaRPr>
          </a:p>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Benefits &amp; value:</a:t>
            </a:r>
            <a:r>
              <a:rPr lang="en-US" altLang="en-US" sz="1400" dirty="0">
                <a:latin typeface="Calibri (body)"/>
              </a:rPr>
              <a:t> Quantified impact (e.g. waits, throughput, bed days, , £, carbon, PROMs/PREMs, equity). KPIs + data sources.</a:t>
            </a:r>
          </a:p>
          <a:p>
            <a:pPr marL="285750" lvl="0" indent="-285750" eaLnBrk="0" fontAlgn="base" hangingPunct="0">
              <a:spcBef>
                <a:spcPct val="0"/>
              </a:spcBef>
              <a:spcAft>
                <a:spcPct val="0"/>
              </a:spcAft>
              <a:buFont typeface="Arial" panose="020B0604020202020204" pitchFamily="34" charset="0"/>
              <a:buChar char="•"/>
            </a:pPr>
            <a:endParaRPr lang="en-US" altLang="en-US" sz="1400" dirty="0">
              <a:latin typeface="Calibri (body)"/>
            </a:endParaRPr>
          </a:p>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Implementation and evaluation strategy:</a:t>
            </a:r>
            <a:r>
              <a:rPr lang="en-US" altLang="en-US" sz="1400" dirty="0">
                <a:latin typeface="Calibri (body)"/>
              </a:rPr>
              <a:t> Milestones, resources &amp; costs, roles, training, risks/mitigations, governance, monitoring and evaluating.</a:t>
            </a:r>
          </a:p>
          <a:p>
            <a:pPr marL="285750" lvl="0" indent="-285750" eaLnBrk="0" fontAlgn="base" hangingPunct="0">
              <a:spcBef>
                <a:spcPct val="0"/>
              </a:spcBef>
              <a:spcAft>
                <a:spcPct val="0"/>
              </a:spcAft>
              <a:buFont typeface="Arial" panose="020B0604020202020204" pitchFamily="34" charset="0"/>
              <a:buChar char="•"/>
            </a:pPr>
            <a:endParaRPr lang="en-US" altLang="en-US" sz="1400" dirty="0">
              <a:latin typeface="Calibri (body)"/>
            </a:endParaRPr>
          </a:p>
          <a:p>
            <a:pPr marL="285750" lvl="0" indent="-285750" eaLnBrk="0" fontAlgn="base" hangingPunct="0">
              <a:spcBef>
                <a:spcPct val="0"/>
              </a:spcBef>
              <a:spcAft>
                <a:spcPct val="0"/>
              </a:spcAft>
              <a:buFont typeface="Arial" panose="020B0604020202020204" pitchFamily="34" charset="0"/>
              <a:buChar char="•"/>
            </a:pPr>
            <a:r>
              <a:rPr lang="en-US" altLang="en-US" sz="1400" b="1" dirty="0">
                <a:latin typeface="Calibri (body)"/>
              </a:rPr>
              <a:t>Sustain &amp; spread with bundles:</a:t>
            </a:r>
            <a:r>
              <a:rPr lang="en-US" altLang="en-US" sz="1400" dirty="0">
                <a:latin typeface="Calibri (body)"/>
              </a:rPr>
              <a:t> How it embeds; adoption bundles.</a:t>
            </a:r>
          </a:p>
        </p:txBody>
      </p:sp>
      <p:pic>
        <p:nvPicPr>
          <p:cNvPr id="4" name="Picture 3" descr="A diagram of a mobile device&#10;&#10;AI-generated content may be incorrect.">
            <a:extLst>
              <a:ext uri="{FF2B5EF4-FFF2-40B4-BE49-F238E27FC236}">
                <a16:creationId xmlns:a16="http://schemas.microsoft.com/office/drawing/2014/main" id="{99742D4D-5731-5056-B535-BDDD5541B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127" y="1505472"/>
            <a:ext cx="4782825" cy="3847055"/>
          </a:xfrm>
          <a:prstGeom prst="rect">
            <a:avLst/>
          </a:prstGeom>
        </p:spPr>
      </p:pic>
    </p:spTree>
    <p:extLst>
      <p:ext uri="{BB962C8B-B14F-4D97-AF65-F5344CB8AC3E}">
        <p14:creationId xmlns:p14="http://schemas.microsoft.com/office/powerpoint/2010/main" val="39399758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80E5-5728-32FE-05E2-5752A25F446F}"/>
              </a:ext>
            </a:extLst>
          </p:cNvPr>
          <p:cNvSpPr>
            <a:spLocks noGrp="1"/>
          </p:cNvSpPr>
          <p:nvPr>
            <p:ph type="title"/>
          </p:nvPr>
        </p:nvSpPr>
        <p:spPr>
          <a:xfrm>
            <a:off x="838200" y="299796"/>
            <a:ext cx="10515600" cy="1325563"/>
          </a:xfrm>
        </p:spPr>
        <p:txBody>
          <a:bodyPr>
            <a:normAutofit/>
          </a:bodyPr>
          <a:lstStyle/>
          <a:p>
            <a:r>
              <a:rPr lang="en-GB" sz="4000" dirty="0"/>
              <a:t>Evidence and outcomes </a:t>
            </a:r>
          </a:p>
        </p:txBody>
      </p:sp>
      <p:sp>
        <p:nvSpPr>
          <p:cNvPr id="4" name="Rectangle 1">
            <a:extLst>
              <a:ext uri="{FF2B5EF4-FFF2-40B4-BE49-F238E27FC236}">
                <a16:creationId xmlns:a16="http://schemas.microsoft.com/office/drawing/2014/main" id="{99EA83D4-E5A5-8DEC-F3B1-60B3ED4B9280}"/>
              </a:ext>
            </a:extLst>
          </p:cNvPr>
          <p:cNvSpPr>
            <a:spLocks noGrp="1" noChangeArrowheads="1"/>
          </p:cNvSpPr>
          <p:nvPr>
            <p:ph idx="1"/>
          </p:nvPr>
        </p:nvSpPr>
        <p:spPr bwMode="auto">
          <a:xfrm>
            <a:off x="838200" y="1371107"/>
            <a:ext cx="1119728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rPr>
              <a:t>Service evaluation of One-Stop Bleed Clinic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rPr>
              <a:t>(Aberystwyth, May 2024 – Feb 2025, n=200)</a:t>
            </a:r>
            <a:r>
              <a:rPr kumimoji="0" lang="en-US" altLang="en-US"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81.4%</a:t>
            </a:r>
            <a:r>
              <a:rPr kumimoji="0" lang="en-US" altLang="en-US" sz="2400" b="0" i="0" u="none" strike="noStrike" cap="none" normalizeH="0" baseline="0" dirty="0">
                <a:ln>
                  <a:noFill/>
                </a:ln>
                <a:solidFill>
                  <a:schemeClr val="tx1"/>
                </a:solidFill>
                <a:effectLst/>
              </a:rPr>
              <a:t> of patients seen within 14 days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61.5%</a:t>
            </a:r>
            <a:r>
              <a:rPr kumimoji="0" lang="en-US" altLang="en-US" sz="2400" b="0" i="0" u="none" strike="noStrike" cap="none" normalizeH="0" baseline="0" dirty="0">
                <a:ln>
                  <a:noFill/>
                </a:ln>
                <a:solidFill>
                  <a:schemeClr val="tx1"/>
                </a:solidFill>
                <a:effectLst/>
              </a:rPr>
              <a:t> had ultrasound in clinic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rPr>
              <a:t>Future potential</a:t>
            </a:r>
            <a:r>
              <a:rPr kumimoji="0" lang="en-US" altLang="en-US"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chemeClr val="tx1"/>
                </a:solidFill>
                <a:effectLst/>
              </a:rPr>
              <a:t>Expand to other gynae presentations (e.g. fertility, pain, PCOS)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rPr>
              <a:t>Take-Home</a:t>
            </a:r>
            <a:r>
              <a:rPr kumimoji="0" lang="en-US" altLang="en-US" sz="24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rPr>
              <a:t>Proven efficiency, faster cancer pathway compliance, improved diagnostic capacity and significant cost savings</a:t>
            </a:r>
            <a:endParaRPr kumimoji="0" lang="en-US" altLang="en-US" sz="2400" b="0" i="0" u="none" strike="noStrike" cap="none" normalizeH="0" baseline="0" dirty="0">
              <a:ln>
                <a:noFill/>
              </a:ln>
              <a:solidFill>
                <a:schemeClr val="tx1"/>
              </a:solidFill>
              <a:effectLst/>
            </a:endParaRPr>
          </a:p>
        </p:txBody>
      </p:sp>
      <p:pic>
        <p:nvPicPr>
          <p:cNvPr id="5" name="Picture 4" descr="Icon&#10;&#10;Description automatically generated">
            <a:extLst>
              <a:ext uri="{FF2B5EF4-FFF2-40B4-BE49-F238E27FC236}">
                <a16:creationId xmlns:a16="http://schemas.microsoft.com/office/drawing/2014/main" id="{DCAFBAB3-8166-E996-FD0A-B339C2752F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1619645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7A4F-37FF-4B47-DF98-4BF06E3CE5B6}"/>
              </a:ext>
            </a:extLst>
          </p:cNvPr>
          <p:cNvSpPr>
            <a:spLocks noGrp="1"/>
          </p:cNvSpPr>
          <p:nvPr>
            <p:ph type="title"/>
          </p:nvPr>
        </p:nvSpPr>
        <p:spPr>
          <a:xfrm>
            <a:off x="838200" y="161672"/>
            <a:ext cx="10515600" cy="1325563"/>
          </a:xfrm>
        </p:spPr>
        <p:txBody>
          <a:bodyPr>
            <a:normAutofit/>
          </a:bodyPr>
          <a:lstStyle/>
          <a:p>
            <a:r>
              <a:rPr lang="en-GB" sz="4000" dirty="0"/>
              <a:t>What we have not discussed…</a:t>
            </a:r>
          </a:p>
        </p:txBody>
      </p:sp>
      <p:sp>
        <p:nvSpPr>
          <p:cNvPr id="3" name="Content Placeholder 2">
            <a:extLst>
              <a:ext uri="{FF2B5EF4-FFF2-40B4-BE49-F238E27FC236}">
                <a16:creationId xmlns:a16="http://schemas.microsoft.com/office/drawing/2014/main" id="{8EAACE66-A8BC-E229-E4D0-F9F8B58DE8CE}"/>
              </a:ext>
            </a:extLst>
          </p:cNvPr>
          <p:cNvSpPr>
            <a:spLocks noGrp="1"/>
          </p:cNvSpPr>
          <p:nvPr>
            <p:ph idx="1"/>
          </p:nvPr>
        </p:nvSpPr>
        <p:spPr>
          <a:xfrm>
            <a:off x="838200" y="1473510"/>
            <a:ext cx="10515600" cy="4595298"/>
          </a:xfrm>
        </p:spPr>
        <p:txBody>
          <a:bodyPr>
            <a:normAutofit fontScale="85000" lnSpcReduction="20000"/>
          </a:bodyPr>
          <a:lstStyle/>
          <a:p>
            <a:pPr marL="0" indent="0">
              <a:buNone/>
            </a:pPr>
            <a:r>
              <a:rPr lang="en-GB" sz="2600" b="1" dirty="0"/>
              <a:t>Beyond service delivery</a:t>
            </a:r>
            <a:endParaRPr lang="en-GB" sz="2600" dirty="0"/>
          </a:p>
          <a:p>
            <a:r>
              <a:rPr lang="en-GB" sz="2600" dirty="0"/>
              <a:t>The potential for </a:t>
            </a:r>
            <a:r>
              <a:rPr lang="en-GB" sz="2600" b="1" dirty="0"/>
              <a:t>research and academic outputs</a:t>
            </a:r>
            <a:endParaRPr lang="en-GB" sz="2600" dirty="0"/>
          </a:p>
          <a:p>
            <a:r>
              <a:rPr lang="en-GB" sz="2600" dirty="0"/>
              <a:t>Opportunities to </a:t>
            </a:r>
            <a:r>
              <a:rPr lang="en-GB" sz="2600" b="1" dirty="0"/>
              <a:t>innovate and diversify</a:t>
            </a:r>
            <a:r>
              <a:rPr lang="en-GB" sz="2600" dirty="0"/>
              <a:t> the model into other gynaecological areas</a:t>
            </a:r>
          </a:p>
          <a:p>
            <a:r>
              <a:rPr lang="en-GB" sz="2600" dirty="0"/>
              <a:t>Pathways for </a:t>
            </a:r>
            <a:r>
              <a:rPr lang="en-GB" sz="2600" b="1" dirty="0"/>
              <a:t>national and international collaboration</a:t>
            </a:r>
          </a:p>
          <a:p>
            <a:endParaRPr lang="en-GB" sz="2600" dirty="0"/>
          </a:p>
          <a:p>
            <a:pPr marL="0" indent="0">
              <a:buNone/>
            </a:pPr>
            <a:r>
              <a:rPr lang="en-GB" sz="2600" b="1" dirty="0"/>
              <a:t>The next chapter</a:t>
            </a:r>
            <a:endParaRPr lang="en-GB" sz="2600" dirty="0"/>
          </a:p>
          <a:p>
            <a:r>
              <a:rPr lang="en-GB" sz="2600" dirty="0"/>
              <a:t>Harnessing data for wider healthcare transformation</a:t>
            </a:r>
          </a:p>
          <a:p>
            <a:r>
              <a:rPr lang="en-GB" sz="2600" dirty="0"/>
              <a:t>Exploring </a:t>
            </a:r>
            <a:r>
              <a:rPr lang="en-GB" sz="2600" b="1" dirty="0"/>
              <a:t>digital, diagnostic, and educational innovation</a:t>
            </a:r>
            <a:endParaRPr lang="en-GB" sz="2600" dirty="0"/>
          </a:p>
          <a:p>
            <a:r>
              <a:rPr lang="en-GB" sz="2600" dirty="0"/>
              <a:t>Building a foundation for the </a:t>
            </a:r>
            <a:r>
              <a:rPr lang="en-GB" sz="2600" b="1" dirty="0"/>
              <a:t>future of women’s health in Wales and beyond</a:t>
            </a:r>
          </a:p>
          <a:p>
            <a:endParaRPr lang="en-GB" sz="2600" dirty="0"/>
          </a:p>
          <a:p>
            <a:pPr marL="0" indent="0">
              <a:buNone/>
            </a:pPr>
            <a:r>
              <a:rPr lang="en-GB" sz="2600" i="1" dirty="0"/>
              <a:t>This is just the beginning…</a:t>
            </a:r>
            <a:endParaRPr lang="en-GB" sz="2600" dirty="0"/>
          </a:p>
          <a:p>
            <a:endParaRPr lang="en-GB" dirty="0"/>
          </a:p>
        </p:txBody>
      </p:sp>
      <p:pic>
        <p:nvPicPr>
          <p:cNvPr id="5" name="Picture 4" descr="Icon&#10;&#10;Description automatically generated">
            <a:extLst>
              <a:ext uri="{FF2B5EF4-FFF2-40B4-BE49-F238E27FC236}">
                <a16:creationId xmlns:a16="http://schemas.microsoft.com/office/drawing/2014/main" id="{6A305BCA-96AF-8E2C-B197-B52D2B2704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3629739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3526-42A2-5C55-D9F0-5FA52D1297AB}"/>
              </a:ext>
            </a:extLst>
          </p:cNvPr>
          <p:cNvSpPr>
            <a:spLocks noGrp="1"/>
          </p:cNvSpPr>
          <p:nvPr>
            <p:ph type="title"/>
          </p:nvPr>
        </p:nvSpPr>
        <p:spPr/>
        <p:txBody>
          <a:bodyPr>
            <a:normAutofit/>
          </a:bodyPr>
          <a:lstStyle/>
          <a:p>
            <a:r>
              <a:rPr lang="en-GB" sz="4000" dirty="0"/>
              <a:t>Final thought</a:t>
            </a:r>
          </a:p>
        </p:txBody>
      </p:sp>
      <p:sp>
        <p:nvSpPr>
          <p:cNvPr id="3" name="Content Placeholder 2">
            <a:extLst>
              <a:ext uri="{FF2B5EF4-FFF2-40B4-BE49-F238E27FC236}">
                <a16:creationId xmlns:a16="http://schemas.microsoft.com/office/drawing/2014/main" id="{0316A4CB-5367-0E47-BAA4-72B0F069E422}"/>
              </a:ext>
            </a:extLst>
          </p:cNvPr>
          <p:cNvSpPr>
            <a:spLocks noGrp="1"/>
          </p:cNvSpPr>
          <p:nvPr>
            <p:ph idx="1"/>
          </p:nvPr>
        </p:nvSpPr>
        <p:spPr>
          <a:xfrm>
            <a:off x="838200" y="1825625"/>
            <a:ext cx="10515600" cy="2452461"/>
          </a:xfrm>
        </p:spPr>
        <p:txBody>
          <a:bodyPr/>
          <a:lstStyle/>
          <a:p>
            <a:pPr marL="0" indent="0">
              <a:buNone/>
            </a:pPr>
            <a:r>
              <a:rPr lang="en-GB" dirty="0"/>
              <a:t>“Things are only impossible until they are not”</a:t>
            </a:r>
          </a:p>
          <a:p>
            <a:pPr marL="0" indent="0">
              <a:buNone/>
            </a:pPr>
            <a:endParaRPr lang="en-GB" dirty="0"/>
          </a:p>
          <a:p>
            <a:pPr marL="0" indent="0">
              <a:buNone/>
            </a:pPr>
            <a:r>
              <a:rPr lang="en-GB" dirty="0"/>
              <a:t>Jean-Luc Picard</a:t>
            </a:r>
          </a:p>
          <a:p>
            <a:pPr marL="0" indent="0">
              <a:buNone/>
            </a:pPr>
            <a:r>
              <a:rPr lang="en-GB" dirty="0"/>
              <a:t>Captain, USS Enterprise, Starfleet</a:t>
            </a:r>
          </a:p>
        </p:txBody>
      </p:sp>
      <p:pic>
        <p:nvPicPr>
          <p:cNvPr id="5" name="Picture 4" descr="Icon&#10;&#10;Description automatically generated">
            <a:extLst>
              <a:ext uri="{FF2B5EF4-FFF2-40B4-BE49-F238E27FC236}">
                <a16:creationId xmlns:a16="http://schemas.microsoft.com/office/drawing/2014/main" id="{D36EAFCF-280D-F284-9E08-4C76ABF576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270" y="95865"/>
            <a:ext cx="2246876" cy="1124926"/>
          </a:xfrm>
          <a:prstGeom prst="rect">
            <a:avLst/>
          </a:prstGeom>
          <a:noFill/>
        </p:spPr>
      </p:pic>
    </p:spTree>
    <p:extLst>
      <p:ext uri="{BB962C8B-B14F-4D97-AF65-F5344CB8AC3E}">
        <p14:creationId xmlns:p14="http://schemas.microsoft.com/office/powerpoint/2010/main" val="28777554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415F7F"/>
        </a:solidFill>
        <a:effectLst/>
      </p:bgPr>
    </p:bg>
    <p:spTree>
      <p:nvGrpSpPr>
        <p:cNvPr id="1" name="">
          <a:extLst>
            <a:ext uri="{FF2B5EF4-FFF2-40B4-BE49-F238E27FC236}">
              <a16:creationId xmlns:a16="http://schemas.microsoft.com/office/drawing/2014/main" id="{C68EB569-77B7-3F46-C19A-3E842A478E9E}"/>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3B42A96-45C8-EE0D-6B9B-60AA54B8B990}"/>
              </a:ext>
            </a:extLst>
          </p:cNvPr>
          <p:cNvSpPr/>
          <p:nvPr/>
        </p:nvSpPr>
        <p:spPr>
          <a:xfrm flipV="1">
            <a:off x="6034304" y="1"/>
            <a:ext cx="1785315" cy="1780851"/>
          </a:xfrm>
          <a:custGeom>
            <a:avLst/>
            <a:gdLst/>
            <a:ahLst/>
            <a:cxnLst/>
            <a:rect l="l" t="t" r="r" b="b"/>
            <a:pathLst>
              <a:path w="2677972" h="2671277">
                <a:moveTo>
                  <a:pt x="0" y="2671277"/>
                </a:moveTo>
                <a:lnTo>
                  <a:pt x="2677972" y="2671277"/>
                </a:lnTo>
                <a:lnTo>
                  <a:pt x="2677972" y="0"/>
                </a:lnTo>
                <a:lnTo>
                  <a:pt x="0" y="0"/>
                </a:lnTo>
                <a:lnTo>
                  <a:pt x="0" y="267127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A5A9123-96A1-E1FA-B730-9BF21F257396}"/>
              </a:ext>
            </a:extLst>
          </p:cNvPr>
          <p:cNvSpPr/>
          <p:nvPr/>
        </p:nvSpPr>
        <p:spPr>
          <a:xfrm rot="5400000">
            <a:off x="3764364" y="3114902"/>
            <a:ext cx="5865776" cy="1620421"/>
          </a:xfrm>
          <a:custGeom>
            <a:avLst/>
            <a:gdLst/>
            <a:ahLst/>
            <a:cxnLst/>
            <a:rect l="l" t="t" r="r" b="b"/>
            <a:pathLst>
              <a:path w="8798664" h="2430631">
                <a:moveTo>
                  <a:pt x="0" y="0"/>
                </a:moveTo>
                <a:lnTo>
                  <a:pt x="8798664" y="0"/>
                </a:lnTo>
                <a:lnTo>
                  <a:pt x="8798664" y="2430631"/>
                </a:lnTo>
                <a:lnTo>
                  <a:pt x="0" y="2430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3AEC02F-8BFA-E6B4-E756-2F914949CE26}"/>
              </a:ext>
            </a:extLst>
          </p:cNvPr>
          <p:cNvSpPr/>
          <p:nvPr/>
        </p:nvSpPr>
        <p:spPr>
          <a:xfrm>
            <a:off x="327448" y="306995"/>
            <a:ext cx="1831062" cy="998761"/>
          </a:xfrm>
          <a:custGeom>
            <a:avLst/>
            <a:gdLst/>
            <a:ahLst/>
            <a:cxnLst/>
            <a:rect l="l" t="t" r="r" b="b"/>
            <a:pathLst>
              <a:path w="2746593" h="1498141">
                <a:moveTo>
                  <a:pt x="0" y="0"/>
                </a:moveTo>
                <a:lnTo>
                  <a:pt x="2746593" y="0"/>
                </a:lnTo>
                <a:lnTo>
                  <a:pt x="2746593" y="1498141"/>
                </a:lnTo>
                <a:lnTo>
                  <a:pt x="0" y="1498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950C412E-5E1D-ECE3-07DB-5E59856030FA}"/>
              </a:ext>
            </a:extLst>
          </p:cNvPr>
          <p:cNvSpPr txBox="1"/>
          <p:nvPr/>
        </p:nvSpPr>
        <p:spPr>
          <a:xfrm>
            <a:off x="1951448" y="2560845"/>
            <a:ext cx="9913104" cy="61555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Adopt, Spread &amp; Embed Programme</a:t>
            </a:r>
          </a:p>
        </p:txBody>
      </p:sp>
      <p:grpSp>
        <p:nvGrpSpPr>
          <p:cNvPr id="9" name="Group 9">
            <a:extLst>
              <a:ext uri="{FF2B5EF4-FFF2-40B4-BE49-F238E27FC236}">
                <a16:creationId xmlns:a16="http://schemas.microsoft.com/office/drawing/2014/main" id="{DA3EEB35-894C-E7AD-6E1E-E96F61AE4A2C}"/>
              </a:ext>
            </a:extLst>
          </p:cNvPr>
          <p:cNvGrpSpPr/>
          <p:nvPr/>
        </p:nvGrpSpPr>
        <p:grpSpPr>
          <a:xfrm>
            <a:off x="1951448" y="4099407"/>
            <a:ext cx="7202600" cy="1866837"/>
            <a:chOff x="0" y="-1542366"/>
            <a:chExt cx="14405200" cy="3733671"/>
          </a:xfrm>
        </p:grpSpPr>
        <p:grpSp>
          <p:nvGrpSpPr>
            <p:cNvPr id="11" name="Group 11">
              <a:extLst>
                <a:ext uri="{FF2B5EF4-FFF2-40B4-BE49-F238E27FC236}">
                  <a16:creationId xmlns:a16="http://schemas.microsoft.com/office/drawing/2014/main" id="{F99E0FAA-F211-E6ED-0D4C-9D8512A1E42F}"/>
                </a:ext>
              </a:extLst>
            </p:cNvPr>
            <p:cNvGrpSpPr/>
            <p:nvPr/>
          </p:nvGrpSpPr>
          <p:grpSpPr>
            <a:xfrm>
              <a:off x="0" y="-96441"/>
              <a:ext cx="4114800" cy="2287746"/>
              <a:chOff x="0" y="-19050"/>
              <a:chExt cx="812800" cy="451900"/>
            </a:xfrm>
          </p:grpSpPr>
          <p:sp>
            <p:nvSpPr>
              <p:cNvPr id="12" name="Freeform 12">
                <a:extLst>
                  <a:ext uri="{FF2B5EF4-FFF2-40B4-BE49-F238E27FC236}">
                    <a16:creationId xmlns:a16="http://schemas.microsoft.com/office/drawing/2014/main" id="{B18217A0-5568-A91F-87AD-8A5E44C46367}"/>
                  </a:ext>
                </a:extLst>
              </p:cNvPr>
              <p:cNvSpPr/>
              <p:nvPr/>
            </p:nvSpPr>
            <p:spPr>
              <a:xfrm>
                <a:off x="0" y="0"/>
                <a:ext cx="812800" cy="432850"/>
              </a:xfrm>
              <a:custGeom>
                <a:avLst/>
                <a:gdLst/>
                <a:ahLst/>
                <a:cxnLst/>
                <a:rect l="l" t="t" r="r" b="b"/>
                <a:pathLst>
                  <a:path w="812800" h="432850">
                    <a:moveTo>
                      <a:pt x="0" y="0"/>
                    </a:moveTo>
                    <a:lnTo>
                      <a:pt x="812800" y="0"/>
                    </a:lnTo>
                    <a:lnTo>
                      <a:pt x="812800" y="432850"/>
                    </a:lnTo>
                    <a:lnTo>
                      <a:pt x="0" y="432850"/>
                    </a:lnTo>
                    <a:close/>
                  </a:path>
                </a:pathLst>
              </a:custGeom>
              <a:solidFill>
                <a:srgbClr val="415F7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B7466E45-55DD-0F35-C9A4-C7348ABF1178}"/>
                  </a:ext>
                </a:extLst>
              </p:cNvPr>
              <p:cNvSpPr txBox="1"/>
              <p:nvPr/>
            </p:nvSpPr>
            <p:spPr>
              <a:xfrm>
                <a:off x="0" y="-19050"/>
                <a:ext cx="812800" cy="451900"/>
              </a:xfrm>
              <a:prstGeom prst="rect">
                <a:avLst/>
              </a:prstGeom>
            </p:spPr>
            <p:txBody>
              <a:bodyPr lIns="33867" tIns="33867" rIns="33867" bIns="33867" rtlCol="0" anchor="ctr"/>
              <a:lstStyle/>
              <a:p>
                <a:pPr marL="0" marR="0" lvl="0" indent="0" algn="ctr" defTabSz="609630" rtl="0" eaLnBrk="1" fontAlgn="auto" latinLnBrk="0" hangingPunct="1">
                  <a:lnSpc>
                    <a:spcPts val="1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a:extLst>
                <a:ext uri="{FF2B5EF4-FFF2-40B4-BE49-F238E27FC236}">
                  <a16:creationId xmlns:a16="http://schemas.microsoft.com/office/drawing/2014/main" id="{99ADE723-0289-7B11-B0E1-B209320D736F}"/>
                </a:ext>
              </a:extLst>
            </p:cNvPr>
            <p:cNvSpPr txBox="1"/>
            <p:nvPr/>
          </p:nvSpPr>
          <p:spPr>
            <a:xfrm>
              <a:off x="6150476" y="-1542366"/>
              <a:ext cx="8254724" cy="595548"/>
            </a:xfrm>
            <a:prstGeom prst="rect">
              <a:avLst/>
            </a:prstGeom>
          </p:spPr>
          <p:txBody>
            <a:bodyPr wrap="square" lIns="0" tIns="0" rIns="0" bIns="0" rtlCol="0" anchor="t">
              <a:spAutoFit/>
            </a:bodyPr>
            <a:lstStyle/>
            <a:p>
              <a:pPr marL="0" marR="0" lvl="0" indent="0" algn="l" defTabSz="609630" rtl="0" eaLnBrk="1" fontAlgn="auto" latinLnBrk="0" hangingPunct="1">
                <a:lnSpc>
                  <a:spcPts val="2239"/>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panose="00000500000000000000" pitchFamily="2" charset="0"/>
                  <a:ea typeface="Arial"/>
                  <a:cs typeface="Poppins" panose="00000500000000000000" pitchFamily="2" charset="0"/>
                  <a:sym typeface="Arial Bold"/>
                </a:rPr>
                <a:t>2</a:t>
              </a:r>
              <a:r>
                <a:rPr kumimoji="0" lang="en-US" sz="2400" b="1" i="0" u="none" strike="noStrike" kern="1200" cap="none" spc="0" normalizeH="0" baseline="30000" noProof="0" dirty="0">
                  <a:ln>
                    <a:noFill/>
                  </a:ln>
                  <a:solidFill>
                    <a:srgbClr val="FFFFFF"/>
                  </a:solidFill>
                  <a:effectLst/>
                  <a:uLnTx/>
                  <a:uFillTx/>
                  <a:latin typeface="Poppins" panose="00000500000000000000" pitchFamily="2" charset="0"/>
                  <a:ea typeface="Arial"/>
                  <a:cs typeface="Poppins" panose="00000500000000000000" pitchFamily="2" charset="0"/>
                  <a:sym typeface="Arial Bold"/>
                </a:rPr>
                <a:t>nd</a:t>
              </a:r>
              <a:r>
                <a:rPr kumimoji="0" lang="en-US" sz="2400" b="1" i="0" u="none" strike="noStrike" kern="1200" cap="none" spc="0" normalizeH="0" baseline="0" noProof="0" dirty="0">
                  <a:ln>
                    <a:noFill/>
                  </a:ln>
                  <a:solidFill>
                    <a:srgbClr val="FFFFFF"/>
                  </a:solidFill>
                  <a:effectLst/>
                  <a:uLnTx/>
                  <a:uFillTx/>
                  <a:latin typeface="Poppins" panose="00000500000000000000" pitchFamily="2" charset="0"/>
                  <a:ea typeface="Arial"/>
                  <a:cs typeface="Poppins" panose="00000500000000000000" pitchFamily="2" charset="0"/>
                  <a:sym typeface="Arial Bold"/>
                </a:rPr>
                <a:t> September 2025</a:t>
              </a:r>
            </a:p>
          </p:txBody>
        </p:sp>
      </p:grpSp>
      <p:sp>
        <p:nvSpPr>
          <p:cNvPr id="16" name="TextBox 15">
            <a:extLst>
              <a:ext uri="{FF2B5EF4-FFF2-40B4-BE49-F238E27FC236}">
                <a16:creationId xmlns:a16="http://schemas.microsoft.com/office/drawing/2014/main" id="{C068B46F-506A-4A99-F267-5C8B995D7667}"/>
              </a:ext>
            </a:extLst>
          </p:cNvPr>
          <p:cNvSpPr txBox="1"/>
          <p:nvPr/>
        </p:nvSpPr>
        <p:spPr>
          <a:xfrm>
            <a:off x="3820442" y="2987431"/>
            <a:ext cx="6691534" cy="892552"/>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Poppins Bold"/>
              <a:ea typeface="Poppins Bold"/>
              <a:cs typeface="Poppins Bold"/>
              <a:sym typeface="Poppins Bold"/>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National Showcase</a:t>
            </a:r>
          </a:p>
        </p:txBody>
      </p:sp>
      <p:sp>
        <p:nvSpPr>
          <p:cNvPr id="7" name="TextBox 6">
            <a:extLst>
              <a:ext uri="{FF2B5EF4-FFF2-40B4-BE49-F238E27FC236}">
                <a16:creationId xmlns:a16="http://schemas.microsoft.com/office/drawing/2014/main" id="{A06FF298-0A5F-888D-CEB2-7628822066BA}"/>
              </a:ext>
            </a:extLst>
          </p:cNvPr>
          <p:cNvSpPr txBox="1"/>
          <p:nvPr/>
        </p:nvSpPr>
        <p:spPr>
          <a:xfrm>
            <a:off x="0" y="5378245"/>
            <a:ext cx="3234813" cy="1479755"/>
          </a:xfrm>
          <a:prstGeom prst="rect">
            <a:avLst/>
          </a:prstGeom>
          <a:solidFill>
            <a:srgbClr val="415F7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A logo with text overlay&#10;&#10;Description automatically generated">
            <a:extLst>
              <a:ext uri="{FF2B5EF4-FFF2-40B4-BE49-F238E27FC236}">
                <a16:creationId xmlns:a16="http://schemas.microsoft.com/office/drawing/2014/main" id="{4A3137EF-D82B-8A1D-96FD-8ECB692E0004}"/>
              </a:ext>
            </a:extLst>
          </p:cNvPr>
          <p:cNvPicPr>
            <a:picLocks noChangeAspect="1"/>
          </p:cNvPicPr>
          <p:nvPr/>
        </p:nvPicPr>
        <p:blipFill>
          <a:blip r:embed="rId8">
            <a:extLst>
              <a:ext uri="{28A0092B-C50C-407E-A947-70E740481C1C}">
                <a14:useLocalDpi xmlns:a14="http://schemas.microsoft.com/office/drawing/2010/main" val="0"/>
              </a:ext>
            </a:extLst>
          </a:blip>
          <a:srcRect t="16879" b="15056"/>
          <a:stretch/>
        </p:blipFill>
        <p:spPr>
          <a:xfrm>
            <a:off x="9819350" y="194247"/>
            <a:ext cx="2045202" cy="1392358"/>
          </a:xfrm>
          <a:prstGeom prst="rect">
            <a:avLst/>
          </a:prstGeom>
        </p:spPr>
      </p:pic>
    </p:spTree>
    <p:extLst>
      <p:ext uri="{BB962C8B-B14F-4D97-AF65-F5344CB8AC3E}">
        <p14:creationId xmlns:p14="http://schemas.microsoft.com/office/powerpoint/2010/main" val="8644202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l="-79286" r="-138559"/>
          </a:stretch>
        </a:blipFill>
      </a:spPr>
      <a:bodyPr/>
      <a:lstStyle>
        <a:defPPr marL="0" marR="0" indent="0" algn="l" defTabSz="609630" rtl="0" eaLnBrk="1" fontAlgn="auto" latinLnBrk="0" hangingPunct="1">
          <a:lnSpc>
            <a:spcPct val="100000"/>
          </a:lnSpc>
          <a:spcBef>
            <a:spcPts val="0"/>
          </a:spcBef>
          <a:spcAft>
            <a:spcPts val="0"/>
          </a:spcAft>
          <a:buClrTx/>
          <a:buSzTx/>
          <a:buFontTx/>
          <a:buNone/>
          <a:tabLst/>
          <a:defRPr kumimoji="0" sz="1200" b="0" i="0" u="none" strike="noStrike" kern="1200" cap="none" spc="0" normalizeH="0" baseline="0" noProof="0" dirty="0">
            <a:ln>
              <a:noFill/>
            </a:ln>
            <a:solidFill>
              <a:prstClr val="black"/>
            </a:solidFill>
            <a:effectLst/>
            <a:uLnTx/>
            <a:uFillTx/>
            <a:latin typeface="Calibri"/>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BED66B5BDBB34AACB31C92F3BBBD9A" ma:contentTypeVersion="20" ma:contentTypeDescription="Create a new document." ma:contentTypeScope="" ma:versionID="81f37512b81ddc4bb4f6bbdfda011ec9">
  <xsd:schema xmlns:xsd="http://www.w3.org/2001/XMLSchema" xmlns:xs="http://www.w3.org/2001/XMLSchema" xmlns:p="http://schemas.microsoft.com/office/2006/metadata/properties" xmlns:ns2="211420bb-2199-4b75-9abb-19555e18501c" xmlns:ns3="0f86db5a-9400-43c9-9fd1-2bcb4863798e" targetNamespace="http://schemas.microsoft.com/office/2006/metadata/properties" ma:root="true" ma:fieldsID="7d598c1a3937a7ae8198a3f78e062d89" ns2:_="" ns3:_="">
    <xsd:import namespace="211420bb-2199-4b75-9abb-19555e18501c"/>
    <xsd:import namespace="0f86db5a-9400-43c9-9fd1-2bcb486379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Numb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1420bb-2199-4b75-9abb-19555e185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8526362-1101-4016-b09a-63bcff8726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umber" ma:index="26" nillable="true" ma:displayName="Number" ma:format="Dropdown" ma:internalName="Number" ma:percentage="FALSE">
      <xsd:simpleType>
        <xsd:restriction base="dms:Number"/>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86db5a-9400-43c9-9fd1-2bcb4863798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c8a68e5-eca9-4640-8ed8-31d0474c993c}" ma:internalName="TaxCatchAll" ma:showField="CatchAllData" ma:web="0f86db5a-9400-43c9-9fd1-2bcb4863798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1420bb-2199-4b75-9abb-19555e18501c">
      <Terms xmlns="http://schemas.microsoft.com/office/infopath/2007/PartnerControls"/>
    </lcf76f155ced4ddcb4097134ff3c332f>
    <TaxCatchAll xmlns="0f86db5a-9400-43c9-9fd1-2bcb4863798e" xsi:nil="true"/>
    <SharedWithUsers xmlns="0f86db5a-9400-43c9-9fd1-2bcb4863798e">
      <UserInfo>
        <DisplayName>Thomas Howson</DisplayName>
        <AccountId>14</AccountId>
        <AccountType/>
      </UserInfo>
      <UserInfo>
        <DisplayName>Helen Howson</DisplayName>
        <AccountId>21</AccountId>
        <AccountType/>
      </UserInfo>
      <UserInfo>
        <DisplayName>Julianna Faludi</DisplayName>
        <AccountId>1073</AccountId>
        <AccountType/>
      </UserInfo>
      <UserInfo>
        <DisplayName>Helen Williams</DisplayName>
        <AccountId>1002</AccountId>
        <AccountType/>
      </UserInfo>
    </SharedWithUsers>
    <Number xmlns="211420bb-2199-4b75-9abb-19555e18501c" xsi:nil="true"/>
  </documentManagement>
</p:properties>
</file>

<file path=customXml/itemProps1.xml><?xml version="1.0" encoding="utf-8"?>
<ds:datastoreItem xmlns:ds="http://schemas.openxmlformats.org/officeDocument/2006/customXml" ds:itemID="{7D16E11F-9D4F-49DC-82B8-CBB286C2A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1420bb-2199-4b75-9abb-19555e18501c"/>
    <ds:schemaRef ds:uri="0f86db5a-9400-43c9-9fd1-2bcb486379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4D6BDC-59F2-4EC2-8CDE-2EC5744F5FD5}">
  <ds:schemaRefs>
    <ds:schemaRef ds:uri="http://schemas.microsoft.com/sharepoint/v3/contenttype/forms"/>
  </ds:schemaRefs>
</ds:datastoreItem>
</file>

<file path=customXml/itemProps3.xml><?xml version="1.0" encoding="utf-8"?>
<ds:datastoreItem xmlns:ds="http://schemas.openxmlformats.org/officeDocument/2006/customXml" ds:itemID="{E8AE23E7-474A-470D-808F-8FE28D2114B6}">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0f86db5a-9400-43c9-9fd1-2bcb4863798e"/>
    <ds:schemaRef ds:uri="http://purl.org/dc/terms/"/>
    <ds:schemaRef ds:uri="211420bb-2199-4b75-9abb-19555e18501c"/>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1965</TotalTime>
  <Words>6004</Words>
  <Application>Microsoft Office PowerPoint</Application>
  <PresentationFormat>Widescreen</PresentationFormat>
  <Paragraphs>867</Paragraphs>
  <Slides>93</Slides>
  <Notes>35</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93</vt:i4>
      </vt:variant>
    </vt:vector>
  </HeadingPairs>
  <TitlesOfParts>
    <vt:vector size="107" baseType="lpstr">
      <vt:lpstr>Aptos</vt:lpstr>
      <vt:lpstr>Arial</vt:lpstr>
      <vt:lpstr>Calibri</vt:lpstr>
      <vt:lpstr>Calibri (body)</vt:lpstr>
      <vt:lpstr>Cambria</vt:lpstr>
      <vt:lpstr>Open Sans</vt:lpstr>
      <vt:lpstr>Popins bold</vt:lpstr>
      <vt:lpstr>Poppins</vt:lpstr>
      <vt:lpstr>Poppins Bold</vt:lpstr>
      <vt:lpstr>PoppPINS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Written Statement: Update on Fracture Liaison Services in Wales (24 February 2023) | GOV.WALES</vt:lpstr>
      <vt:lpstr>PowerPoint Presentation</vt:lpstr>
      <vt:lpstr>PowerPoint Presentation</vt:lpstr>
      <vt:lpstr>PowerPoint Presentation</vt:lpstr>
      <vt:lpstr>PowerPoint Presentation</vt:lpstr>
      <vt:lpstr>ADOPT and SPREAD Upscaling of Learning  Overcoming Regional Variabilities – Setting Priorities  </vt:lpstr>
      <vt:lpstr>PowerPoint Presentation</vt:lpstr>
      <vt:lpstr>Conclusions</vt:lpstr>
      <vt:lpstr>Top Tips </vt:lpstr>
      <vt:lpstr>PowerPoint Presentation</vt:lpstr>
      <vt:lpstr>ORTHOPAEDIC OUTPATIENT TRIUMPH:  Mastering Daycase Surgery   PREETHAM KODUMURI &amp; PRASH JESUDASON</vt:lpstr>
      <vt:lpstr>COLLABORATION</vt:lpstr>
      <vt:lpstr>PRINCIPLES OF SUSQI</vt:lpstr>
      <vt:lpstr>AIMS</vt:lpstr>
      <vt:lpstr>PowerPoint Presentation</vt:lpstr>
      <vt:lpstr>PowerPoint Presentation</vt:lpstr>
      <vt:lpstr>PowerPoint Presentation</vt:lpstr>
      <vt:lpstr>PowerPoint Presentation</vt:lpstr>
      <vt:lpstr>TEAM &amp; TIME </vt:lpstr>
      <vt:lpstr>THE SIX THEMES OF LET’S NOT WASTE</vt:lpstr>
      <vt:lpstr>ADOPT AND SPREAD </vt:lpstr>
      <vt:lpstr>ACTIVITY SO FAR</vt:lpstr>
      <vt:lpstr>NATIONAL &amp; INTERNATIONAL IMPACT</vt:lpstr>
      <vt:lpstr>DIOLCH YN FAWR IAWN  THANKS FOR YOUR ATTENTION </vt:lpstr>
      <vt:lpstr>PowerPoint Presentation</vt:lpstr>
      <vt:lpstr>PowerPoint Presentation</vt:lpstr>
      <vt:lpstr> Background</vt:lpstr>
      <vt:lpstr>Aims and Objectives </vt:lpstr>
      <vt:lpstr>Approach</vt:lpstr>
      <vt:lpstr>Outcomes</vt:lpstr>
      <vt:lpstr>Outcomes</vt:lpstr>
      <vt:lpstr>Outcomes</vt:lpstr>
      <vt:lpstr>Outcomes</vt:lpstr>
      <vt:lpstr>Outcomes</vt:lpstr>
      <vt:lpstr>Outcomes</vt:lpstr>
      <vt:lpstr>Did it Work?</vt:lpstr>
      <vt:lpstr>Benchmarking</vt:lpstr>
      <vt:lpstr>Stakeholder Feedback</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Radiology Navigator Model - Project Background</vt:lpstr>
      <vt:lpstr>Radiology Navigator Project Evaluation</vt:lpstr>
      <vt:lpstr>POWH Additional CT Scanning Capacity </vt:lpstr>
      <vt:lpstr>Process Mapping – CT and MRI Vetting/Justification</vt:lpstr>
      <vt:lpstr>IRMER Vetting Process –  Average Days</vt:lpstr>
      <vt:lpstr> </vt:lpstr>
      <vt:lpstr>Data – Colorectal and Lung Cancer Pathways</vt:lpstr>
      <vt:lpstr>Colorectal Cancer Pathway:  POWH Endoscopy to Staging Computerised Tomography (CT)</vt:lpstr>
      <vt:lpstr>Colorectal Cancer Pathway:  POWH Endoscopy to Staging Computerised Tomography (CT)</vt:lpstr>
      <vt:lpstr>Colorectal Cancer Pathway:  POWH Endoscopy to Staging Computerised Tomography (CT)</vt:lpstr>
      <vt:lpstr>  POWH Endoscopy to Staging Computerised Tomography (CT), Summary</vt:lpstr>
      <vt:lpstr>POWH Radiology Lung Cancer  Pathway: CXR Report to Staging CT </vt:lpstr>
      <vt:lpstr>POWH Radiology Lung Cancer  Pathway: CXR Referral to MDT  </vt:lpstr>
      <vt:lpstr>What Next?</vt:lpstr>
      <vt:lpstr>Many Thanks for Listening</vt:lpstr>
      <vt:lpstr>PowerPoint Presentation</vt:lpstr>
      <vt:lpstr>Adopt, Spread and Embed  Enhanced Community Gynaecology Services</vt:lpstr>
      <vt:lpstr>What have we delivered?</vt:lpstr>
      <vt:lpstr>Why change is needed – Now</vt:lpstr>
      <vt:lpstr>The ECGS model </vt:lpstr>
      <vt:lpstr>Impact and value</vt:lpstr>
      <vt:lpstr>Spread and embed investment </vt:lpstr>
      <vt:lpstr>Evidence and outcomes </vt:lpstr>
      <vt:lpstr>What we have not discussed…</vt:lpstr>
      <vt:lpstr>Final thought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Howson</dc:creator>
  <cp:lastModifiedBy>Sarah Owen</cp:lastModifiedBy>
  <cp:revision>24</cp:revision>
  <dcterms:created xsi:type="dcterms:W3CDTF">2023-10-05T09:17:59Z</dcterms:created>
  <dcterms:modified xsi:type="dcterms:W3CDTF">2025-09-18T13:14:07Z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0x010100EABED66B5BDBB34AACB31C92F3BBBD9A</vt:lpwstr>
  </property>
  <property fmtid="{D5CDD505-2E9C-101B-9397-08002B2CF9AE}" pid="3" name="MediaServiceImageTags">
    <vt:lpwstr/>
  </property>
</Properties>
</file>