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340" r:id="rId6"/>
    <p:sldId id="339" r:id="rId7"/>
    <p:sldId id="334" r:id="rId8"/>
    <p:sldId id="279" r:id="rId9"/>
    <p:sldId id="276" r:id="rId10"/>
    <p:sldId id="338" r:id="rId11"/>
    <p:sldId id="325" r:id="rId12"/>
    <p:sldId id="327" r:id="rId13"/>
    <p:sldId id="328" r:id="rId14"/>
    <p:sldId id="329" r:id="rId15"/>
    <p:sldId id="336" r:id="rId16"/>
    <p:sldId id="331" r:id="rId17"/>
    <p:sldId id="332" r:id="rId18"/>
    <p:sldId id="287" r:id="rId19"/>
    <p:sldId id="297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FF"/>
    <a:srgbClr val="415F7F"/>
    <a:srgbClr val="FF3300"/>
    <a:srgbClr val="FF0000"/>
    <a:srgbClr val="87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0555AC-B24C-4230-8122-E176123E8134}" v="557" dt="2025-09-01T17:15:53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7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days USC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mmm\-yy</c:formatCode>
                <c:ptCount val="4"/>
                <c:pt idx="0">
                  <c:v>44743</c:v>
                </c:pt>
                <c:pt idx="1">
                  <c:v>44805</c:v>
                </c:pt>
                <c:pt idx="2">
                  <c:v>44835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C-4F2F-9EF0-8BF79838D0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Average days routine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mmm\-yy</c:formatCode>
                <c:ptCount val="4"/>
                <c:pt idx="0">
                  <c:v>44743</c:v>
                </c:pt>
                <c:pt idx="1">
                  <c:v>44805</c:v>
                </c:pt>
                <c:pt idx="2">
                  <c:v>44835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2.5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3C-4F2F-9EF0-8BF79838D0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mmm\-yy</c:formatCode>
                <c:ptCount val="4"/>
                <c:pt idx="0">
                  <c:v>44743</c:v>
                </c:pt>
                <c:pt idx="1">
                  <c:v>44805</c:v>
                </c:pt>
                <c:pt idx="2">
                  <c:v>44835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F3C-4F2F-9EF0-8BF79838D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2422672"/>
        <c:axId val="2002410608"/>
      </c:barChart>
      <c:dateAx>
        <c:axId val="20024226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2410608"/>
        <c:crosses val="autoZero"/>
        <c:auto val="1"/>
        <c:lblOffset val="100"/>
        <c:baseTimeUnit val="months"/>
      </c:dateAx>
      <c:valAx>
        <c:axId val="200241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242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8853911710409375"/>
          <c:y val="0.92368017388305168"/>
          <c:w val="0.47198917301929583"/>
          <c:h val="7.6319826116948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'[2]overall stats'!$I$25</c:f>
              <c:strCache>
                <c:ptCount val="1"/>
                <c:pt idx="0">
                  <c:v>Time from X-ray report to CT  (days) 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3.9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373-496D-8ABD-3AA7EE19F3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'[2]overall stats'!$H$26:$H$28</c:f>
              <c:strCache>
                <c:ptCount val="3"/>
                <c:pt idx="0">
                  <c:v>2020</c:v>
                </c:pt>
                <c:pt idx="1">
                  <c:v>2022/2023</c:v>
                </c:pt>
                <c:pt idx="2">
                  <c:v>2024</c:v>
                </c:pt>
              </c:strCache>
            </c:strRef>
          </c:cat>
          <c:val>
            <c:numRef>
              <c:f>'[2]overall stats'!$I$26:$I$28</c:f>
              <c:numCache>
                <c:formatCode>General</c:formatCode>
                <c:ptCount val="3"/>
                <c:pt idx="0">
                  <c:v>8.6</c:v>
                </c:pt>
                <c:pt idx="1">
                  <c:v>3.925925925925926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3-496D-8ABD-3AA7EE19F3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5008928"/>
        <c:axId val="1605007680"/>
      </c:barChart>
      <c:catAx>
        <c:axId val="1605008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007680"/>
        <c:crosses val="autoZero"/>
        <c:auto val="1"/>
        <c:lblAlgn val="ctr"/>
        <c:lblOffset val="100"/>
        <c:noMultiLvlLbl val="0"/>
      </c:catAx>
      <c:valAx>
        <c:axId val="160500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00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'https://nhswales365-my.sharepoint.com/personal/stuart_a_baines_wales_nhs_uk/Documents/Radiology Navigator role/[Lung pathway data SB.xlsx]overall stats'!$O$25</c:f>
              <c:strCache>
                <c:ptCount val="1"/>
                <c:pt idx="0">
                  <c:v>Time from CXR report to MDT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'[2]overall stats'!$N$26:$N$28</c:f>
              <c:strCache>
                <c:ptCount val="3"/>
                <c:pt idx="0">
                  <c:v>2020</c:v>
                </c:pt>
                <c:pt idx="1">
                  <c:v>2022/2023</c:v>
                </c:pt>
                <c:pt idx="2">
                  <c:v>2024</c:v>
                </c:pt>
              </c:strCache>
            </c:strRef>
          </c:cat>
          <c:val>
            <c:numRef>
              <c:f>'[2]overall stats'!$O$26:$O$28</c:f>
              <c:numCache>
                <c:formatCode>General</c:formatCode>
                <c:ptCount val="3"/>
                <c:pt idx="0">
                  <c:v>47.3</c:v>
                </c:pt>
                <c:pt idx="1">
                  <c:v>40.799999999999997</c:v>
                </c:pt>
                <c:pt idx="2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C1-4C77-8BA2-058CFC4279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1237520"/>
        <c:axId val="1931232528"/>
      </c:barChart>
      <c:catAx>
        <c:axId val="1931237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 dirty="0"/>
                  <a:t>Year</a:t>
                </a:r>
                <a:endParaRPr lang="en-GB" b="1" dirty="0"/>
              </a:p>
            </c:rich>
          </c:tx>
          <c:layout>
            <c:manualLayout>
              <c:xMode val="edge"/>
              <c:yMode val="edge"/>
              <c:x val="0.51682761202649363"/>
              <c:y val="0.91607747307448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232528"/>
        <c:crosses val="autoZero"/>
        <c:auto val="1"/>
        <c:lblAlgn val="ctr"/>
        <c:lblOffset val="100"/>
        <c:noMultiLvlLbl val="0"/>
      </c:catAx>
      <c:valAx>
        <c:axId val="193123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23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0.20263</cdr:x>
      <cdr:y>0.12526</cdr:y>
    </cdr:from>
    <cdr:to>
      <cdr:x>0.24128</cdr:x>
      <cdr:y>0.22644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07B395C8-DF20-4A74-9E39-6FFB312AA7C2}"/>
            </a:ext>
          </a:extLst>
        </cdr:cNvPr>
        <cdr:cNvSpPr/>
      </cdr:nvSpPr>
      <cdr:spPr>
        <a:xfrm xmlns:a="http://schemas.openxmlformats.org/drawingml/2006/main">
          <a:off x="2130778" y="545042"/>
          <a:ext cx="406400" cy="44026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0.81186</cdr:x>
      <cdr:y>0.33929</cdr:y>
    </cdr:from>
    <cdr:to>
      <cdr:x>0.85399</cdr:x>
      <cdr:y>0.44047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F56ECED5-F9ED-46C0-996E-FB861B34CBF8}"/>
            </a:ext>
          </a:extLst>
        </cdr:cNvPr>
        <cdr:cNvSpPr/>
      </cdr:nvSpPr>
      <cdr:spPr>
        <a:xfrm xmlns:a="http://schemas.openxmlformats.org/drawingml/2006/main">
          <a:off x="8537221" y="1476375"/>
          <a:ext cx="442949" cy="44026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8BE32-A07F-40AA-87A4-CCE99E079FE1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42A4D-30D7-48E5-A0E1-CFFC53A907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50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Rad Navigator started in 2022, correlates to a sharp spike in same day CT scans in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42A4D-30D7-48E5-A0E1-CFFC53A9074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33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Stopped using CANISC in CTMUHB in 2024 hence apparent reduced cancer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42A4D-30D7-48E5-A0E1-CFFC53A9074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042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Colonoscopy to Staging CT reduced by 13.4 days!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42A4D-30D7-48E5-A0E1-CFFC53A9074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23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65% reduction comparing 2020 to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42A4D-30D7-48E5-A0E1-CFFC53A9074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341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Pathway reduced by 15.7 days comparing 2020 to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42A4D-30D7-48E5-A0E1-CFFC53A9074F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231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42A4D-30D7-48E5-A0E1-CFFC53A9074F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53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E40E-4E72-D51C-20BB-82B0A0E82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5056C-6D17-7B5B-2923-3C3C8C175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E92F2-6ADA-6DD0-AEDF-7A479DB1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68F5-1FE5-4B9C-BE3C-5B83F8C16346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11E8F-2A77-6C54-323C-3D400A84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00FF0-1D7F-BEAF-A376-2161F82BA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8929-004E-47E2-9C43-D8AD27889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82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70A1E-C350-6E42-A9FB-C885B64C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1CE96-606A-07C0-5A14-99BC7A9B0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F5CBD-6B40-D94C-96B0-18E0784C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68F5-1FE5-4B9C-BE3C-5B83F8C16346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32AA9-C7AF-3B8B-93DD-92B5CE163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31569-B376-BB6D-A9DE-24ABE32E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8929-004E-47E2-9C43-D8AD27889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75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5847DE-4A39-8332-D9C0-1F6DF62BD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27BF2-0748-6269-BD6B-E76914201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6F940-23EE-7E7A-8820-0DB01A2A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68F5-1FE5-4B9C-BE3C-5B83F8C16346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1628A-EDE1-5ED0-13F9-97E525B19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4838F-BA4C-3D61-3DC9-909508D8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8929-004E-47E2-9C43-D8AD27889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04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7920A-FFC5-89AC-88CD-5E0549B1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45481-3D36-A80F-958D-141E9C615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AAF82-4396-B1EB-BAC7-70B14BAA6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68F5-1FE5-4B9C-BE3C-5B83F8C16346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AEA7E-9337-9199-2920-CB2DB3DA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35695-DAD2-EB6A-AF1E-B311F929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8929-004E-47E2-9C43-D8AD27889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66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CD4C-9987-29C3-932F-8696CB6D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901A1-3805-E7A9-CFF6-32A05FC9D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1025D-66FC-66D7-92C5-6927C98F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68F5-1FE5-4B9C-BE3C-5B83F8C16346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987ED-D3AA-1FAA-A773-A70F4B258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80C80-7397-60F3-B929-87DC54D1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8929-004E-47E2-9C43-D8AD27889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54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3E687-5F87-E02C-0082-197670E9F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C8E75-89DB-6896-06EE-96F1BF82A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FEFC9-4627-9C59-E272-05CE70D2D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F3903-8A10-5308-71A6-4A3E87F9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68F5-1FE5-4B9C-BE3C-5B83F8C16346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1BCE1-1482-6016-6509-3C819A83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E9226-7FD6-9113-CE82-91B547D2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8929-004E-47E2-9C43-D8AD27889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08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4398B-353C-52C2-01AE-148C4760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D8751-9861-9082-C29C-B5B74229D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A87E1-2096-AD75-F754-0F754432A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340C6-8823-FD2F-B6E6-A748300BE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857829-1DDC-6F1F-E68E-F6BD8AE35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BA5687-3799-2F33-F9D9-E87D62D6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68F5-1FE5-4B9C-BE3C-5B83F8C16346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34C0B-5C9F-4DEE-7A9A-A2FCE9E7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D77272-47FB-00AB-F671-D87C3A81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8929-004E-47E2-9C43-D8AD27889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02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3EE8D-7F49-17E4-A5EB-66F6DCE3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2ED20-C2FF-5EE7-16A5-F27AC51F9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68F5-1FE5-4B9C-BE3C-5B83F8C16346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153EF-EE6E-47C1-675B-EAB05BCB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B1285-5E86-F43B-FDB4-EED4C0C4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8929-004E-47E2-9C43-D8AD27889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80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524CD-46B3-3392-FA64-51B7E4692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68F5-1FE5-4B9C-BE3C-5B83F8C16346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83AE0-9867-B1F4-9754-CC344A1C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9BBD9-C54B-2A51-7E53-11C4653C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8929-004E-47E2-9C43-D8AD27889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60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5ABE-E889-7445-EE79-E403558B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EFC72-CF8D-E28B-FA0D-F0591F8FA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972D6-05E9-A4DD-E0FA-7675F1BAD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66B98-94DD-6D01-F7DD-11A90779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68F5-1FE5-4B9C-BE3C-5B83F8C16346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624CA-3906-358C-A808-4E4B1F932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663AD-D432-316D-4D4D-5D951C9B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8929-004E-47E2-9C43-D8AD27889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18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087A-E9A0-179D-25AD-9E8E1371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3C4B25-A53D-BFF4-B49D-A32550CE5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9BDA1-751E-6EDA-5E35-B5CCDD960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1B16E-652D-8B23-2455-EFD55E991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68F5-1FE5-4B9C-BE3C-5B83F8C16346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1C94A-B790-48FE-3E5A-6B2EEE1B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8BEA6-A718-E649-3396-2A82DC5E0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8929-004E-47E2-9C43-D8AD27889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69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604B7-3366-3187-39FF-555DCCE9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00F55-04CD-3361-F78D-BB2D12467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C32B9-FAD4-5BB2-9567-159089B1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A68F5-1FE5-4B9C-BE3C-5B83F8C16346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A6A49-02E2-CC74-1B9A-A052ACD9D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F4459-ABD8-535B-18F2-E504F4C2F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78929-004E-47E2-9C43-D8AD27889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66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Sarah.Maund2@wales.nhs.uk" TargetMode="External"/><Relationship Id="rId7" Type="http://schemas.openxmlformats.org/officeDocument/2006/relationships/image" Target="../media/image13.png"/><Relationship Id="rId2" Type="http://schemas.openxmlformats.org/officeDocument/2006/relationships/hyperlink" Target="mailto:Stuart.Baines@wales.nhs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7.png"/><Relationship Id="rId4" Type="http://schemas.openxmlformats.org/officeDocument/2006/relationships/hyperlink" Target="mailto:Jamie.White@wales.nhs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03" y="0"/>
            <a:ext cx="6240780" cy="458360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rgbClr val="415F7F"/>
          </a:solidFill>
          <a:ln>
            <a:solidFill>
              <a:srgbClr val="415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5097939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D5C110-6E90-1C45-15F6-7DF252FA09CB}"/>
              </a:ext>
            </a:extLst>
          </p:cNvPr>
          <p:cNvGrpSpPr/>
          <p:nvPr/>
        </p:nvGrpSpPr>
        <p:grpSpPr>
          <a:xfrm>
            <a:off x="1793879" y="910909"/>
            <a:ext cx="4149721" cy="1375320"/>
            <a:chOff x="2906098" y="1516801"/>
            <a:chExt cx="7470509" cy="2171699"/>
          </a:xfrm>
        </p:grpSpPr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088AEBD3-FBBB-47C7-6243-DDBAAF11B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098" y="1653274"/>
              <a:ext cx="3189902" cy="18987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D1A119-DE97-4977-A80F-3024ABA1D9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9" t="8204" r="13040" b="9716"/>
            <a:stretch/>
          </p:blipFill>
          <p:spPr>
            <a:xfrm>
              <a:off x="6490409" y="1516801"/>
              <a:ext cx="3886198" cy="217169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3605"/>
            <a:ext cx="2305482" cy="2285214"/>
          </a:xfrm>
          <a:prstGeom prst="rect">
            <a:avLst/>
          </a:prstGeom>
        </p:spPr>
      </p:pic>
      <p:pic>
        <p:nvPicPr>
          <p:cNvPr id="1026" name="Picture 2" descr="CWM TAF MORGANNWG_University Health Boar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31" y="2723189"/>
            <a:ext cx="3933523" cy="96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6285" y="4994910"/>
            <a:ext cx="165735" cy="1131570"/>
          </a:xfrm>
          <a:prstGeom prst="rect">
            <a:avLst/>
          </a:prstGeom>
          <a:solidFill>
            <a:srgbClr val="415F7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5B010A-07BC-40AF-D96A-956D7E1B356B}"/>
              </a:ext>
            </a:extLst>
          </p:cNvPr>
          <p:cNvSpPr txBox="1"/>
          <p:nvPr/>
        </p:nvSpPr>
        <p:spPr>
          <a:xfrm>
            <a:off x="4639665" y="4583605"/>
            <a:ext cx="7563765" cy="227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1" dirty="0">
                <a:solidFill>
                  <a:schemeClr val="bg1"/>
                </a:solidFill>
                <a:cs typeface="Arial" panose="020B0604020202020204" pitchFamily="34" charset="0"/>
              </a:rPr>
              <a:t>Stuart Baines – Consultant Radiographer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1" dirty="0">
                <a:solidFill>
                  <a:schemeClr val="bg1"/>
                </a:solidFill>
                <a:cs typeface="Arial" panose="020B0604020202020204" pitchFamily="34" charset="0"/>
              </a:rPr>
              <a:t>Jamie White – Advanced Practitioner Radiographer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1" dirty="0">
                <a:solidFill>
                  <a:schemeClr val="bg1"/>
                </a:solidFill>
                <a:cs typeface="Arial" panose="020B0604020202020204" pitchFamily="34" charset="0"/>
              </a:rPr>
              <a:t>Sarah Maund – Radiology Cancer Navigator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ED66E5-C42A-448A-8E2B-D052011B99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5482" y="4587978"/>
            <a:ext cx="2240407" cy="226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93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CDA25-E372-8BBE-B2C2-24EE36F3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295" y="393728"/>
            <a:ext cx="11987784" cy="768951"/>
          </a:xfrm>
        </p:spPr>
        <p:txBody>
          <a:bodyPr anchor="b">
            <a:noAutofit/>
          </a:bodyPr>
          <a:lstStyle/>
          <a:p>
            <a:pPr algn="ctr"/>
            <a:r>
              <a:rPr lang="en-GB" sz="4000" b="1" dirty="0">
                <a:solidFill>
                  <a:srgbClr val="415F7F"/>
                </a:solidFill>
              </a:rPr>
              <a:t>Colorectal Cancer pathway: </a:t>
            </a:r>
            <a:br>
              <a:rPr lang="en-GB" sz="4000" b="1" dirty="0">
                <a:solidFill>
                  <a:srgbClr val="415F7F"/>
                </a:solidFill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15F7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POWH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15F7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Endoscopy to Staging Computerised Tomography (CT)</a:t>
            </a:r>
            <a:endParaRPr lang="en-GB" sz="4000" dirty="0">
              <a:solidFill>
                <a:srgbClr val="415F7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solidFill>
            <a:srgbClr val="87B3DB"/>
          </a:solidFill>
          <a:ln>
            <a:solidFill>
              <a:srgbClr val="87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solidFill>
            <a:srgbClr val="415F7F"/>
          </a:solidFill>
          <a:ln>
            <a:solidFill>
              <a:srgbClr val="415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5195BF-75EF-B210-D7F6-6D74E79AB5FE}"/>
              </a:ext>
            </a:extLst>
          </p:cNvPr>
          <p:cNvGrpSpPr/>
          <p:nvPr/>
        </p:nvGrpSpPr>
        <p:grpSpPr>
          <a:xfrm>
            <a:off x="9818371" y="6275070"/>
            <a:ext cx="2260830" cy="514719"/>
            <a:chOff x="9629833" y="6060033"/>
            <a:chExt cx="2345404" cy="65626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AB57FD-8BEC-AD79-25F2-09CEE92B1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833" y="6060033"/>
              <a:ext cx="1102529" cy="656267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55C0099-431B-7986-2D3E-3C0D37F99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5" t="13378" r="15096" b="13608"/>
            <a:stretch/>
          </p:blipFill>
          <p:spPr>
            <a:xfrm>
              <a:off x="10732362" y="6081205"/>
              <a:ext cx="1242875" cy="635095"/>
            </a:xfrm>
            <a:prstGeom prst="rect">
              <a:avLst/>
            </a:prstGeom>
          </p:spPr>
        </p:pic>
      </p:grp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3584D423-A6F1-4632-A9D8-C6E89D8E8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87302" y="1151933"/>
            <a:ext cx="7917837" cy="51810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AF7F5F-5E6A-4153-8F2D-D148E1D2C0B8}"/>
              </a:ext>
            </a:extLst>
          </p:cNvPr>
          <p:cNvSpPr txBox="1"/>
          <p:nvPr/>
        </p:nvSpPr>
        <p:spPr>
          <a:xfrm>
            <a:off x="328247" y="2415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1805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CDA25-E372-8BBE-B2C2-24EE36F3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295" y="302288"/>
            <a:ext cx="11987784" cy="76895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GB" sz="4000" b="1" dirty="0">
                <a:solidFill>
                  <a:srgbClr val="415F7F"/>
                </a:solidFill>
              </a:rPr>
              <a:t>Colorectal Cancer pathway: </a:t>
            </a:r>
            <a:br>
              <a:rPr lang="en-GB" sz="4000" b="1" dirty="0">
                <a:solidFill>
                  <a:srgbClr val="415F7F"/>
                </a:solidFill>
              </a:rPr>
            </a:br>
            <a:r>
              <a:rPr lang="en-GB" sz="4000" b="1" dirty="0">
                <a:solidFill>
                  <a:srgbClr val="415F7F"/>
                </a:solidFill>
              </a:rPr>
              <a:t>POWH </a:t>
            </a:r>
            <a:r>
              <a:rPr lang="en-GB" sz="4000" dirty="0">
                <a:solidFill>
                  <a:srgbClr val="415F7F"/>
                </a:solidFill>
              </a:rPr>
              <a:t>Endoscopy to Staging Computerised Tomography (CT)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solidFill>
            <a:srgbClr val="87B3DB"/>
          </a:solidFill>
          <a:ln>
            <a:solidFill>
              <a:srgbClr val="87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solidFill>
            <a:srgbClr val="415F7F"/>
          </a:solidFill>
          <a:ln>
            <a:solidFill>
              <a:srgbClr val="415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5195BF-75EF-B210-D7F6-6D74E79AB5FE}"/>
              </a:ext>
            </a:extLst>
          </p:cNvPr>
          <p:cNvGrpSpPr/>
          <p:nvPr/>
        </p:nvGrpSpPr>
        <p:grpSpPr>
          <a:xfrm>
            <a:off x="9818371" y="6275070"/>
            <a:ext cx="2260830" cy="514719"/>
            <a:chOff x="9629833" y="6060033"/>
            <a:chExt cx="2345404" cy="65626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AB57FD-8BEC-AD79-25F2-09CEE92B1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833" y="6060033"/>
              <a:ext cx="1102529" cy="656267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55C0099-431B-7986-2D3E-3C0D37F99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5" t="13378" r="15096" b="13608"/>
            <a:stretch/>
          </p:blipFill>
          <p:spPr>
            <a:xfrm>
              <a:off x="10732362" y="6081205"/>
              <a:ext cx="1242875" cy="635095"/>
            </a:xfrm>
            <a:prstGeom prst="rect">
              <a:avLst/>
            </a:prstGeom>
          </p:spPr>
        </p:pic>
      </p:grpSp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1AAFB1EC-17FD-4996-8BCB-27FC6E358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44978" y="1196969"/>
            <a:ext cx="9064978" cy="50103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F2F5F3-D832-4636-A946-0AB301B3BB96}"/>
              </a:ext>
            </a:extLst>
          </p:cNvPr>
          <p:cNvSpPr txBox="1"/>
          <p:nvPr/>
        </p:nvSpPr>
        <p:spPr>
          <a:xfrm>
            <a:off x="328247" y="2415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25785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CDA25-E372-8BBE-B2C2-24EE36F3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295" y="329720"/>
            <a:ext cx="11987784" cy="768951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GB" b="1" dirty="0">
                <a:solidFill>
                  <a:srgbClr val="415F7F"/>
                </a:solidFill>
              </a:rPr>
            </a:br>
            <a:br>
              <a:rPr lang="en-GB" sz="4000" b="1" dirty="0">
                <a:solidFill>
                  <a:srgbClr val="415F7F"/>
                </a:solidFill>
              </a:rPr>
            </a:br>
            <a:r>
              <a:rPr lang="en-GB" sz="4000" b="1" dirty="0">
                <a:solidFill>
                  <a:srgbClr val="415F7F"/>
                </a:solidFill>
              </a:rPr>
              <a:t>POWH </a:t>
            </a:r>
            <a:r>
              <a:rPr lang="en-GB" sz="4000" dirty="0">
                <a:solidFill>
                  <a:srgbClr val="415F7F"/>
                </a:solidFill>
              </a:rPr>
              <a:t>Endoscopy to Staging Computerised Tomography (CT), Summary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427CC5-FE22-B556-B57A-7F070B08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2088"/>
            <a:ext cx="11622001" cy="520972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dirty="0"/>
              <a:t>•	69% of patients received a staging CT scan on the same day as their positive colonoscopy in 2024 (</a:t>
            </a:r>
            <a:r>
              <a:rPr lang="en-GB" dirty="0">
                <a:solidFill>
                  <a:srgbClr val="FF0000"/>
                </a:solidFill>
              </a:rPr>
              <a:t>0% in 2022</a:t>
            </a:r>
            <a:r>
              <a:rPr lang="en-GB" dirty="0"/>
              <a:t>, </a:t>
            </a:r>
            <a:r>
              <a:rPr lang="en-GB" dirty="0">
                <a:solidFill>
                  <a:srgbClr val="FFC000"/>
                </a:solidFill>
              </a:rPr>
              <a:t>1.4% in 2021</a:t>
            </a:r>
            <a:r>
              <a:rPr lang="en-GB" dirty="0"/>
              <a:t>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dirty="0"/>
              <a:t>•	</a:t>
            </a:r>
            <a:r>
              <a:rPr lang="en-GB" dirty="0">
                <a:solidFill>
                  <a:srgbClr val="00B050"/>
                </a:solidFill>
              </a:rPr>
              <a:t>100% </a:t>
            </a:r>
            <a:r>
              <a:rPr lang="en-GB" dirty="0"/>
              <a:t>patients received a staging CT within an average of 2.5 days from colonoscopy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>
                <a:solidFill>
                  <a:srgbClr val="00B0F0"/>
                </a:solidFill>
              </a:rPr>
              <a:t>69% </a:t>
            </a:r>
            <a:r>
              <a:rPr lang="en-GB" dirty="0"/>
              <a:t>improvement from 2022 (8 days)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dirty="0"/>
              <a:t>•	CT reports were completed within 1.63 days on average.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solidFill>
            <a:srgbClr val="87B3DB"/>
          </a:solidFill>
          <a:ln>
            <a:solidFill>
              <a:srgbClr val="87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solidFill>
            <a:srgbClr val="415F7F"/>
          </a:solidFill>
          <a:ln>
            <a:solidFill>
              <a:srgbClr val="415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5195BF-75EF-B210-D7F6-6D74E79AB5FE}"/>
              </a:ext>
            </a:extLst>
          </p:cNvPr>
          <p:cNvGrpSpPr/>
          <p:nvPr/>
        </p:nvGrpSpPr>
        <p:grpSpPr>
          <a:xfrm>
            <a:off x="9818371" y="6275070"/>
            <a:ext cx="2260830" cy="514719"/>
            <a:chOff x="9629833" y="6060033"/>
            <a:chExt cx="2345404" cy="65626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AB57FD-8BEC-AD79-25F2-09CEE92B1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833" y="6060033"/>
              <a:ext cx="1102529" cy="656267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55C0099-431B-7986-2D3E-3C0D37F99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5" t="13378" r="15096" b="13608"/>
            <a:stretch/>
          </p:blipFill>
          <p:spPr>
            <a:xfrm>
              <a:off x="10732362" y="6081205"/>
              <a:ext cx="1242875" cy="635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50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CDA25-E372-8BBE-B2C2-24EE36F3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27" y="824865"/>
            <a:ext cx="11987784" cy="768951"/>
          </a:xfrm>
        </p:spPr>
        <p:txBody>
          <a:bodyPr anchor="b">
            <a:noAutofit/>
          </a:bodyPr>
          <a:lstStyle/>
          <a:p>
            <a:pPr algn="ctr"/>
            <a:r>
              <a:rPr lang="en-GB" sz="3600" b="1" dirty="0">
                <a:solidFill>
                  <a:srgbClr val="415F7F"/>
                </a:solidFill>
              </a:rPr>
              <a:t>POWH Radiology </a:t>
            </a:r>
            <a:r>
              <a:rPr lang="en-GB" sz="3600" b="1" dirty="0">
                <a:solidFill>
                  <a:srgbClr val="FFC000"/>
                </a:solidFill>
              </a:rPr>
              <a:t>Lung Cancer </a:t>
            </a:r>
            <a:r>
              <a:rPr lang="en-GB" sz="3600" b="1" dirty="0">
                <a:solidFill>
                  <a:srgbClr val="415F7F"/>
                </a:solidFill>
              </a:rPr>
              <a:t>pathway: </a:t>
            </a:r>
            <a:r>
              <a:rPr lang="en-GB" sz="3600" dirty="0">
                <a:solidFill>
                  <a:srgbClr val="00B0F0"/>
                </a:solidFill>
              </a:rPr>
              <a:t>CXR report to Staging CT</a:t>
            </a:r>
            <a:br>
              <a:rPr lang="en-GB" sz="3600" b="1" dirty="0">
                <a:solidFill>
                  <a:srgbClr val="415F7F"/>
                </a:solidFill>
              </a:rPr>
            </a:br>
            <a:endParaRPr lang="en-GB" sz="4000" dirty="0">
              <a:solidFill>
                <a:srgbClr val="415F7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solidFill>
            <a:srgbClr val="87B3DB"/>
          </a:solidFill>
          <a:ln>
            <a:solidFill>
              <a:srgbClr val="87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solidFill>
            <a:srgbClr val="415F7F"/>
          </a:solidFill>
          <a:ln>
            <a:solidFill>
              <a:srgbClr val="415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5195BF-75EF-B210-D7F6-6D74E79AB5FE}"/>
              </a:ext>
            </a:extLst>
          </p:cNvPr>
          <p:cNvGrpSpPr/>
          <p:nvPr/>
        </p:nvGrpSpPr>
        <p:grpSpPr>
          <a:xfrm>
            <a:off x="9818371" y="6275070"/>
            <a:ext cx="2260830" cy="514719"/>
            <a:chOff x="9629833" y="6060033"/>
            <a:chExt cx="2345404" cy="65626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AB57FD-8BEC-AD79-25F2-09CEE92B1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833" y="6060033"/>
              <a:ext cx="1102529" cy="656267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55C0099-431B-7986-2D3E-3C0D37F99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5" t="13378" r="15096" b="13608"/>
            <a:stretch/>
          </p:blipFill>
          <p:spPr>
            <a:xfrm>
              <a:off x="10732362" y="6081205"/>
              <a:ext cx="1242875" cy="635095"/>
            </a:xfrm>
            <a:prstGeom prst="rect">
              <a:avLst/>
            </a:prstGeom>
          </p:spPr>
        </p:pic>
      </p:grp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79683158-104F-41CA-81E7-D4090B2C0C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190625"/>
          <a:ext cx="11622088" cy="5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5DA3579-CB35-4560-B49C-F494180D8FA2}"/>
              </a:ext>
            </a:extLst>
          </p:cNvPr>
          <p:cNvSpPr txBox="1"/>
          <p:nvPr/>
        </p:nvSpPr>
        <p:spPr>
          <a:xfrm>
            <a:off x="195727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4DACC04-A931-4F78-835B-05550BD8E3AD}"/>
              </a:ext>
            </a:extLst>
          </p:cNvPr>
          <p:cNvSpPr/>
          <p:nvPr/>
        </p:nvSpPr>
        <p:spPr>
          <a:xfrm>
            <a:off x="9939528" y="4096512"/>
            <a:ext cx="420624" cy="3291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2D5D71-6740-4D81-8995-68A3B320C58A}"/>
              </a:ext>
            </a:extLst>
          </p:cNvPr>
          <p:cNvSpPr/>
          <p:nvPr/>
        </p:nvSpPr>
        <p:spPr>
          <a:xfrm>
            <a:off x="2765439" y="1629814"/>
            <a:ext cx="420624" cy="3291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67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CDA25-E372-8BBE-B2C2-24EE36F3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0" y="1217313"/>
            <a:ext cx="11942041" cy="76895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GB" sz="4000" b="1" dirty="0">
                <a:solidFill>
                  <a:srgbClr val="415F7F"/>
                </a:solidFill>
              </a:rPr>
              <a:t>POWH Radiology </a:t>
            </a:r>
            <a:r>
              <a:rPr lang="en-GB" sz="4000" b="1" dirty="0">
                <a:solidFill>
                  <a:srgbClr val="FFC000"/>
                </a:solidFill>
              </a:rPr>
              <a:t>Lung Cancer </a:t>
            </a:r>
            <a:r>
              <a:rPr lang="en-GB" sz="4000" b="1" dirty="0">
                <a:solidFill>
                  <a:srgbClr val="415F7F"/>
                </a:solidFill>
              </a:rPr>
              <a:t>pathway: </a:t>
            </a:r>
            <a:r>
              <a:rPr lang="en-GB" sz="4000" dirty="0">
                <a:solidFill>
                  <a:srgbClr val="00B0F0"/>
                </a:solidFill>
              </a:rPr>
              <a:t>CXR referral to MDT</a:t>
            </a:r>
            <a:br>
              <a:rPr lang="en-GB" sz="4800" dirty="0">
                <a:solidFill>
                  <a:srgbClr val="415F7F"/>
                </a:solidFill>
              </a:rPr>
            </a:br>
            <a:br>
              <a:rPr lang="en-GB" sz="4000" b="1" dirty="0">
                <a:solidFill>
                  <a:srgbClr val="415F7F"/>
                </a:solidFill>
              </a:rPr>
            </a:br>
            <a:endParaRPr lang="en-GB" sz="4000" dirty="0">
              <a:solidFill>
                <a:srgbClr val="415F7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solidFill>
            <a:srgbClr val="87B3DB"/>
          </a:solidFill>
          <a:ln>
            <a:solidFill>
              <a:srgbClr val="87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solidFill>
            <a:srgbClr val="415F7F"/>
          </a:solidFill>
          <a:ln>
            <a:solidFill>
              <a:srgbClr val="415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5195BF-75EF-B210-D7F6-6D74E79AB5FE}"/>
              </a:ext>
            </a:extLst>
          </p:cNvPr>
          <p:cNvGrpSpPr/>
          <p:nvPr/>
        </p:nvGrpSpPr>
        <p:grpSpPr>
          <a:xfrm>
            <a:off x="9818371" y="6275070"/>
            <a:ext cx="2260830" cy="514719"/>
            <a:chOff x="9629833" y="6060033"/>
            <a:chExt cx="2345404" cy="65626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AB57FD-8BEC-AD79-25F2-09CEE92B1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833" y="6060033"/>
              <a:ext cx="1102529" cy="656267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55C0099-431B-7986-2D3E-3C0D37F99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5" t="13378" r="15096" b="13608"/>
            <a:stretch/>
          </p:blipFill>
          <p:spPr>
            <a:xfrm>
              <a:off x="10732362" y="6081205"/>
              <a:ext cx="1242875" cy="635095"/>
            </a:xfrm>
            <a:prstGeom prst="rect">
              <a:avLst/>
            </a:prstGeom>
          </p:spPr>
        </p:pic>
      </p:grp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58116A43-0073-47C4-9CC7-600794D65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3259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9922E5-8124-5415-99A4-F0E5D5F06A87}"/>
              </a:ext>
            </a:extLst>
          </p:cNvPr>
          <p:cNvSpPr txBox="1"/>
          <p:nvPr/>
        </p:nvSpPr>
        <p:spPr>
          <a:xfrm>
            <a:off x="195727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69964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CDA25-E372-8BBE-B2C2-24EE36F3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1" y="264852"/>
            <a:ext cx="5181597" cy="768951"/>
          </a:xfrm>
        </p:spPr>
        <p:txBody>
          <a:bodyPr anchor="b">
            <a:normAutofit/>
          </a:bodyPr>
          <a:lstStyle/>
          <a:p>
            <a:pPr algn="ctr"/>
            <a:r>
              <a:rPr lang="en-GB" sz="4000" b="1" dirty="0">
                <a:solidFill>
                  <a:srgbClr val="00B0F0"/>
                </a:solidFill>
              </a:rPr>
              <a:t>What Next?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427CC5-FE22-B556-B57A-7F070B08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1149565"/>
            <a:ext cx="10761786" cy="4853241"/>
          </a:xfrm>
        </p:spPr>
        <p:txBody>
          <a:bodyPr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GB" sz="3000" b="1" dirty="0">
                <a:solidFill>
                  <a:srgbClr val="00B050"/>
                </a:solidFill>
              </a:rPr>
              <a:t>Adopt, Spread and Embed </a:t>
            </a:r>
            <a:r>
              <a:rPr lang="en-GB" sz="3200" dirty="0">
                <a:solidFill>
                  <a:srgbClr val="0000FF"/>
                </a:solidFill>
              </a:rPr>
              <a:t>(bevancommission.org) </a:t>
            </a:r>
            <a:r>
              <a:rPr lang="en-GB" sz="3000" b="1" dirty="0"/>
              <a:t>across all CTMUHB Radiology sites</a:t>
            </a:r>
          </a:p>
          <a:p>
            <a:pPr lvl="1">
              <a:spcBef>
                <a:spcPts val="1200"/>
              </a:spcBef>
            </a:pPr>
            <a:r>
              <a:rPr lang="en-GB" sz="2600" b="1" dirty="0">
                <a:solidFill>
                  <a:srgbClr val="FFC000"/>
                </a:solidFill>
              </a:rPr>
              <a:t>Potential funding available CTMUHB Nov 2025 </a:t>
            </a:r>
          </a:p>
          <a:p>
            <a:pPr lvl="2">
              <a:spcBef>
                <a:spcPts val="1200"/>
              </a:spcBef>
            </a:pPr>
            <a:r>
              <a:rPr lang="en-GB" sz="2200" dirty="0"/>
              <a:t>1x additional Radiology Navigator </a:t>
            </a:r>
          </a:p>
          <a:p>
            <a:pPr lvl="2">
              <a:spcBef>
                <a:spcPts val="1200"/>
              </a:spcBef>
            </a:pPr>
            <a:r>
              <a:rPr lang="en-GB" sz="2200" dirty="0"/>
              <a:t>+/- Band 2/3 Clerical support</a:t>
            </a:r>
          </a:p>
          <a:p>
            <a:pPr lvl="1">
              <a:spcBef>
                <a:spcPts val="1200"/>
              </a:spcBef>
            </a:pPr>
            <a:r>
              <a:rPr lang="en-GB" sz="2600" dirty="0">
                <a:solidFill>
                  <a:srgbClr val="7030A0"/>
                </a:solidFill>
              </a:rPr>
              <a:t>Reduce inequality across CTMUHB sites </a:t>
            </a:r>
          </a:p>
          <a:p>
            <a:pPr lvl="1">
              <a:spcBef>
                <a:spcPts val="1200"/>
              </a:spcBef>
            </a:pPr>
            <a:endParaRPr lang="en-GB" sz="1000" dirty="0"/>
          </a:p>
          <a:p>
            <a:pPr>
              <a:spcBef>
                <a:spcPts val="1200"/>
              </a:spcBef>
            </a:pPr>
            <a:r>
              <a:rPr lang="en-GB" dirty="0"/>
              <a:t>Integrate </a:t>
            </a:r>
            <a:r>
              <a:rPr lang="en-GB" dirty="0">
                <a:solidFill>
                  <a:srgbClr val="00B0F0"/>
                </a:solidFill>
              </a:rPr>
              <a:t>Radiographer CXR Hot Reporting SCP </a:t>
            </a:r>
            <a:r>
              <a:rPr lang="en-GB" dirty="0"/>
              <a:t>project in POWH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Dissemination and consideration for adoption in other Welsh Health Boards.</a:t>
            </a:r>
            <a:endParaRPr lang="en-GB" dirty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</a:pP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solidFill>
            <a:srgbClr val="87B3DB"/>
          </a:solidFill>
          <a:ln>
            <a:solidFill>
              <a:srgbClr val="87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solidFill>
            <a:srgbClr val="415F7F"/>
          </a:solidFill>
          <a:ln>
            <a:solidFill>
              <a:srgbClr val="415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40997B-5950-4C1E-921E-CF87B3604396}"/>
              </a:ext>
            </a:extLst>
          </p:cNvPr>
          <p:cNvGrpSpPr/>
          <p:nvPr/>
        </p:nvGrpSpPr>
        <p:grpSpPr>
          <a:xfrm>
            <a:off x="10001250" y="6253892"/>
            <a:ext cx="2094230" cy="489915"/>
            <a:chOff x="9629833" y="6060033"/>
            <a:chExt cx="2345404" cy="6562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DA3B5EF-9F01-46A2-A471-58F7864C2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833" y="6060033"/>
              <a:ext cx="1102529" cy="656267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2A178863-5D31-4168-815E-FB7544A4FF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5" t="13378" r="15096" b="13608"/>
            <a:stretch/>
          </p:blipFill>
          <p:spPr>
            <a:xfrm>
              <a:off x="10732362" y="6081205"/>
              <a:ext cx="1242875" cy="635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07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solidFill>
            <a:srgbClr val="87B3DB"/>
          </a:solidFill>
          <a:ln>
            <a:solidFill>
              <a:srgbClr val="87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solidFill>
            <a:srgbClr val="415F7F"/>
          </a:solidFill>
          <a:ln>
            <a:solidFill>
              <a:srgbClr val="415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3895" y="499635"/>
            <a:ext cx="6282732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B0F0"/>
                </a:solidFill>
                <a:latin typeface="+mn-lt"/>
              </a:rPr>
              <a:t>Many Thanks for Listening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3895" y="1808752"/>
            <a:ext cx="6948055" cy="4351338"/>
          </a:xfrm>
        </p:spPr>
        <p:txBody>
          <a:bodyPr/>
          <a:lstStyle/>
          <a:p>
            <a:pPr marL="0" indent="0" algn="ctr">
              <a:buNone/>
            </a:pPr>
            <a:endParaRPr lang="en-GB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0000FF"/>
                </a:solidFill>
                <a:hlinkClick r:id="rId2"/>
              </a:rPr>
              <a:t>Stuart.Baines@wales.nhs.uk</a:t>
            </a:r>
            <a:endParaRPr lang="en-GB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0000FF"/>
                </a:solidFill>
                <a:hlinkClick r:id="rId3"/>
              </a:rPr>
              <a:t>Sarah.Maund2@wales.nhs.uk</a:t>
            </a:r>
            <a:endParaRPr lang="en-GB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0000FF"/>
                </a:solidFill>
                <a:hlinkClick r:id="rId4"/>
              </a:rPr>
              <a:t>Jamie.White@wales.nhs.uk</a:t>
            </a:r>
            <a:endParaRPr lang="en-GB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51" y="1563327"/>
            <a:ext cx="5457071" cy="4092803"/>
          </a:xfrm>
          <a:prstGeom prst="rect">
            <a:avLst/>
          </a:prstGeom>
        </p:spPr>
      </p:pic>
      <p:pic>
        <p:nvPicPr>
          <p:cNvPr id="16" name="Picture 2" descr="CWM TAF MORGANNWG_University Health Board.jpg">
            <a:extLst>
              <a:ext uri="{FF2B5EF4-FFF2-40B4-BE49-F238E27FC236}">
                <a16:creationId xmlns:a16="http://schemas.microsoft.com/office/drawing/2014/main" id="{3CEED345-7FA6-43EA-8C53-CFEF6A038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143965"/>
            <a:ext cx="3933523" cy="96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66A2F2F-85FB-46DB-9FC2-9F60C98BFC80}"/>
              </a:ext>
            </a:extLst>
          </p:cNvPr>
          <p:cNvGrpSpPr/>
          <p:nvPr/>
        </p:nvGrpSpPr>
        <p:grpSpPr>
          <a:xfrm>
            <a:off x="10001250" y="6253892"/>
            <a:ext cx="2094230" cy="489915"/>
            <a:chOff x="9629833" y="6060033"/>
            <a:chExt cx="2345404" cy="65626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CA70CD9-B83B-4BE6-A696-602B0BC0C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833" y="6060033"/>
              <a:ext cx="1102529" cy="656267"/>
            </a:xfrm>
            <a:prstGeom prst="rect">
              <a:avLst/>
            </a:prstGeom>
          </p:spPr>
        </p:pic>
        <p:pic>
          <p:nvPicPr>
            <p:cNvPr id="22" name="Picture 21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E027C91B-BA45-46EC-93D8-A424BFDFAE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5" t="13378" r="15096" b="13608"/>
            <a:stretch/>
          </p:blipFill>
          <p:spPr>
            <a:xfrm>
              <a:off x="10732362" y="6081205"/>
              <a:ext cx="1242875" cy="635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920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72640-5DD1-FBAE-3784-7FCB9721E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83EC-0E9C-F085-F01F-7CD37101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405" y="164588"/>
            <a:ext cx="10363334" cy="768951"/>
          </a:xfrm>
        </p:spPr>
        <p:txBody>
          <a:bodyPr anchor="b">
            <a:normAutofit/>
          </a:bodyPr>
          <a:lstStyle/>
          <a:p>
            <a:pPr algn="ctr"/>
            <a:r>
              <a:rPr lang="en-GB" sz="4000" b="1" dirty="0">
                <a:solidFill>
                  <a:srgbClr val="00B0F0"/>
                </a:solidFill>
              </a:rPr>
              <a:t>Radiology Navigator model - </a:t>
            </a:r>
            <a:r>
              <a:rPr lang="en-GB" sz="4000" b="1" dirty="0">
                <a:solidFill>
                  <a:srgbClr val="415F7F"/>
                </a:solidFill>
              </a:rPr>
              <a:t>Project Background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BE8FA13-4D71-87DB-58FC-4242EAA0A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8680"/>
            <a:ext cx="11559539" cy="5989320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8000" b="1" dirty="0">
                <a:solidFill>
                  <a:srgbClr val="FF0000"/>
                </a:solidFill>
              </a:rPr>
              <a:t>WALES - </a:t>
            </a:r>
            <a:r>
              <a:rPr lang="en-GB" sz="8000" dirty="0"/>
              <a:t>Lung/Colorectal Ca – </a:t>
            </a:r>
            <a:r>
              <a:rPr lang="en-GB" sz="8000" b="1" dirty="0">
                <a:solidFill>
                  <a:srgbClr val="7030A0"/>
                </a:solidFill>
              </a:rPr>
              <a:t>Early detection is key!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8000" b="1" u="sng" dirty="0"/>
              <a:t>Workforce Challenges: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7200" dirty="0"/>
              <a:t>Rising demand for Radiology (11%pa)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7200" b="1" dirty="0">
                <a:solidFill>
                  <a:srgbClr val="7030A0"/>
                </a:solidFill>
              </a:rPr>
              <a:t>Radiologist shortfall: 30%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7200" dirty="0">
                <a:solidFill>
                  <a:srgbClr val="00B050"/>
                </a:solidFill>
              </a:rPr>
              <a:t>Radiology pathway bottlenecks affecting patient outcomes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7200" dirty="0"/>
              <a:t>Innovation required - </a:t>
            </a:r>
            <a:r>
              <a:rPr lang="en-GB" sz="7200" b="1" dirty="0">
                <a:solidFill>
                  <a:srgbClr val="FFC000"/>
                </a:solidFill>
              </a:rPr>
              <a:t>Skills Mix for Radiographers </a:t>
            </a:r>
            <a:r>
              <a:rPr lang="en-GB" sz="7200" b="1" dirty="0">
                <a:solidFill>
                  <a:srgbClr val="00B0F0"/>
                </a:solidFill>
              </a:rPr>
              <a:t>– Radiology Navigator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8000" b="1" u="sng" dirty="0"/>
              <a:t>Welsh Government priorities: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7200" dirty="0"/>
              <a:t>Streamline Diagnostics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7200" dirty="0"/>
              <a:t>Detect cancer early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7200" dirty="0"/>
              <a:t>Pathway innovation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7200" dirty="0"/>
              <a:t>Outpatient transformation and staff development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7200" dirty="0"/>
              <a:t>National Optimal Pathways (NOP’s)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8000" b="1" u="sng" dirty="0">
                <a:solidFill>
                  <a:srgbClr val="7030A0"/>
                </a:solidFill>
              </a:rPr>
              <a:t>Radiology Navigator facilitates: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4400" dirty="0">
                <a:solidFill>
                  <a:srgbClr val="00B050"/>
                </a:solidFill>
              </a:rPr>
              <a:t>Facilitate Staging CT and MRI scans, </a:t>
            </a:r>
            <a:r>
              <a:rPr lang="en-GB" sz="4400" dirty="0"/>
              <a:t>Same Day where possible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4400" dirty="0"/>
              <a:t>Undertakes IRMER justification of CT/MRI referrals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4400" dirty="0"/>
              <a:t>Single point of contact for patients and clinicians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4400" dirty="0"/>
              <a:t>Increase USC CT Capacity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7200" b="1" dirty="0">
                <a:solidFill>
                  <a:srgbClr val="C00000"/>
                </a:solidFill>
              </a:rPr>
              <a:t>First formal Radiology Navigator in Wales – </a:t>
            </a:r>
            <a:r>
              <a:rPr lang="en-GB" sz="7200" b="1" dirty="0">
                <a:solidFill>
                  <a:srgbClr val="00B050"/>
                </a:solidFill>
              </a:rPr>
              <a:t>POWH, CTMUHB Sept 2022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GB" sz="3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5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221751-4616-D6C9-6DB2-D457D1035E2E}"/>
              </a:ext>
            </a:extLst>
          </p:cNvPr>
          <p:cNvGrpSpPr/>
          <p:nvPr/>
        </p:nvGrpSpPr>
        <p:grpSpPr>
          <a:xfrm>
            <a:off x="9818371" y="6275070"/>
            <a:ext cx="2260830" cy="514719"/>
            <a:chOff x="9629833" y="6060033"/>
            <a:chExt cx="2345404" cy="65626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90AE76C-AB61-BFF0-7246-0809C4DD4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833" y="6060033"/>
              <a:ext cx="1102529" cy="656267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B8F50904-5BC9-4A84-B5C4-6ED4BF265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5" t="13378" r="15096" b="13608"/>
            <a:stretch/>
          </p:blipFill>
          <p:spPr>
            <a:xfrm>
              <a:off x="10732362" y="6081205"/>
              <a:ext cx="1242875" cy="635095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E3AD3A0-301F-6F34-89C9-9E2CB2223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157" y="3357283"/>
            <a:ext cx="3169920" cy="14871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66B8-F036-9876-F800-3D35D503D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228" y="950144"/>
            <a:ext cx="3169920" cy="22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1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CDA25-E372-8BBE-B2C2-24EE36F3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295" y="375440"/>
            <a:ext cx="11987784" cy="768951"/>
          </a:xfrm>
        </p:spPr>
        <p:txBody>
          <a:bodyPr anchor="b">
            <a:noAutofit/>
          </a:bodyPr>
          <a:lstStyle/>
          <a:p>
            <a:pPr algn="ctr"/>
            <a:r>
              <a:rPr lang="en-GB" sz="4000" b="1" dirty="0">
                <a:solidFill>
                  <a:srgbClr val="415F7F"/>
                </a:solidFill>
              </a:rPr>
              <a:t>Radiology Navigator Project Evaluation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427CC5-FE22-B556-B57A-7F070B08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0648"/>
            <a:ext cx="11622001" cy="520972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4000" b="1" dirty="0">
                <a:solidFill>
                  <a:srgbClr val="FF9933"/>
                </a:solidFill>
              </a:rPr>
              <a:t>4</a:t>
            </a:r>
            <a:r>
              <a:rPr lang="en-GB" sz="4000" b="1" dirty="0">
                <a:solidFill>
                  <a:srgbClr val="FFC000"/>
                </a:solidFill>
              </a:rPr>
              <a:t> </a:t>
            </a:r>
            <a:r>
              <a:rPr lang="en-GB" sz="4000" b="1" dirty="0">
                <a:solidFill>
                  <a:srgbClr val="00B0F0"/>
                </a:solidFill>
              </a:rPr>
              <a:t>Elements Evaluated: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b="1" dirty="0">
                <a:solidFill>
                  <a:srgbClr val="FF9933"/>
                </a:solidFill>
              </a:rPr>
              <a:t>1)</a:t>
            </a:r>
            <a:r>
              <a:rPr lang="en-GB" b="1" dirty="0">
                <a:solidFill>
                  <a:srgbClr val="415F7F"/>
                </a:solidFill>
              </a:rPr>
              <a:t> Additional USC CT Scanning capacity created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b="1" dirty="0">
                <a:solidFill>
                  <a:srgbClr val="FF9933"/>
                </a:solidFill>
              </a:rPr>
              <a:t>2) </a:t>
            </a:r>
            <a:r>
              <a:rPr lang="en-GB" b="1" dirty="0">
                <a:solidFill>
                  <a:srgbClr val="415F7F"/>
                </a:solidFill>
              </a:rPr>
              <a:t>Streamlining IRMER Justification of CT and MRI referrals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b="1" dirty="0">
                <a:solidFill>
                  <a:srgbClr val="FF9933"/>
                </a:solidFill>
              </a:rPr>
              <a:t>3) </a:t>
            </a:r>
            <a:r>
              <a:rPr lang="en-GB" b="1" dirty="0">
                <a:solidFill>
                  <a:srgbClr val="415F7F"/>
                </a:solidFill>
              </a:rPr>
              <a:t>Colorectal cancer Radiology pathway data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b="1" dirty="0">
                <a:solidFill>
                  <a:srgbClr val="FF9933"/>
                </a:solidFill>
              </a:rPr>
              <a:t>4) </a:t>
            </a:r>
            <a:r>
              <a:rPr lang="en-GB" b="1" dirty="0">
                <a:solidFill>
                  <a:srgbClr val="415F7F"/>
                </a:solidFill>
              </a:rPr>
              <a:t>Lung cancer Radiology pathway data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AutoNum type="arabicParenR"/>
            </a:pPr>
            <a:endParaRPr lang="en-GB" b="1" dirty="0">
              <a:solidFill>
                <a:srgbClr val="415F7F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AutoNum type="arabicParenR"/>
            </a:pPr>
            <a:endParaRPr lang="en-GB" b="1" dirty="0">
              <a:solidFill>
                <a:srgbClr val="415F7F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AutoNum type="arabicParenR"/>
            </a:pP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solidFill>
            <a:srgbClr val="87B3DB"/>
          </a:solidFill>
          <a:ln>
            <a:solidFill>
              <a:srgbClr val="87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solidFill>
            <a:srgbClr val="415F7F"/>
          </a:solidFill>
          <a:ln>
            <a:solidFill>
              <a:srgbClr val="415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5195BF-75EF-B210-D7F6-6D74E79AB5FE}"/>
              </a:ext>
            </a:extLst>
          </p:cNvPr>
          <p:cNvGrpSpPr/>
          <p:nvPr/>
        </p:nvGrpSpPr>
        <p:grpSpPr>
          <a:xfrm>
            <a:off x="9818371" y="6275070"/>
            <a:ext cx="2260830" cy="514719"/>
            <a:chOff x="9629833" y="6060033"/>
            <a:chExt cx="2345404" cy="65626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AB57FD-8BEC-AD79-25F2-09CEE92B1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833" y="6060033"/>
              <a:ext cx="1102529" cy="656267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55C0099-431B-7986-2D3E-3C0D37F99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5" t="13378" r="15096" b="13608"/>
            <a:stretch/>
          </p:blipFill>
          <p:spPr>
            <a:xfrm>
              <a:off x="10732362" y="6081205"/>
              <a:ext cx="1242875" cy="635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173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CDA25-E372-8BBE-B2C2-24EE36F3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295" y="466880"/>
            <a:ext cx="11987784" cy="76895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GB" b="1" dirty="0">
                <a:solidFill>
                  <a:srgbClr val="415F7F"/>
                </a:solidFill>
              </a:rPr>
              <a:t>POWH Additional CT Scanning capacity</a:t>
            </a:r>
            <a:br>
              <a:rPr lang="en-GB" sz="4000" b="1" dirty="0">
                <a:solidFill>
                  <a:srgbClr val="415F7F"/>
                </a:solidFill>
              </a:rPr>
            </a:br>
            <a:endParaRPr lang="en-GB" sz="4000" dirty="0">
              <a:solidFill>
                <a:srgbClr val="415F7F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427CC5-FE22-B556-B57A-7F070B08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0648"/>
            <a:ext cx="11622001" cy="5209724"/>
          </a:xfrm>
        </p:spPr>
        <p:txBody>
          <a:bodyPr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Radiology Navigator is a qualified Radiographer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Able to organise &amp;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 short notice USC CT and MRI scans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Radiology Navigator delivered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710 short notice USC CTs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 year</a:t>
            </a:r>
          </a:p>
          <a:p>
            <a:pPr lvl="1">
              <a:spcBef>
                <a:spcPts val="1000"/>
              </a:spcBef>
              <a:defRPr/>
            </a:pPr>
            <a:r>
              <a:rPr lang="en-GB" dirty="0">
                <a:solidFill>
                  <a:srgbClr val="7030A0"/>
                </a:solidFill>
                <a:latin typeface="Calibri" panose="020F0502020204030204"/>
              </a:rPr>
              <a:t>Unfunded CT scanner sessions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457200" lvl="1" indent="0">
              <a:spcBef>
                <a:spcPts val="1000"/>
              </a:spcBef>
              <a:buNone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>
                <a:solidFill>
                  <a:srgbClr val="FF0000"/>
                </a:solidFill>
                <a:latin typeface="Calibri" panose="020F0502020204030204"/>
              </a:rPr>
              <a:t>Comparison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– Llantrisant Health Park (LHP) purchased CT capacity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710 CT scans =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206,667 </a:t>
            </a:r>
            <a:r>
              <a:rPr lang="en-GB" sz="2800" dirty="0">
                <a:solidFill>
                  <a:srgbClr val="00B0F0"/>
                </a:solidFill>
              </a:rPr>
              <a:t>in cost avoidance</a:t>
            </a:r>
            <a:endParaRPr lang="en-GB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solidFill>
            <a:srgbClr val="87B3DB"/>
          </a:solidFill>
          <a:ln>
            <a:solidFill>
              <a:srgbClr val="87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solidFill>
            <a:srgbClr val="415F7F"/>
          </a:solidFill>
          <a:ln>
            <a:solidFill>
              <a:srgbClr val="415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5195BF-75EF-B210-D7F6-6D74E79AB5FE}"/>
              </a:ext>
            </a:extLst>
          </p:cNvPr>
          <p:cNvGrpSpPr/>
          <p:nvPr/>
        </p:nvGrpSpPr>
        <p:grpSpPr>
          <a:xfrm>
            <a:off x="9818371" y="6275070"/>
            <a:ext cx="2260830" cy="514719"/>
            <a:chOff x="9629833" y="6060033"/>
            <a:chExt cx="2345404" cy="65626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AB57FD-8BEC-AD79-25F2-09CEE92B1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833" y="6060033"/>
              <a:ext cx="1102529" cy="656267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55C0099-431B-7986-2D3E-3C0D37F99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5" t="13378" r="15096" b="13608"/>
            <a:stretch/>
          </p:blipFill>
          <p:spPr>
            <a:xfrm>
              <a:off x="10732362" y="6081205"/>
              <a:ext cx="1242875" cy="6350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705FEA4-249E-4E8D-B1BE-21685BC6C853}"/>
              </a:ext>
            </a:extLst>
          </p:cNvPr>
          <p:cNvSpPr txBox="1"/>
          <p:nvPr/>
        </p:nvSpPr>
        <p:spPr>
          <a:xfrm>
            <a:off x="328247" y="23446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FFC000"/>
                </a:solidFill>
                <a:latin typeface="Calibri" panose="020F0502020204030204"/>
              </a:rPr>
              <a:t>1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8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CDA25-E372-8BBE-B2C2-24EE36F3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98" y="234462"/>
            <a:ext cx="10814203" cy="768951"/>
          </a:xfrm>
        </p:spPr>
        <p:txBody>
          <a:bodyPr anchor="b">
            <a:normAutofit/>
          </a:bodyPr>
          <a:lstStyle/>
          <a:p>
            <a:pPr algn="ctr"/>
            <a:r>
              <a:rPr lang="en-GB" sz="4000" b="1" dirty="0">
                <a:solidFill>
                  <a:srgbClr val="415F7F"/>
                </a:solidFill>
              </a:rPr>
              <a:t>Process mapping – CT and MRI Vetting/Justification</a:t>
            </a:r>
            <a:endParaRPr lang="en-GB" sz="4000" dirty="0">
              <a:solidFill>
                <a:srgbClr val="415F7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solidFill>
            <a:srgbClr val="87B3DB"/>
          </a:solidFill>
          <a:ln>
            <a:solidFill>
              <a:srgbClr val="87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solidFill>
            <a:srgbClr val="415F7F"/>
          </a:solidFill>
          <a:ln>
            <a:solidFill>
              <a:srgbClr val="415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32" y="1321426"/>
            <a:ext cx="5939183" cy="41187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6095999" y="1333378"/>
            <a:ext cx="6008371" cy="41187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998B17-8AF6-40FE-84D6-0A451772CBC1}"/>
              </a:ext>
            </a:extLst>
          </p:cNvPr>
          <p:cNvSpPr txBox="1"/>
          <p:nvPr/>
        </p:nvSpPr>
        <p:spPr>
          <a:xfrm>
            <a:off x="328247" y="23446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0D8448-CA7F-4FA6-9BF6-BE07086A720A}"/>
              </a:ext>
            </a:extLst>
          </p:cNvPr>
          <p:cNvGrpSpPr/>
          <p:nvPr/>
        </p:nvGrpSpPr>
        <p:grpSpPr>
          <a:xfrm>
            <a:off x="10001250" y="6253892"/>
            <a:ext cx="2094230" cy="489915"/>
            <a:chOff x="9629833" y="6060033"/>
            <a:chExt cx="2345404" cy="65626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66AF5C6-6A5A-4D13-B767-D5A587B15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833" y="6060033"/>
              <a:ext cx="1102529" cy="656267"/>
            </a:xfrm>
            <a:prstGeom prst="rect">
              <a:avLst/>
            </a:prstGeom>
          </p:spPr>
        </p:pic>
        <p:pic>
          <p:nvPicPr>
            <p:cNvPr id="19" name="Picture 18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67260ED8-58F8-4086-9292-D5284D15D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5" t="13378" r="15096" b="13608"/>
            <a:stretch/>
          </p:blipFill>
          <p:spPr>
            <a:xfrm>
              <a:off x="10732362" y="6081205"/>
              <a:ext cx="1242875" cy="635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2609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CDA25-E372-8BBE-B2C2-24EE36F3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376" y="0"/>
            <a:ext cx="8055863" cy="768951"/>
          </a:xfrm>
        </p:spPr>
        <p:txBody>
          <a:bodyPr anchor="b">
            <a:normAutofit/>
          </a:bodyPr>
          <a:lstStyle/>
          <a:p>
            <a:pPr algn="ctr"/>
            <a:r>
              <a:rPr lang="en-GB" sz="4000" b="1" dirty="0">
                <a:solidFill>
                  <a:srgbClr val="415F7F"/>
                </a:solidFill>
              </a:rPr>
              <a:t>IRMER Vetting Process – Average days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823587"/>
              </p:ext>
            </p:extLst>
          </p:nvPr>
        </p:nvGraphicFramePr>
        <p:xfrm>
          <a:off x="982886" y="870699"/>
          <a:ext cx="10195654" cy="5398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solidFill>
            <a:srgbClr val="87B3DB"/>
          </a:solidFill>
          <a:ln>
            <a:solidFill>
              <a:srgbClr val="87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solidFill>
            <a:srgbClr val="415F7F"/>
          </a:solidFill>
          <a:ln>
            <a:solidFill>
              <a:srgbClr val="415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5195BF-75EF-B210-D7F6-6D74E79AB5FE}"/>
              </a:ext>
            </a:extLst>
          </p:cNvPr>
          <p:cNvGrpSpPr/>
          <p:nvPr/>
        </p:nvGrpSpPr>
        <p:grpSpPr>
          <a:xfrm>
            <a:off x="10001250" y="6253892"/>
            <a:ext cx="2094230" cy="489915"/>
            <a:chOff x="9629833" y="6060033"/>
            <a:chExt cx="2345404" cy="65626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AB57FD-8BEC-AD79-25F2-09CEE92B1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833" y="6060033"/>
              <a:ext cx="1102529" cy="656267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55C0099-431B-7986-2D3E-3C0D37F99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5" t="13378" r="15096" b="13608"/>
            <a:stretch/>
          </p:blipFill>
          <p:spPr>
            <a:xfrm>
              <a:off x="10732362" y="6081205"/>
              <a:ext cx="1242875" cy="63509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935730" y="3429000"/>
            <a:ext cx="1787236" cy="1477328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Navigator in post Aug 2022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– new system established Early Sept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CBA982-EEA3-4F18-835D-81CF004DE80B}"/>
              </a:ext>
            </a:extLst>
          </p:cNvPr>
          <p:cNvSpPr txBox="1"/>
          <p:nvPr/>
        </p:nvSpPr>
        <p:spPr>
          <a:xfrm>
            <a:off x="328247" y="23446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261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CDA25-E372-8BBE-B2C2-24EE36F3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295" y="466880"/>
            <a:ext cx="11987784" cy="768951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GB" sz="4000" b="1" dirty="0">
                <a:solidFill>
                  <a:srgbClr val="415F7F"/>
                </a:solidFill>
              </a:rPr>
            </a:br>
            <a:endParaRPr lang="en-GB" sz="4000" dirty="0">
              <a:solidFill>
                <a:srgbClr val="415F7F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427CC5-FE22-B556-B57A-7F070B08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6" y="1190647"/>
            <a:ext cx="12009096" cy="464665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en-GB" dirty="0"/>
          </a:p>
          <a:p>
            <a:r>
              <a:rPr lang="en-GB" sz="3200" b="1" dirty="0">
                <a:solidFill>
                  <a:srgbClr val="FF9933"/>
                </a:solidFill>
              </a:rPr>
              <a:t>Saved 273 hours of radiologist time </a:t>
            </a:r>
            <a:r>
              <a:rPr lang="en-GB" sz="3200" dirty="0"/>
              <a:t>per year, per DGH site (68.3 sessions).  3xDGH sites in CTMUHB.</a:t>
            </a:r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lvl="1"/>
            <a:r>
              <a:rPr lang="en-GB" sz="2800" dirty="0"/>
              <a:t>2,253 CT scan reports = </a:t>
            </a:r>
            <a:r>
              <a:rPr lang="en-GB" sz="2800" b="1" dirty="0">
                <a:solidFill>
                  <a:srgbClr val="00B0F0"/>
                </a:solidFill>
              </a:rPr>
              <a:t>£165,357 </a:t>
            </a:r>
            <a:r>
              <a:rPr lang="en-GB" sz="2800" dirty="0">
                <a:solidFill>
                  <a:srgbClr val="00B0F0"/>
                </a:solidFill>
              </a:rPr>
              <a:t>in cost avoidance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solidFill>
            <a:srgbClr val="87B3DB"/>
          </a:solidFill>
          <a:ln>
            <a:solidFill>
              <a:srgbClr val="87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solidFill>
            <a:srgbClr val="415F7F"/>
          </a:solidFill>
          <a:ln>
            <a:solidFill>
              <a:srgbClr val="415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05FEA4-249E-4E8D-B1BE-21685BC6C853}"/>
              </a:ext>
            </a:extLst>
          </p:cNvPr>
          <p:cNvSpPr txBox="1"/>
          <p:nvPr/>
        </p:nvSpPr>
        <p:spPr>
          <a:xfrm>
            <a:off x="328247" y="23446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24EE16A-372E-49AF-B319-88B0305C9E0C}"/>
              </a:ext>
            </a:extLst>
          </p:cNvPr>
          <p:cNvSpPr txBox="1">
            <a:spLocks/>
          </p:cNvSpPr>
          <p:nvPr/>
        </p:nvSpPr>
        <p:spPr>
          <a:xfrm>
            <a:off x="70105" y="408968"/>
            <a:ext cx="11987784" cy="768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600" b="1" dirty="0">
                <a:solidFill>
                  <a:srgbClr val="415F7F"/>
                </a:solidFill>
              </a:rPr>
              <a:t>CT Vetting process:  </a:t>
            </a:r>
            <a:r>
              <a:rPr lang="en-GB" sz="7600" dirty="0">
                <a:solidFill>
                  <a:srgbClr val="415F7F"/>
                </a:solidFill>
              </a:rPr>
              <a:t>Navigator vs Radiologist</a:t>
            </a:r>
            <a:br>
              <a:rPr lang="en-GB" sz="4000" b="1" dirty="0">
                <a:solidFill>
                  <a:srgbClr val="415F7F"/>
                </a:solidFill>
              </a:rPr>
            </a:br>
            <a:endParaRPr lang="en-GB" sz="4000" dirty="0">
              <a:solidFill>
                <a:srgbClr val="415F7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C43710-E317-4BD3-ACA7-56CFC4C38B01}"/>
              </a:ext>
            </a:extLst>
          </p:cNvPr>
          <p:cNvSpPr txBox="1"/>
          <p:nvPr/>
        </p:nvSpPr>
        <p:spPr>
          <a:xfrm>
            <a:off x="10778826" y="3360536"/>
            <a:ext cx="1300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(3x DGH sites)</a:t>
            </a:r>
          </a:p>
          <a:p>
            <a:endParaRPr lang="en-GB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814CA696-73FD-4B81-8F1B-DBF2D73EF38B}"/>
              </a:ext>
            </a:extLst>
          </p:cNvPr>
          <p:cNvSpPr/>
          <p:nvPr/>
        </p:nvSpPr>
        <p:spPr>
          <a:xfrm>
            <a:off x="9221172" y="2999232"/>
            <a:ext cx="1399032" cy="1495315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38454B-F7DD-4761-B0F2-D2C804359C6D}"/>
              </a:ext>
            </a:extLst>
          </p:cNvPr>
          <p:cNvGrpSpPr/>
          <p:nvPr/>
        </p:nvGrpSpPr>
        <p:grpSpPr>
          <a:xfrm>
            <a:off x="10001250" y="6253892"/>
            <a:ext cx="2094230" cy="489915"/>
            <a:chOff x="9629833" y="6060033"/>
            <a:chExt cx="2345404" cy="65626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9DA998-D12B-40BB-8B81-DE0818C8C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833" y="6060033"/>
              <a:ext cx="1102529" cy="656267"/>
            </a:xfrm>
            <a:prstGeom prst="rect">
              <a:avLst/>
            </a:prstGeom>
          </p:spPr>
        </p:pic>
        <p:pic>
          <p:nvPicPr>
            <p:cNvPr id="19" name="Picture 18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06DFDB62-2486-459E-9CE4-543D29329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5" t="13378" r="15096" b="13608"/>
            <a:stretch/>
          </p:blipFill>
          <p:spPr>
            <a:xfrm>
              <a:off x="10732362" y="6081205"/>
              <a:ext cx="1242875" cy="635095"/>
            </a:xfrm>
            <a:prstGeom prst="rect">
              <a:avLst/>
            </a:prstGeom>
          </p:spPr>
        </p:pic>
      </p:grpSp>
      <p:pic>
        <p:nvPicPr>
          <p:cNvPr id="28" name="Picture 27" descr="Text&#10;&#10;Description automatically generated with medium confidence">
            <a:extLst>
              <a:ext uri="{FF2B5EF4-FFF2-40B4-BE49-F238E27FC236}">
                <a16:creationId xmlns:a16="http://schemas.microsoft.com/office/drawing/2014/main" id="{8B1893EB-DF46-47A9-AF06-3E46835BB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5" t="13378" r="15096" b="13608"/>
          <a:stretch/>
        </p:blipFill>
        <p:spPr>
          <a:xfrm>
            <a:off x="11290507" y="6574497"/>
            <a:ext cx="1109773" cy="474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1D7C72-E399-436F-8F5F-45A42B04A67B}"/>
              </a:ext>
            </a:extLst>
          </p:cNvPr>
          <p:cNvSpPr txBox="1"/>
          <p:nvPr/>
        </p:nvSpPr>
        <p:spPr>
          <a:xfrm>
            <a:off x="0" y="2998805"/>
            <a:ext cx="9410525" cy="1383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Equates to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£78k Radiologist time vs £28.8k Navigator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205 sessions = Additional 2,253 CT/MRI reports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year</a:t>
            </a:r>
          </a:p>
        </p:txBody>
      </p:sp>
    </p:spTree>
    <p:extLst>
      <p:ext uri="{BB962C8B-B14F-4D97-AF65-F5344CB8AC3E}">
        <p14:creationId xmlns:p14="http://schemas.microsoft.com/office/powerpoint/2010/main" val="162269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CDA25-E372-8BBE-B2C2-24EE36F3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528" y="210848"/>
            <a:ext cx="9290303" cy="768951"/>
          </a:xfrm>
        </p:spPr>
        <p:txBody>
          <a:bodyPr anchor="b">
            <a:normAutofit/>
          </a:bodyPr>
          <a:lstStyle/>
          <a:p>
            <a:pPr algn="ctr"/>
            <a:r>
              <a:rPr lang="en-GB" sz="4000" b="1" dirty="0">
                <a:solidFill>
                  <a:srgbClr val="415F7F"/>
                </a:solidFill>
              </a:rPr>
              <a:t>Data – </a:t>
            </a:r>
            <a:r>
              <a:rPr lang="en-GB" sz="4000" b="1" dirty="0">
                <a:solidFill>
                  <a:srgbClr val="7030A0"/>
                </a:solidFill>
              </a:rPr>
              <a:t>Colorectal and Lung Cancer </a:t>
            </a:r>
            <a:r>
              <a:rPr lang="en-GB" sz="4000" b="1" dirty="0">
                <a:solidFill>
                  <a:srgbClr val="415F7F"/>
                </a:solidFill>
              </a:rPr>
              <a:t>pathways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427CC5-FE22-B556-B57A-7F070B08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0648"/>
            <a:ext cx="11622001" cy="5209724"/>
          </a:xfr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 Period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spcBef>
                <a:spcPts val="1000"/>
              </a:spcBef>
              <a:defRPr/>
            </a:pPr>
            <a:r>
              <a:rPr kumimoji="0" lang="en-GB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Pre-intervention</a:t>
            </a:r>
            <a:r>
              <a:rPr kumimoji="0" lang="en-GB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(2019–2022) </a:t>
            </a:r>
            <a:endParaRPr kumimoji="0" lang="en-GB" sz="32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lvl="2" indent="0">
              <a:buNone/>
              <a:defRPr/>
            </a:pPr>
            <a:r>
              <a:rPr kumimoji="0" lang="en-GB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 </a:t>
            </a:r>
          </a:p>
          <a:p>
            <a:pPr lvl="1">
              <a:spcBef>
                <a:spcPts val="1000"/>
              </a:spcBef>
              <a:defRPr/>
            </a:pP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Post-intervention</a:t>
            </a:r>
            <a:r>
              <a:rPr kumimoji="0" lang="en-GB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 (2022–2024)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Optimal Pathways (NOP’s) - for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</a:t>
            </a:r>
            <a:r>
              <a:rPr lang="en-GB" b="1" dirty="0">
                <a:solidFill>
                  <a:srgbClr val="FFC000"/>
                </a:solidFill>
                <a:latin typeface="Calibri" panose="020F0502020204030204"/>
              </a:rPr>
              <a:t>C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olorectal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Lung Cancers</a:t>
            </a:r>
          </a:p>
          <a:p>
            <a:pPr lvl="1">
              <a:spcBef>
                <a:spcPts val="1000"/>
              </a:spcBef>
              <a:defRPr/>
            </a:pPr>
            <a:r>
              <a:rPr lang="en-GB" b="1" dirty="0">
                <a:solidFill>
                  <a:srgbClr val="00B0F0"/>
                </a:solidFill>
                <a:latin typeface="Calibri" panose="020F0502020204030204"/>
              </a:rPr>
              <a:t>Radiology elements within these NOP’s modernised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solidFill>
            <a:srgbClr val="87B3DB"/>
          </a:solidFill>
          <a:ln>
            <a:solidFill>
              <a:srgbClr val="87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solidFill>
            <a:srgbClr val="415F7F"/>
          </a:solidFill>
          <a:ln>
            <a:solidFill>
              <a:srgbClr val="415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5195BF-75EF-B210-D7F6-6D74E79AB5FE}"/>
              </a:ext>
            </a:extLst>
          </p:cNvPr>
          <p:cNvGrpSpPr/>
          <p:nvPr/>
        </p:nvGrpSpPr>
        <p:grpSpPr>
          <a:xfrm>
            <a:off x="9818371" y="6275070"/>
            <a:ext cx="2260830" cy="514719"/>
            <a:chOff x="9629833" y="6060033"/>
            <a:chExt cx="2345404" cy="65626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AB57FD-8BEC-AD79-25F2-09CEE92B1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833" y="6060033"/>
              <a:ext cx="1102529" cy="656267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55C0099-431B-7986-2D3E-3C0D37F99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5" t="13378" r="15096" b="13608"/>
            <a:stretch/>
          </p:blipFill>
          <p:spPr>
            <a:xfrm>
              <a:off x="10732362" y="6081205"/>
              <a:ext cx="1242875" cy="63509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0BEDCDA-1C7D-452F-A11D-D5A86194954F}"/>
              </a:ext>
            </a:extLst>
          </p:cNvPr>
          <p:cNvSpPr txBox="1"/>
          <p:nvPr/>
        </p:nvSpPr>
        <p:spPr>
          <a:xfrm>
            <a:off x="337391" y="188100"/>
            <a:ext cx="806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3+4</a:t>
            </a:r>
          </a:p>
        </p:txBody>
      </p:sp>
    </p:spTree>
    <p:extLst>
      <p:ext uri="{BB962C8B-B14F-4D97-AF65-F5344CB8AC3E}">
        <p14:creationId xmlns:p14="http://schemas.microsoft.com/office/powerpoint/2010/main" val="55467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CDA25-E372-8BBE-B2C2-24EE36F3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295" y="476024"/>
            <a:ext cx="11987784" cy="768951"/>
          </a:xfrm>
        </p:spPr>
        <p:txBody>
          <a:bodyPr anchor="b">
            <a:no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</a:rPr>
              <a:t>Colorectal Cancer </a:t>
            </a:r>
            <a:r>
              <a:rPr lang="en-GB" sz="4000" b="1" dirty="0">
                <a:solidFill>
                  <a:srgbClr val="415F7F"/>
                </a:solidFill>
              </a:rPr>
              <a:t>pathway: </a:t>
            </a:r>
            <a:br>
              <a:rPr lang="en-GB" sz="4000" b="1" dirty="0">
                <a:solidFill>
                  <a:srgbClr val="415F7F"/>
                </a:solidFill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15F7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POWH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15F7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Endoscopy to Staging Computerised Tomography (CT)</a:t>
            </a:r>
            <a:endParaRPr lang="en-GB" sz="4000" dirty="0">
              <a:solidFill>
                <a:srgbClr val="415F7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solidFill>
            <a:srgbClr val="87B3DB"/>
          </a:solidFill>
          <a:ln>
            <a:solidFill>
              <a:srgbClr val="87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solidFill>
            <a:srgbClr val="415F7F"/>
          </a:solidFill>
          <a:ln>
            <a:solidFill>
              <a:srgbClr val="415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5195BF-75EF-B210-D7F6-6D74E79AB5FE}"/>
              </a:ext>
            </a:extLst>
          </p:cNvPr>
          <p:cNvGrpSpPr/>
          <p:nvPr/>
        </p:nvGrpSpPr>
        <p:grpSpPr>
          <a:xfrm>
            <a:off x="9818371" y="6275070"/>
            <a:ext cx="2260830" cy="514719"/>
            <a:chOff x="9629833" y="6060033"/>
            <a:chExt cx="2345404" cy="65626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AB57FD-8BEC-AD79-25F2-09CEE92B1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833" y="6060033"/>
              <a:ext cx="1102529" cy="656267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55C0099-431B-7986-2D3E-3C0D37F99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5" t="13378" r="15096" b="13608"/>
            <a:stretch/>
          </p:blipFill>
          <p:spPr>
            <a:xfrm>
              <a:off x="10732362" y="6081205"/>
              <a:ext cx="1242875" cy="635095"/>
            </a:xfrm>
            <a:prstGeom prst="rect">
              <a:avLst/>
            </a:prstGeom>
          </p:spPr>
        </p:pic>
      </p:grp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9336F4A7-83F5-4A5D-8F5A-3093957CD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63118" y="1297504"/>
            <a:ext cx="10249949" cy="49771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5F7E97-F809-47C8-B17A-EF2DD7DD0E1D}"/>
              </a:ext>
            </a:extLst>
          </p:cNvPr>
          <p:cNvSpPr txBox="1"/>
          <p:nvPr/>
        </p:nvSpPr>
        <p:spPr>
          <a:xfrm>
            <a:off x="328247" y="3329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8300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62E6E60497C4680C5AB25B02F4E10" ma:contentTypeVersion="12" ma:contentTypeDescription="Create a new document." ma:contentTypeScope="" ma:versionID="f93da8057d295116db10e63dcbc623c9">
  <xsd:schema xmlns:xsd="http://www.w3.org/2001/XMLSchema" xmlns:xs="http://www.w3.org/2001/XMLSchema" xmlns:p="http://schemas.microsoft.com/office/2006/metadata/properties" xmlns:ns3="c9a6731c-53d6-464c-b253-c810b90fd6a8" targetNamespace="http://schemas.microsoft.com/office/2006/metadata/properties" ma:root="true" ma:fieldsID="6053c98d1aaca982980fbda3769789a8" ns3:_="">
    <xsd:import namespace="c9a6731c-53d6-464c-b253-c810b90fd6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6731c-53d6-464c-b253-c810b90fd6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7453AE-0098-46A7-91DE-60BDD8B4C3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9D9495-819B-4063-99D1-D7BABE001D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a6731c-53d6-464c-b253-c810b90fd6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743211-38FC-4C03-8711-4C5CD85EF3B3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c9a6731c-53d6-464c-b253-c810b90fd6a8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689</Words>
  <Application>Microsoft Office PowerPoint</Application>
  <PresentationFormat>Widescreen</PresentationFormat>
  <Paragraphs>120</Paragraphs>
  <Slides>16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Tw Cen MT</vt:lpstr>
      <vt:lpstr>Office Theme</vt:lpstr>
      <vt:lpstr>PowerPoint Presentation</vt:lpstr>
      <vt:lpstr>Radiology Navigator model - Project Background</vt:lpstr>
      <vt:lpstr>Radiology Navigator Project Evaluation</vt:lpstr>
      <vt:lpstr>POWH Additional CT Scanning capacity </vt:lpstr>
      <vt:lpstr>Process mapping – CT and MRI Vetting/Justification</vt:lpstr>
      <vt:lpstr>IRMER Vetting Process – Average days</vt:lpstr>
      <vt:lpstr> </vt:lpstr>
      <vt:lpstr>Data – Colorectal and Lung Cancer pathways</vt:lpstr>
      <vt:lpstr>Colorectal Cancer pathway:  POWH Endoscopy to Staging Computerised Tomography (CT)</vt:lpstr>
      <vt:lpstr>Colorectal Cancer pathway:  POWH Endoscopy to Staging Computerised Tomography (CT)</vt:lpstr>
      <vt:lpstr>Colorectal Cancer pathway:  POWH Endoscopy to Staging Computerised Tomography (CT)</vt:lpstr>
      <vt:lpstr>  POWH Endoscopy to Staging Computerised Tomography (CT), Summary</vt:lpstr>
      <vt:lpstr>POWH Radiology Lung Cancer pathway: CXR report to Staging CT </vt:lpstr>
      <vt:lpstr>POWH Radiology Lung Cancer pathway: CXR referral to MDT  </vt:lpstr>
      <vt:lpstr>What Next?</vt:lpstr>
      <vt:lpstr>Many Thanks for Listening</vt:lpstr>
    </vt:vector>
  </TitlesOfParts>
  <Company>Swansea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</dc:creator>
  <cp:lastModifiedBy>Sarah Owen</cp:lastModifiedBy>
  <cp:revision>247</cp:revision>
  <cp:lastPrinted>2023-07-04T11:15:14Z</cp:lastPrinted>
  <dcterms:created xsi:type="dcterms:W3CDTF">2023-02-01T12:33:56Z</dcterms:created>
  <dcterms:modified xsi:type="dcterms:W3CDTF">2025-09-02T07:57:13Z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0x010100FE862E6E60497C4680C5AB25B02F4E10</vt:lpwstr>
  </property>
</Properties>
</file>