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8" r:id="rId1"/>
  </p:sldMasterIdLst>
  <p:notesMasterIdLst>
    <p:notesMasterId r:id="rId3"/>
  </p:notesMasterIdLst>
  <p:sldIdLst>
    <p:sldId id="259" r:id="rId2"/>
  </p:sldIdLst>
  <p:sldSz cx="30275213" cy="428037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DDC"/>
    <a:srgbClr val="08A656"/>
    <a:srgbClr val="D9F8E9"/>
    <a:srgbClr val="CEEFDB"/>
    <a:srgbClr val="E6FBF7"/>
    <a:srgbClr val="CDE2EF"/>
    <a:srgbClr val="CDEEDB"/>
    <a:srgbClr val="CDE0E4"/>
    <a:srgbClr val="056FAA"/>
    <a:srgbClr val="A8C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6323" autoAdjust="0"/>
  </p:normalViewPr>
  <p:slideViewPr>
    <p:cSldViewPr snapToGrid="0">
      <p:cViewPr>
        <p:scale>
          <a:sx n="40" d="100"/>
          <a:sy n="40" d="100"/>
        </p:scale>
        <p:origin x="1158" y="-58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BCUeStorage.cymru.nhs.uk\NWPQAdraft\NWPQA\Laboratory%20Development\Bevan%20Exemplar\2024\SPD.006%20Stability%20data%20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cuestorage\NWPQAdraft\NWPQA\Laboratory%20Development\Bevan%20Exemplar\2024\Stability\Second%20stability%20study\25oC%20Stability%20data%20summary%20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cuestorage\NWPQAdraft\NWPQA\Laboratory%20Development\Bevan%20Exemplar\2024\Stability\First%20stability%20study\SPD.006%20Stability%20data%20summar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GB" sz="1800" dirty="0"/>
              <a:t>Assay concentrations at 5</a:t>
            </a:r>
            <a:r>
              <a:rPr lang="en-GB" sz="1800" baseline="30000" dirty="0"/>
              <a:t>o</a:t>
            </a:r>
            <a:r>
              <a:rPr lang="en-GB" sz="1800" dirty="0"/>
              <a:t>C ± 3</a:t>
            </a:r>
            <a:r>
              <a:rPr lang="en-GB" sz="1800" b="1" i="0" u="none" strike="noStrike" baseline="30000" dirty="0">
                <a:effectLst/>
              </a:rPr>
              <a:t>o</a:t>
            </a:r>
            <a:r>
              <a:rPr lang="en-GB" sz="1800" b="1" i="0" u="none" strike="noStrike" baseline="0" dirty="0">
                <a:effectLst/>
              </a:rPr>
              <a:t>C</a:t>
            </a:r>
            <a:r>
              <a:rPr lang="en-GB" sz="1800" dirty="0"/>
              <a:t> </a:t>
            </a:r>
          </a:p>
        </c:rich>
      </c:tx>
      <c:layout>
        <c:manualLayout>
          <c:xMode val="edge"/>
          <c:yMode val="edge"/>
          <c:x val="0.28380475494793544"/>
          <c:y val="3.322867608581894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2938745337943655"/>
          <c:y val="0.13885333458058136"/>
          <c:w val="0.62721689039044637"/>
          <c:h val="0.65336228665200136"/>
        </c:manualLayout>
      </c:layout>
      <c:scatterChart>
        <c:scatterStyle val="lineMarker"/>
        <c:varyColors val="0"/>
        <c:ser>
          <c:idx val="0"/>
          <c:order val="0"/>
          <c:tx>
            <c:v>Piperacillin</c:v>
          </c:tx>
          <c:spPr>
            <a:ln w="25400" cap="rnd">
              <a:no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9525" cap="rnd">
                <a:solidFill>
                  <a:schemeClr val="accent1"/>
                </a:solidFill>
              </a:ln>
              <a:effectLst/>
            </c:spPr>
            <c:trendlineType val="power"/>
            <c:dispRSqr val="0"/>
            <c:dispEq val="0"/>
          </c:trendline>
          <c:trendline>
            <c:spPr>
              <a:ln w="9525" cap="rnd">
                <a:solidFill>
                  <a:schemeClr val="accent1"/>
                </a:solidFill>
              </a:ln>
              <a:effectLst/>
            </c:spPr>
            <c:trendlineType val="movingAvg"/>
            <c:period val="2"/>
            <c:dispRSqr val="0"/>
            <c:dispEq val="0"/>
          </c:trendline>
          <c:xVal>
            <c:numRef>
              <c:f>Fridge!$C$31:$J$31</c:f>
              <c:numCache>
                <c:formatCode>General</c:formatCode>
                <c:ptCount val="8"/>
                <c:pt idx="0">
                  <c:v>0</c:v>
                </c:pt>
                <c:pt idx="1">
                  <c:v>1</c:v>
                </c:pt>
                <c:pt idx="2">
                  <c:v>3</c:v>
                </c:pt>
                <c:pt idx="3">
                  <c:v>7</c:v>
                </c:pt>
                <c:pt idx="4">
                  <c:v>10</c:v>
                </c:pt>
                <c:pt idx="5">
                  <c:v>17</c:v>
                </c:pt>
                <c:pt idx="6">
                  <c:v>21</c:v>
                </c:pt>
                <c:pt idx="7">
                  <c:v>28</c:v>
                </c:pt>
              </c:numCache>
            </c:numRef>
          </c:xVal>
          <c:yVal>
            <c:numRef>
              <c:f>Fridge!$C$44:$J$44</c:f>
              <c:numCache>
                <c:formatCode>0.000</c:formatCode>
                <c:ptCount val="8"/>
                <c:pt idx="0" formatCode="General">
                  <c:v>100</c:v>
                </c:pt>
                <c:pt idx="1">
                  <c:v>101.09080427698341</c:v>
                </c:pt>
                <c:pt idx="2">
                  <c:v>101.32388015115056</c:v>
                </c:pt>
                <c:pt idx="3">
                  <c:v>103.62786949597383</c:v>
                </c:pt>
                <c:pt idx="4">
                  <c:v>103.42611008593552</c:v>
                </c:pt>
                <c:pt idx="5">
                  <c:v>101.94492298287979</c:v>
                </c:pt>
                <c:pt idx="6">
                  <c:v>101.37547410250056</c:v>
                </c:pt>
                <c:pt idx="7">
                  <c:v>102.64818666339954</c:v>
                </c:pt>
              </c:numCache>
            </c:numRef>
          </c:yVal>
          <c:smooth val="0"/>
          <c:extLst>
            <c:ext xmlns:c16="http://schemas.microsoft.com/office/drawing/2014/chart" uri="{C3380CC4-5D6E-409C-BE32-E72D297353CC}">
              <c16:uniqueId val="{00000002-DCE6-4A1B-BECB-978889C6CCB8}"/>
            </c:ext>
          </c:extLst>
        </c:ser>
        <c:ser>
          <c:idx val="1"/>
          <c:order val="1"/>
          <c:tx>
            <c:v>Tazobactam</c:v>
          </c:tx>
          <c:spPr>
            <a:ln w="25400" cap="rnd">
              <a:no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trendline>
            <c:spPr>
              <a:ln w="9525" cap="rnd">
                <a:solidFill>
                  <a:schemeClr val="accent2"/>
                </a:solidFill>
              </a:ln>
              <a:effectLst/>
            </c:spPr>
            <c:trendlineType val="movingAvg"/>
            <c:period val="2"/>
            <c:dispRSqr val="0"/>
            <c:dispEq val="0"/>
          </c:trendline>
          <c:xVal>
            <c:numRef>
              <c:f>Fridge!$N$31:$U$31</c:f>
              <c:numCache>
                <c:formatCode>General</c:formatCode>
                <c:ptCount val="8"/>
                <c:pt idx="0">
                  <c:v>0</c:v>
                </c:pt>
                <c:pt idx="1">
                  <c:v>1</c:v>
                </c:pt>
                <c:pt idx="2">
                  <c:v>3</c:v>
                </c:pt>
                <c:pt idx="3">
                  <c:v>7</c:v>
                </c:pt>
                <c:pt idx="4">
                  <c:v>10</c:v>
                </c:pt>
                <c:pt idx="5">
                  <c:v>17</c:v>
                </c:pt>
                <c:pt idx="6">
                  <c:v>21</c:v>
                </c:pt>
                <c:pt idx="7">
                  <c:v>28</c:v>
                </c:pt>
              </c:numCache>
            </c:numRef>
          </c:xVal>
          <c:yVal>
            <c:numRef>
              <c:f>Fridge!$N$44:$U$44</c:f>
              <c:numCache>
                <c:formatCode>0.000</c:formatCode>
                <c:ptCount val="8"/>
                <c:pt idx="0" formatCode="General">
                  <c:v>100</c:v>
                </c:pt>
                <c:pt idx="1">
                  <c:v>99.272467207391244</c:v>
                </c:pt>
                <c:pt idx="2">
                  <c:v>98.486225223464203</c:v>
                </c:pt>
                <c:pt idx="3">
                  <c:v>99.315554862494096</c:v>
                </c:pt>
                <c:pt idx="4">
                  <c:v>99.280323129662165</c:v>
                </c:pt>
                <c:pt idx="5">
                  <c:v>99.102516589075421</c:v>
                </c:pt>
                <c:pt idx="6">
                  <c:v>96.664288709608897</c:v>
                </c:pt>
                <c:pt idx="7">
                  <c:v>95.376230417877593</c:v>
                </c:pt>
              </c:numCache>
            </c:numRef>
          </c:yVal>
          <c:smooth val="0"/>
          <c:extLst>
            <c:ext xmlns:c16="http://schemas.microsoft.com/office/drawing/2014/chart" uri="{C3380CC4-5D6E-409C-BE32-E72D297353CC}">
              <c16:uniqueId val="{00000004-DCE6-4A1B-BECB-978889C6CCB8}"/>
            </c:ext>
          </c:extLst>
        </c:ser>
        <c:ser>
          <c:idx val="3"/>
          <c:order val="2"/>
          <c:tx>
            <c:v>4</c:v>
          </c:tx>
          <c:spPr>
            <a:ln w="9525" cap="rnd">
              <a:solidFill>
                <a:srgbClr val="FF0000"/>
              </a:solidFill>
              <a:prstDash val="dash"/>
              <a:round/>
            </a:ln>
            <a:effectLst/>
          </c:spPr>
          <c:marker>
            <c:symbol val="none"/>
          </c:marker>
          <c:xVal>
            <c:numRef>
              <c:f>Graphs!$R$14:$R$15</c:f>
              <c:numCache>
                <c:formatCode>General</c:formatCode>
                <c:ptCount val="2"/>
                <c:pt idx="0">
                  <c:v>0</c:v>
                </c:pt>
                <c:pt idx="1">
                  <c:v>28</c:v>
                </c:pt>
              </c:numCache>
            </c:numRef>
          </c:xVal>
          <c:yVal>
            <c:numRef>
              <c:f>Graphs!$S$14:$S$15</c:f>
              <c:numCache>
                <c:formatCode>General</c:formatCode>
                <c:ptCount val="2"/>
                <c:pt idx="0">
                  <c:v>95</c:v>
                </c:pt>
                <c:pt idx="1">
                  <c:v>95</c:v>
                </c:pt>
              </c:numCache>
            </c:numRef>
          </c:yVal>
          <c:smooth val="0"/>
          <c:extLst>
            <c:ext xmlns:c16="http://schemas.microsoft.com/office/drawing/2014/chart" uri="{C3380CC4-5D6E-409C-BE32-E72D297353CC}">
              <c16:uniqueId val="{00000005-DCE6-4A1B-BECB-978889C6CCB8}"/>
            </c:ext>
          </c:extLst>
        </c:ser>
        <c:dLbls>
          <c:showLegendKey val="0"/>
          <c:showVal val="0"/>
          <c:showCatName val="0"/>
          <c:showSerName val="0"/>
          <c:showPercent val="0"/>
          <c:showBubbleSize val="0"/>
        </c:dLbls>
        <c:axId val="340820088"/>
        <c:axId val="340827304"/>
      </c:scatterChart>
      <c:valAx>
        <c:axId val="340820088"/>
        <c:scaling>
          <c:orientation val="minMax"/>
          <c:max val="28"/>
          <c:min val="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dirty="0"/>
                  <a:t>Days from T0</a:t>
                </a:r>
              </a:p>
            </c:rich>
          </c:tx>
          <c:layout>
            <c:manualLayout>
              <c:xMode val="edge"/>
              <c:yMode val="edge"/>
              <c:x val="0.42430063369554238"/>
              <c:y val="0.8652309575739103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40827304"/>
        <c:crosses val="autoZero"/>
        <c:crossBetween val="midCat"/>
      </c:valAx>
      <c:valAx>
        <c:axId val="340827304"/>
        <c:scaling>
          <c:orientation val="minMax"/>
          <c:min val="8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dirty="0"/>
                  <a:t>% Nominal</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rgbClr val="00B0F0"/>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40820088"/>
        <c:crosses val="autoZero"/>
        <c:crossBetween val="midCat"/>
      </c:valAx>
      <c:spPr>
        <a:noFill/>
        <a:ln>
          <a:noFill/>
        </a:ln>
        <a:effectLst/>
      </c:spPr>
    </c:plotArea>
    <c:legend>
      <c:legendPos val="r"/>
      <c:legendEntry>
        <c:idx val="2"/>
        <c:delete val="1"/>
      </c:legendEntry>
      <c:legendEntry>
        <c:idx val="3"/>
        <c:delete val="1"/>
      </c:legendEntry>
      <c:legendEntry>
        <c:idx val="4"/>
        <c:delete val="1"/>
      </c:legendEntry>
      <c:legendEntry>
        <c:idx val="5"/>
        <c:delete val="1"/>
      </c:legendEntry>
      <c:layout>
        <c:manualLayout>
          <c:xMode val="edge"/>
          <c:yMode val="edge"/>
          <c:x val="0.77819958553988289"/>
          <c:y val="0.4815392983701054"/>
          <c:w val="0.11941868256645698"/>
          <c:h val="8.4171361844844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800" b="1" i="0" baseline="0" dirty="0">
                <a:solidFill>
                  <a:schemeClr val="tx1"/>
                </a:solidFill>
                <a:effectLst/>
              </a:rPr>
              <a:t>Assay concentrations at 25</a:t>
            </a:r>
            <a:r>
              <a:rPr lang="en-GB" sz="1800" b="1" i="0" baseline="30000" dirty="0">
                <a:solidFill>
                  <a:schemeClr val="tx1"/>
                </a:solidFill>
                <a:effectLst/>
              </a:rPr>
              <a:t>o</a:t>
            </a:r>
            <a:r>
              <a:rPr lang="en-GB" sz="1800" b="1" i="0" baseline="0" dirty="0">
                <a:solidFill>
                  <a:schemeClr val="tx1"/>
                </a:solidFill>
                <a:effectLst/>
              </a:rPr>
              <a:t>C ± 1</a:t>
            </a:r>
            <a:r>
              <a:rPr lang="en-GB" sz="1800" b="1" i="0" baseline="30000" dirty="0">
                <a:solidFill>
                  <a:schemeClr val="tx1"/>
                </a:solidFill>
                <a:effectLst/>
              </a:rPr>
              <a:t>o</a:t>
            </a:r>
            <a:r>
              <a:rPr lang="en-GB" sz="1800" b="1" i="0" baseline="0" dirty="0">
                <a:solidFill>
                  <a:schemeClr val="tx1"/>
                </a:solidFill>
                <a:effectLst/>
              </a:rPr>
              <a:t>C </a:t>
            </a:r>
            <a:endParaRPr lang="en-GB" dirty="0">
              <a:solidFill>
                <a:schemeClr val="tx1"/>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scatterChart>
        <c:scatterStyle val="lineMarker"/>
        <c:varyColors val="0"/>
        <c:ser>
          <c:idx val="0"/>
          <c:order val="0"/>
          <c:tx>
            <c:strRef>
              <c:f>Sheet1!$A$2</c:f>
              <c:strCache>
                <c:ptCount val="1"/>
                <c:pt idx="0">
                  <c:v>Piperacillin</c:v>
                </c:pt>
              </c:strCache>
            </c:strRef>
          </c:tx>
          <c:spPr>
            <a:ln w="12700" cap="rnd">
              <a:solidFill>
                <a:schemeClr val="accent1"/>
              </a:solidFill>
              <a:round/>
            </a:ln>
            <a:effectLst/>
          </c:spPr>
          <c:marker>
            <c:symbol val="circle"/>
            <c:size val="5"/>
            <c:spPr>
              <a:solidFill>
                <a:schemeClr val="accent1"/>
              </a:solidFill>
              <a:ln w="9525">
                <a:solidFill>
                  <a:schemeClr val="accent1"/>
                </a:solidFill>
              </a:ln>
              <a:effectLst/>
            </c:spPr>
          </c:marker>
          <c:xVal>
            <c:numRef>
              <c:f>Sheet1!$B$1:$E$1</c:f>
              <c:numCache>
                <c:formatCode>General</c:formatCode>
                <c:ptCount val="4"/>
                <c:pt idx="0">
                  <c:v>0</c:v>
                </c:pt>
                <c:pt idx="1">
                  <c:v>1</c:v>
                </c:pt>
                <c:pt idx="2">
                  <c:v>2</c:v>
                </c:pt>
                <c:pt idx="3">
                  <c:v>3</c:v>
                </c:pt>
              </c:numCache>
            </c:numRef>
          </c:xVal>
          <c:yVal>
            <c:numRef>
              <c:f>Sheet1!$B$2:$E$2</c:f>
              <c:numCache>
                <c:formatCode>0.00</c:formatCode>
                <c:ptCount val="4"/>
                <c:pt idx="0">
                  <c:v>100</c:v>
                </c:pt>
                <c:pt idx="1">
                  <c:v>102.17100000000001</c:v>
                </c:pt>
                <c:pt idx="2">
                  <c:v>98.766999999999996</c:v>
                </c:pt>
                <c:pt idx="3">
                  <c:v>103.38500000000001</c:v>
                </c:pt>
              </c:numCache>
            </c:numRef>
          </c:yVal>
          <c:smooth val="0"/>
          <c:extLst>
            <c:ext xmlns:c16="http://schemas.microsoft.com/office/drawing/2014/chart" uri="{C3380CC4-5D6E-409C-BE32-E72D297353CC}">
              <c16:uniqueId val="{00000000-DA56-4BF4-9B4C-370E12C9346E}"/>
            </c:ext>
          </c:extLst>
        </c:ser>
        <c:ser>
          <c:idx val="1"/>
          <c:order val="1"/>
          <c:tx>
            <c:strRef>
              <c:f>Sheet1!$A$3</c:f>
              <c:strCache>
                <c:ptCount val="1"/>
                <c:pt idx="0">
                  <c:v>Tazobactam</c:v>
                </c:pt>
              </c:strCache>
            </c:strRef>
          </c:tx>
          <c:spPr>
            <a:ln w="1270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wer"/>
            <c:dispRSqr val="0"/>
            <c:dispEq val="0"/>
          </c:trendline>
          <c:xVal>
            <c:numRef>
              <c:f>Sheet1!$B$1:$E$1</c:f>
              <c:numCache>
                <c:formatCode>General</c:formatCode>
                <c:ptCount val="4"/>
                <c:pt idx="0">
                  <c:v>0</c:v>
                </c:pt>
                <c:pt idx="1">
                  <c:v>1</c:v>
                </c:pt>
                <c:pt idx="2">
                  <c:v>2</c:v>
                </c:pt>
                <c:pt idx="3">
                  <c:v>3</c:v>
                </c:pt>
              </c:numCache>
            </c:numRef>
          </c:xVal>
          <c:yVal>
            <c:numRef>
              <c:f>Sheet1!$B$3:$E$3</c:f>
              <c:numCache>
                <c:formatCode>0.00</c:formatCode>
                <c:ptCount val="4"/>
                <c:pt idx="0">
                  <c:v>100</c:v>
                </c:pt>
                <c:pt idx="1">
                  <c:v>100.892</c:v>
                </c:pt>
                <c:pt idx="2">
                  <c:v>96.69</c:v>
                </c:pt>
                <c:pt idx="3">
                  <c:v>104.048</c:v>
                </c:pt>
              </c:numCache>
            </c:numRef>
          </c:yVal>
          <c:smooth val="0"/>
          <c:extLst>
            <c:ext xmlns:c16="http://schemas.microsoft.com/office/drawing/2014/chart" uri="{C3380CC4-5D6E-409C-BE32-E72D297353CC}">
              <c16:uniqueId val="{00000002-DA56-4BF4-9B4C-370E12C9346E}"/>
            </c:ext>
          </c:extLst>
        </c:ser>
        <c:ser>
          <c:idx val="2"/>
          <c:order val="2"/>
          <c:tx>
            <c:strRef>
              <c:f>Sheet1!$A$4</c:f>
              <c:strCache>
                <c:ptCount val="1"/>
                <c:pt idx="0">
                  <c:v>Limit</c:v>
                </c:pt>
              </c:strCache>
            </c:strRef>
          </c:tx>
          <c:spPr>
            <a:ln w="12700" cap="rnd">
              <a:solidFill>
                <a:srgbClr val="FF0000"/>
              </a:solidFill>
              <a:prstDash val="dash"/>
              <a:round/>
            </a:ln>
            <a:effectLst/>
          </c:spPr>
          <c:marker>
            <c:symbol val="none"/>
          </c:marker>
          <c:xVal>
            <c:numRef>
              <c:f>Sheet1!$B$1:$E$1</c:f>
              <c:numCache>
                <c:formatCode>General</c:formatCode>
                <c:ptCount val="4"/>
                <c:pt idx="0">
                  <c:v>0</c:v>
                </c:pt>
                <c:pt idx="1">
                  <c:v>1</c:v>
                </c:pt>
                <c:pt idx="2">
                  <c:v>2</c:v>
                </c:pt>
                <c:pt idx="3">
                  <c:v>3</c:v>
                </c:pt>
              </c:numCache>
            </c:numRef>
          </c:xVal>
          <c:yVal>
            <c:numRef>
              <c:f>Sheet1!$B$4:$E$4</c:f>
              <c:numCache>
                <c:formatCode>General</c:formatCode>
                <c:ptCount val="4"/>
                <c:pt idx="0">
                  <c:v>95</c:v>
                </c:pt>
                <c:pt idx="1">
                  <c:v>95</c:v>
                </c:pt>
                <c:pt idx="2">
                  <c:v>95</c:v>
                </c:pt>
                <c:pt idx="3">
                  <c:v>95</c:v>
                </c:pt>
              </c:numCache>
            </c:numRef>
          </c:yVal>
          <c:smooth val="0"/>
          <c:extLst>
            <c:ext xmlns:c16="http://schemas.microsoft.com/office/drawing/2014/chart" uri="{C3380CC4-5D6E-409C-BE32-E72D297353CC}">
              <c16:uniqueId val="{00000003-DA56-4BF4-9B4C-370E12C9346E}"/>
            </c:ext>
          </c:extLst>
        </c:ser>
        <c:dLbls>
          <c:showLegendKey val="0"/>
          <c:showVal val="0"/>
          <c:showCatName val="0"/>
          <c:showSerName val="0"/>
          <c:showPercent val="0"/>
          <c:showBubbleSize val="0"/>
        </c:dLbls>
        <c:axId val="1121660000"/>
        <c:axId val="1121661664"/>
      </c:scatterChart>
      <c:valAx>
        <c:axId val="1121660000"/>
        <c:scaling>
          <c:orientation val="minMax"/>
          <c:max val="3"/>
        </c:scaling>
        <c:delete val="0"/>
        <c:axPos val="b"/>
        <c:majorGridlines>
          <c:spPr>
            <a:ln w="9525" cap="flat" cmpd="sng" algn="ctr">
              <a:solidFill>
                <a:schemeClr val="accent1">
                  <a:lumMod val="20000"/>
                  <a:lumOff val="80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b="1">
                    <a:solidFill>
                      <a:schemeClr val="tx1"/>
                    </a:solidFill>
                  </a:rPr>
                  <a:t>Day from T0</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B0F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1661664"/>
        <c:crosses val="autoZero"/>
        <c:crossBetween val="midCat"/>
        <c:majorUnit val="1"/>
      </c:valAx>
      <c:valAx>
        <c:axId val="1121661664"/>
        <c:scaling>
          <c:orientation val="minMax"/>
          <c:max val="105"/>
          <c:min val="80"/>
        </c:scaling>
        <c:delete val="0"/>
        <c:axPos val="l"/>
        <c:majorGridlines>
          <c:spPr>
            <a:ln w="9525" cap="flat" cmpd="sng" algn="ctr">
              <a:solidFill>
                <a:schemeClr val="tx2">
                  <a:lumMod val="10000"/>
                  <a:lumOff val="9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1" dirty="0">
                    <a:solidFill>
                      <a:schemeClr val="tx1"/>
                    </a:solidFill>
                  </a:rPr>
                  <a:t>% Nominal</a:t>
                </a:r>
              </a:p>
              <a:p>
                <a:pPr>
                  <a:defRPr sz="1200"/>
                </a:pP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rgbClr val="00B0F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1660000"/>
        <c:crosses val="autoZero"/>
        <c:crossBetween val="midCat"/>
      </c:valAx>
      <c:spPr>
        <a:noFill/>
        <a:ln>
          <a:noFill/>
        </a:ln>
        <a:effectLst/>
      </c:spPr>
    </c:plotArea>
    <c:legend>
      <c:legendPos val="r"/>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95000"/>
                    <a:lumOff val="5000"/>
                  </a:schemeClr>
                </a:solidFill>
                <a:latin typeface="+mn-lt"/>
                <a:ea typeface="+mn-ea"/>
                <a:cs typeface="+mn-cs"/>
              </a:defRPr>
            </a:pPr>
            <a:r>
              <a:rPr lang="en-GB" sz="1800" b="1" dirty="0">
                <a:solidFill>
                  <a:schemeClr val="tx1">
                    <a:lumMod val="95000"/>
                    <a:lumOff val="5000"/>
                  </a:schemeClr>
                </a:solidFill>
              </a:rPr>
              <a:t>pH Data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scatterChart>
        <c:scatterStyle val="lineMarker"/>
        <c:varyColors val="0"/>
        <c:ser>
          <c:idx val="0"/>
          <c:order val="0"/>
          <c:tx>
            <c:v>5oC </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0"/>
            <c:dispEq val="0"/>
          </c:trendline>
          <c:xVal>
            <c:numRef>
              <c:f>Fridge!$C$31:$J$31</c:f>
              <c:numCache>
                <c:formatCode>General</c:formatCode>
                <c:ptCount val="8"/>
                <c:pt idx="0">
                  <c:v>0</c:v>
                </c:pt>
                <c:pt idx="1">
                  <c:v>1</c:v>
                </c:pt>
                <c:pt idx="2">
                  <c:v>3</c:v>
                </c:pt>
                <c:pt idx="3">
                  <c:v>7</c:v>
                </c:pt>
                <c:pt idx="4">
                  <c:v>10</c:v>
                </c:pt>
                <c:pt idx="5">
                  <c:v>17</c:v>
                </c:pt>
                <c:pt idx="6">
                  <c:v>21</c:v>
                </c:pt>
                <c:pt idx="7">
                  <c:v>28</c:v>
                </c:pt>
              </c:numCache>
            </c:numRef>
          </c:xVal>
          <c:yVal>
            <c:numRef>
              <c:f>Fridge!$B$56:$J$56</c:f>
              <c:numCache>
                <c:formatCode>0.00</c:formatCode>
                <c:ptCount val="9"/>
                <c:pt idx="0">
                  <c:v>6.3866666666666667</c:v>
                </c:pt>
                <c:pt idx="1">
                  <c:v>6.336666666666666</c:v>
                </c:pt>
                <c:pt idx="2">
                  <c:v>6.2566666666666668</c:v>
                </c:pt>
                <c:pt idx="3">
                  <c:v>6.19</c:v>
                </c:pt>
                <c:pt idx="4">
                  <c:v>6.1066666666666665</c:v>
                </c:pt>
                <c:pt idx="5">
                  <c:v>6.0633333333333326</c:v>
                </c:pt>
                <c:pt idx="6">
                  <c:v>6.0466666666666669</c:v>
                </c:pt>
                <c:pt idx="7">
                  <c:v>5.9866666666666672</c:v>
                </c:pt>
                <c:pt idx="8">
                  <c:v>5.8466666666666667</c:v>
                </c:pt>
              </c:numCache>
            </c:numRef>
          </c:yVal>
          <c:smooth val="0"/>
          <c:extLst>
            <c:ext xmlns:c16="http://schemas.microsoft.com/office/drawing/2014/chart" uri="{C3380CC4-5D6E-409C-BE32-E72D297353CC}">
              <c16:uniqueId val="{00000001-A53A-42CB-952D-5B18EFF9695D}"/>
            </c:ext>
          </c:extLst>
        </c:ser>
        <c:ser>
          <c:idx val="1"/>
          <c:order val="1"/>
          <c:spPr>
            <a:ln w="6350" cap="rnd">
              <a:solidFill>
                <a:srgbClr val="FF0000"/>
              </a:solidFill>
              <a:prstDash val="dash"/>
              <a:round/>
            </a:ln>
            <a:effectLst/>
          </c:spPr>
          <c:marker>
            <c:symbol val="none"/>
          </c:marker>
          <c:xVal>
            <c:numRef>
              <c:f>Graphs!$A$17:$A$18</c:f>
              <c:numCache>
                <c:formatCode>General</c:formatCode>
                <c:ptCount val="2"/>
                <c:pt idx="0">
                  <c:v>0</c:v>
                </c:pt>
                <c:pt idx="1">
                  <c:v>28</c:v>
                </c:pt>
              </c:numCache>
            </c:numRef>
          </c:xVal>
          <c:yVal>
            <c:numRef>
              <c:f>Graphs!$B$17:$B$18</c:f>
              <c:numCache>
                <c:formatCode>General</c:formatCode>
                <c:ptCount val="2"/>
                <c:pt idx="0">
                  <c:v>5</c:v>
                </c:pt>
                <c:pt idx="1">
                  <c:v>5</c:v>
                </c:pt>
              </c:numCache>
            </c:numRef>
          </c:yVal>
          <c:smooth val="0"/>
          <c:extLst>
            <c:ext xmlns:c16="http://schemas.microsoft.com/office/drawing/2014/chart" uri="{C3380CC4-5D6E-409C-BE32-E72D297353CC}">
              <c16:uniqueId val="{00000002-A53A-42CB-952D-5B18EFF9695D}"/>
            </c:ext>
          </c:extLst>
        </c:ser>
        <c:ser>
          <c:idx val="2"/>
          <c:order val="2"/>
          <c:tx>
            <c:v>25oC / 60% RH</c:v>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3"/>
                </a:solidFill>
                <a:prstDash val="sysDot"/>
              </a:ln>
              <a:effectLst/>
            </c:spPr>
            <c:trendlineType val="log"/>
            <c:dispRSqr val="0"/>
            <c:dispEq val="0"/>
          </c:trendline>
          <c:xVal>
            <c:numRef>
              <c:f>Graphs!$X$6:$AA$6</c:f>
              <c:numCache>
                <c:formatCode>General</c:formatCode>
                <c:ptCount val="4"/>
                <c:pt idx="0">
                  <c:v>0</c:v>
                </c:pt>
                <c:pt idx="1">
                  <c:v>1</c:v>
                </c:pt>
                <c:pt idx="2">
                  <c:v>2</c:v>
                </c:pt>
                <c:pt idx="3">
                  <c:v>3</c:v>
                </c:pt>
              </c:numCache>
            </c:numRef>
          </c:xVal>
          <c:yVal>
            <c:numRef>
              <c:f>Graphs!$X$10:$AA$10</c:f>
              <c:numCache>
                <c:formatCode>0.00</c:formatCode>
                <c:ptCount val="4"/>
                <c:pt idx="0">
                  <c:v>6.38</c:v>
                </c:pt>
                <c:pt idx="1">
                  <c:v>6.14</c:v>
                </c:pt>
                <c:pt idx="2">
                  <c:v>5.8133333333333326</c:v>
                </c:pt>
                <c:pt idx="3">
                  <c:v>5.6433333333333335</c:v>
                </c:pt>
              </c:numCache>
            </c:numRef>
          </c:yVal>
          <c:smooth val="0"/>
          <c:extLst>
            <c:ext xmlns:c16="http://schemas.microsoft.com/office/drawing/2014/chart" uri="{C3380CC4-5D6E-409C-BE32-E72D297353CC}">
              <c16:uniqueId val="{00000004-A53A-42CB-952D-5B18EFF9695D}"/>
            </c:ext>
          </c:extLst>
        </c:ser>
        <c:dLbls>
          <c:showLegendKey val="0"/>
          <c:showVal val="0"/>
          <c:showCatName val="0"/>
          <c:showSerName val="0"/>
          <c:showPercent val="0"/>
          <c:showBubbleSize val="0"/>
        </c:dLbls>
        <c:axId val="340820088"/>
        <c:axId val="340827304"/>
      </c:scatterChart>
      <c:valAx>
        <c:axId val="340820088"/>
        <c:scaling>
          <c:orientation val="minMax"/>
          <c:max val="28"/>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1" dirty="0">
                    <a:solidFill>
                      <a:schemeClr val="tx1">
                        <a:lumMod val="95000"/>
                        <a:lumOff val="5000"/>
                      </a:schemeClr>
                    </a:solidFill>
                  </a:rPr>
                  <a:t>Days from T0</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B0F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827304"/>
        <c:crosses val="autoZero"/>
        <c:crossBetween val="midCat"/>
      </c:valAx>
      <c:valAx>
        <c:axId val="340827304"/>
        <c:scaling>
          <c:orientation val="minMax"/>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r>
                  <a:rPr lang="en-GB" sz="1200" b="1" dirty="0">
                    <a:solidFill>
                      <a:schemeClr val="tx1">
                        <a:lumMod val="95000"/>
                        <a:lumOff val="5000"/>
                      </a:schemeClr>
                    </a:solidFill>
                  </a:rPr>
                  <a:t>pH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rgbClr val="00B0F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820088"/>
        <c:crosses val="autoZero"/>
        <c:crossBetween val="midCat"/>
        <c:majorUnit val="1"/>
      </c:valAx>
      <c:spPr>
        <a:noFill/>
        <a:ln>
          <a:noFill/>
        </a:ln>
        <a:effectLst/>
      </c:spPr>
    </c:plotArea>
    <c:legend>
      <c:legendPos val="r"/>
      <c:legendEntry>
        <c:idx val="1"/>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33DB6C6-D63A-41B4-B4C7-75F0638619DE}" type="datetimeFigureOut">
              <a:rPr lang="en-GB" smtClean="0"/>
              <a:t>27/02/2026</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F22E22-DD18-43A8-8762-AD315905BF27}" type="slidenum">
              <a:rPr lang="en-GB" smtClean="0"/>
              <a:t>‹#›</a:t>
            </a:fld>
            <a:endParaRPr lang="en-GB"/>
          </a:p>
        </p:txBody>
      </p:sp>
    </p:spTree>
    <p:extLst>
      <p:ext uri="{BB962C8B-B14F-4D97-AF65-F5344CB8AC3E}">
        <p14:creationId xmlns:p14="http://schemas.microsoft.com/office/powerpoint/2010/main" val="47925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2A9B-10D4-8838-CFBA-9E96D449F83F}"/>
              </a:ext>
            </a:extLst>
          </p:cNvPr>
          <p:cNvSpPr>
            <a:spLocks noGrp="1"/>
          </p:cNvSpPr>
          <p:nvPr>
            <p:ph type="ctrTitle"/>
          </p:nvPr>
        </p:nvSpPr>
        <p:spPr>
          <a:xfrm>
            <a:off x="3784402" y="7005158"/>
            <a:ext cx="22706410" cy="14902050"/>
          </a:xfrm>
        </p:spPr>
        <p:txBody>
          <a:bodyPr anchor="b"/>
          <a:lstStyle>
            <a:lvl1pPr algn="ctr">
              <a:defRPr sz="21063"/>
            </a:lvl1pPr>
          </a:lstStyle>
          <a:p>
            <a:r>
              <a:rPr lang="en-US"/>
              <a:t>Click to edit Master title style</a:t>
            </a:r>
            <a:endParaRPr lang="en-GB"/>
          </a:p>
        </p:txBody>
      </p:sp>
      <p:sp>
        <p:nvSpPr>
          <p:cNvPr id="3" name="Subtitle 2">
            <a:extLst>
              <a:ext uri="{FF2B5EF4-FFF2-40B4-BE49-F238E27FC236}">
                <a16:creationId xmlns:a16="http://schemas.microsoft.com/office/drawing/2014/main" id="{D3C6DB6D-CD6E-243E-4AD4-0879A5068D62}"/>
              </a:ext>
            </a:extLst>
          </p:cNvPr>
          <p:cNvSpPr>
            <a:spLocks noGrp="1"/>
          </p:cNvSpPr>
          <p:nvPr>
            <p:ph type="subTitle" idx="1"/>
          </p:nvPr>
        </p:nvSpPr>
        <p:spPr>
          <a:xfrm>
            <a:off x="3784402" y="22481889"/>
            <a:ext cx="22706410" cy="10334331"/>
          </a:xfrm>
        </p:spPr>
        <p:txBody>
          <a:bodyPr/>
          <a:lstStyle>
            <a:lvl1pPr marL="0" indent="0" algn="ctr">
              <a:buNone/>
              <a:defRPr sz="8425"/>
            </a:lvl1pPr>
            <a:lvl2pPr marL="1605096" indent="0" algn="ctr">
              <a:buNone/>
              <a:defRPr sz="7022"/>
            </a:lvl2pPr>
            <a:lvl3pPr marL="3210191" indent="0" algn="ctr">
              <a:buNone/>
              <a:defRPr sz="6320"/>
            </a:lvl3pPr>
            <a:lvl4pPr marL="4815287" indent="0" algn="ctr">
              <a:buNone/>
              <a:defRPr sz="5617"/>
            </a:lvl4pPr>
            <a:lvl5pPr marL="6420382" indent="0" algn="ctr">
              <a:buNone/>
              <a:defRPr sz="5617"/>
            </a:lvl5pPr>
            <a:lvl6pPr marL="8025478" indent="0" algn="ctr">
              <a:buNone/>
              <a:defRPr sz="5617"/>
            </a:lvl6pPr>
            <a:lvl7pPr marL="9630574" indent="0" algn="ctr">
              <a:buNone/>
              <a:defRPr sz="5617"/>
            </a:lvl7pPr>
            <a:lvl8pPr marL="11235671" indent="0" algn="ctr">
              <a:buNone/>
              <a:defRPr sz="5617"/>
            </a:lvl8pPr>
            <a:lvl9pPr marL="12840766" indent="0" algn="ctr">
              <a:buNone/>
              <a:defRPr sz="5617"/>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585AC2-2863-0621-B17C-B72187C03584}"/>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5" name="Footer Placeholder 4">
            <a:extLst>
              <a:ext uri="{FF2B5EF4-FFF2-40B4-BE49-F238E27FC236}">
                <a16:creationId xmlns:a16="http://schemas.microsoft.com/office/drawing/2014/main" id="{9D71AF50-D6FD-33A4-4487-F474135444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CA48FE-70AB-09B9-B757-24C45A46905C}"/>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78511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6C8D-0A91-7AE4-A2A1-236B555962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120D1B-C940-CEDA-905D-FAA2A74EAB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8905FD-2FA1-144C-E2FE-5D83FBE1B1FC}"/>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5" name="Footer Placeholder 4">
            <a:extLst>
              <a:ext uri="{FF2B5EF4-FFF2-40B4-BE49-F238E27FC236}">
                <a16:creationId xmlns:a16="http://schemas.microsoft.com/office/drawing/2014/main" id="{7E23C26A-E4E8-5E74-24BD-B9DA94E264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17FEB8-ED29-121E-BAA8-604EE6558D0B}"/>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173345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45A87-6924-831B-6B2F-F851110D8CF5}"/>
              </a:ext>
            </a:extLst>
          </p:cNvPr>
          <p:cNvSpPr>
            <a:spLocks noGrp="1"/>
          </p:cNvSpPr>
          <p:nvPr>
            <p:ph type="title" orient="vert"/>
          </p:nvPr>
        </p:nvSpPr>
        <p:spPr>
          <a:xfrm>
            <a:off x="21665701" y="2278904"/>
            <a:ext cx="6528093" cy="36274211"/>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E57894-B16C-B0A6-74AC-C8B7A17853F6}"/>
              </a:ext>
            </a:extLst>
          </p:cNvPr>
          <p:cNvSpPr>
            <a:spLocks noGrp="1"/>
          </p:cNvSpPr>
          <p:nvPr>
            <p:ph type="body" orient="vert" idx="1"/>
          </p:nvPr>
        </p:nvSpPr>
        <p:spPr>
          <a:xfrm>
            <a:off x="2081421"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29922-113A-A12B-AAF8-EE5EBDB4D7EB}"/>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5" name="Footer Placeholder 4">
            <a:extLst>
              <a:ext uri="{FF2B5EF4-FFF2-40B4-BE49-F238E27FC236}">
                <a16:creationId xmlns:a16="http://schemas.microsoft.com/office/drawing/2014/main" id="{C1EAF0D5-B06B-3D59-3616-27FE69767F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B8006C-83AE-8FFD-B368-20A5A90A5F09}"/>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111422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380E-AC27-7DBB-4E40-36FC9B657B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59D82A-F7F7-C120-C404-EB7765382E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FE0E50-7EC2-DD31-73FC-2B7540114278}"/>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5" name="Footer Placeholder 4">
            <a:extLst>
              <a:ext uri="{FF2B5EF4-FFF2-40B4-BE49-F238E27FC236}">
                <a16:creationId xmlns:a16="http://schemas.microsoft.com/office/drawing/2014/main" id="{E34FF9B2-FBD0-9C35-7866-43B5923E39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B0F1BC-56B3-4D3D-5107-F26678E40DD0}"/>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223406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67568-612E-DCC0-2C7F-74E0E77422D2}"/>
              </a:ext>
            </a:extLst>
          </p:cNvPr>
          <p:cNvSpPr>
            <a:spLocks noGrp="1"/>
          </p:cNvSpPr>
          <p:nvPr>
            <p:ph type="title"/>
          </p:nvPr>
        </p:nvSpPr>
        <p:spPr>
          <a:xfrm>
            <a:off x="2065653" y="10671224"/>
            <a:ext cx="26112372" cy="17805173"/>
          </a:xfrm>
        </p:spPr>
        <p:txBody>
          <a:bodyPr anchor="b"/>
          <a:lstStyle>
            <a:lvl1pPr>
              <a:defRPr sz="21063"/>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6ABDA6-6647-B273-5751-F7840465D95A}"/>
              </a:ext>
            </a:extLst>
          </p:cNvPr>
          <p:cNvSpPr>
            <a:spLocks noGrp="1"/>
          </p:cNvSpPr>
          <p:nvPr>
            <p:ph type="body" idx="1"/>
          </p:nvPr>
        </p:nvSpPr>
        <p:spPr>
          <a:xfrm>
            <a:off x="2065653" y="28644841"/>
            <a:ext cx="26112372" cy="9363321"/>
          </a:xfrm>
        </p:spPr>
        <p:txBody>
          <a:bodyPr/>
          <a:lstStyle>
            <a:lvl1pPr marL="0" indent="0">
              <a:buNone/>
              <a:defRPr sz="8425">
                <a:solidFill>
                  <a:schemeClr val="tx1">
                    <a:tint val="82000"/>
                  </a:schemeClr>
                </a:solidFill>
              </a:defRPr>
            </a:lvl1pPr>
            <a:lvl2pPr marL="1605096" indent="0">
              <a:buNone/>
              <a:defRPr sz="7022">
                <a:solidFill>
                  <a:schemeClr val="tx1">
                    <a:tint val="82000"/>
                  </a:schemeClr>
                </a:solidFill>
              </a:defRPr>
            </a:lvl2pPr>
            <a:lvl3pPr marL="3210191" indent="0">
              <a:buNone/>
              <a:defRPr sz="6320">
                <a:solidFill>
                  <a:schemeClr val="tx1">
                    <a:tint val="82000"/>
                  </a:schemeClr>
                </a:solidFill>
              </a:defRPr>
            </a:lvl3pPr>
            <a:lvl4pPr marL="4815287" indent="0">
              <a:buNone/>
              <a:defRPr sz="5617">
                <a:solidFill>
                  <a:schemeClr val="tx1">
                    <a:tint val="82000"/>
                  </a:schemeClr>
                </a:solidFill>
              </a:defRPr>
            </a:lvl4pPr>
            <a:lvl5pPr marL="6420382" indent="0">
              <a:buNone/>
              <a:defRPr sz="5617">
                <a:solidFill>
                  <a:schemeClr val="tx1">
                    <a:tint val="82000"/>
                  </a:schemeClr>
                </a:solidFill>
              </a:defRPr>
            </a:lvl5pPr>
            <a:lvl6pPr marL="8025478" indent="0">
              <a:buNone/>
              <a:defRPr sz="5617">
                <a:solidFill>
                  <a:schemeClr val="tx1">
                    <a:tint val="82000"/>
                  </a:schemeClr>
                </a:solidFill>
              </a:defRPr>
            </a:lvl6pPr>
            <a:lvl7pPr marL="9630574" indent="0">
              <a:buNone/>
              <a:defRPr sz="5617">
                <a:solidFill>
                  <a:schemeClr val="tx1">
                    <a:tint val="82000"/>
                  </a:schemeClr>
                </a:solidFill>
              </a:defRPr>
            </a:lvl7pPr>
            <a:lvl8pPr marL="11235671" indent="0">
              <a:buNone/>
              <a:defRPr sz="5617">
                <a:solidFill>
                  <a:schemeClr val="tx1">
                    <a:tint val="82000"/>
                  </a:schemeClr>
                </a:solidFill>
              </a:defRPr>
            </a:lvl8pPr>
            <a:lvl9pPr marL="12840766" indent="0">
              <a:buNone/>
              <a:defRPr sz="5617">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F7FC1-93EB-EDD8-0935-5108CD6FCC68}"/>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5" name="Footer Placeholder 4">
            <a:extLst>
              <a:ext uri="{FF2B5EF4-FFF2-40B4-BE49-F238E27FC236}">
                <a16:creationId xmlns:a16="http://schemas.microsoft.com/office/drawing/2014/main" id="{C769C1F4-7BFF-918C-66DE-F976FE0B9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607FBE-17FF-6AB9-B39F-4E67E5C8BC4E}"/>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81406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906C-30F6-322A-19F0-ED5E5AAD14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C5B817-AD2C-6E14-B871-B5EF83ABC0E5}"/>
              </a:ext>
            </a:extLst>
          </p:cNvPr>
          <p:cNvSpPr>
            <a:spLocks noGrp="1"/>
          </p:cNvSpPr>
          <p:nvPr>
            <p:ph sz="half" idx="1"/>
          </p:nvPr>
        </p:nvSpPr>
        <p:spPr>
          <a:xfrm>
            <a:off x="2081421" y="11394523"/>
            <a:ext cx="12866966" cy="2715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C5E584-ECD6-E70E-0696-72284649AAE6}"/>
              </a:ext>
            </a:extLst>
          </p:cNvPr>
          <p:cNvSpPr>
            <a:spLocks noGrp="1"/>
          </p:cNvSpPr>
          <p:nvPr>
            <p:ph sz="half" idx="2"/>
          </p:nvPr>
        </p:nvSpPr>
        <p:spPr>
          <a:xfrm>
            <a:off x="15326827" y="11394523"/>
            <a:ext cx="12866966" cy="2715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8AE416-6C51-DC58-EF97-610622CB2920}"/>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6" name="Footer Placeholder 5">
            <a:extLst>
              <a:ext uri="{FF2B5EF4-FFF2-40B4-BE49-F238E27FC236}">
                <a16:creationId xmlns:a16="http://schemas.microsoft.com/office/drawing/2014/main" id="{494916D2-79C7-0A30-3223-DB19AC3C65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72AAD8-9228-CDA6-783C-85C490235262}"/>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214869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F078-C924-903F-0ACF-59E86222623E}"/>
              </a:ext>
            </a:extLst>
          </p:cNvPr>
          <p:cNvSpPr>
            <a:spLocks noGrp="1"/>
          </p:cNvSpPr>
          <p:nvPr>
            <p:ph type="title"/>
          </p:nvPr>
        </p:nvSpPr>
        <p:spPr>
          <a:xfrm>
            <a:off x="2085364" y="2278907"/>
            <a:ext cx="26112372" cy="827341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2132D1-5806-2F3A-4E7C-88C40B805948}"/>
              </a:ext>
            </a:extLst>
          </p:cNvPr>
          <p:cNvSpPr>
            <a:spLocks noGrp="1"/>
          </p:cNvSpPr>
          <p:nvPr>
            <p:ph type="body" idx="1"/>
          </p:nvPr>
        </p:nvSpPr>
        <p:spPr>
          <a:xfrm>
            <a:off x="2085367" y="10492870"/>
            <a:ext cx="12807833" cy="5142393"/>
          </a:xfrm>
        </p:spPr>
        <p:txBody>
          <a:bodyPr anchor="b"/>
          <a:lstStyle>
            <a:lvl1pPr marL="0" indent="0">
              <a:buNone/>
              <a:defRPr sz="8425" b="1"/>
            </a:lvl1pPr>
            <a:lvl2pPr marL="1605096" indent="0">
              <a:buNone/>
              <a:defRPr sz="7022" b="1"/>
            </a:lvl2pPr>
            <a:lvl3pPr marL="3210191" indent="0">
              <a:buNone/>
              <a:defRPr sz="6320" b="1"/>
            </a:lvl3pPr>
            <a:lvl4pPr marL="4815287" indent="0">
              <a:buNone/>
              <a:defRPr sz="5617" b="1"/>
            </a:lvl4pPr>
            <a:lvl5pPr marL="6420382" indent="0">
              <a:buNone/>
              <a:defRPr sz="5617" b="1"/>
            </a:lvl5pPr>
            <a:lvl6pPr marL="8025478" indent="0">
              <a:buNone/>
              <a:defRPr sz="5617" b="1"/>
            </a:lvl6pPr>
            <a:lvl7pPr marL="9630574" indent="0">
              <a:buNone/>
              <a:defRPr sz="5617" b="1"/>
            </a:lvl7pPr>
            <a:lvl8pPr marL="11235671" indent="0">
              <a:buNone/>
              <a:defRPr sz="5617" b="1"/>
            </a:lvl8pPr>
            <a:lvl9pPr marL="12840766" indent="0">
              <a:buNone/>
              <a:defRPr sz="5617" b="1"/>
            </a:lvl9pPr>
          </a:lstStyle>
          <a:p>
            <a:pPr lvl="0"/>
            <a:r>
              <a:rPr lang="en-US"/>
              <a:t>Click to edit Master text styles</a:t>
            </a:r>
          </a:p>
        </p:txBody>
      </p:sp>
      <p:sp>
        <p:nvSpPr>
          <p:cNvPr id="4" name="Content Placeholder 3">
            <a:extLst>
              <a:ext uri="{FF2B5EF4-FFF2-40B4-BE49-F238E27FC236}">
                <a16:creationId xmlns:a16="http://schemas.microsoft.com/office/drawing/2014/main" id="{DB11F341-1562-6F30-4661-827A787D8904}"/>
              </a:ext>
            </a:extLst>
          </p:cNvPr>
          <p:cNvSpPr>
            <a:spLocks noGrp="1"/>
          </p:cNvSpPr>
          <p:nvPr>
            <p:ph sz="half" idx="2"/>
          </p:nvPr>
        </p:nvSpPr>
        <p:spPr>
          <a:xfrm>
            <a:off x="2085367" y="15635266"/>
            <a:ext cx="12807833"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90B8DA-029D-33CF-1484-E7E9B431CCF5}"/>
              </a:ext>
            </a:extLst>
          </p:cNvPr>
          <p:cNvSpPr>
            <a:spLocks noGrp="1"/>
          </p:cNvSpPr>
          <p:nvPr>
            <p:ph type="body" sz="quarter" idx="3"/>
          </p:nvPr>
        </p:nvSpPr>
        <p:spPr>
          <a:xfrm>
            <a:off x="15326827" y="10492870"/>
            <a:ext cx="12870909" cy="5142393"/>
          </a:xfrm>
        </p:spPr>
        <p:txBody>
          <a:bodyPr anchor="b"/>
          <a:lstStyle>
            <a:lvl1pPr marL="0" indent="0">
              <a:buNone/>
              <a:defRPr sz="8425" b="1"/>
            </a:lvl1pPr>
            <a:lvl2pPr marL="1605096" indent="0">
              <a:buNone/>
              <a:defRPr sz="7022" b="1"/>
            </a:lvl2pPr>
            <a:lvl3pPr marL="3210191" indent="0">
              <a:buNone/>
              <a:defRPr sz="6320" b="1"/>
            </a:lvl3pPr>
            <a:lvl4pPr marL="4815287" indent="0">
              <a:buNone/>
              <a:defRPr sz="5617" b="1"/>
            </a:lvl4pPr>
            <a:lvl5pPr marL="6420382" indent="0">
              <a:buNone/>
              <a:defRPr sz="5617" b="1"/>
            </a:lvl5pPr>
            <a:lvl6pPr marL="8025478" indent="0">
              <a:buNone/>
              <a:defRPr sz="5617" b="1"/>
            </a:lvl6pPr>
            <a:lvl7pPr marL="9630574" indent="0">
              <a:buNone/>
              <a:defRPr sz="5617" b="1"/>
            </a:lvl7pPr>
            <a:lvl8pPr marL="11235671" indent="0">
              <a:buNone/>
              <a:defRPr sz="5617" b="1"/>
            </a:lvl8pPr>
            <a:lvl9pPr marL="12840766" indent="0">
              <a:buNone/>
              <a:defRPr sz="5617" b="1"/>
            </a:lvl9pPr>
          </a:lstStyle>
          <a:p>
            <a:pPr lvl="0"/>
            <a:r>
              <a:rPr lang="en-US"/>
              <a:t>Click to edit Master text styles</a:t>
            </a:r>
          </a:p>
        </p:txBody>
      </p:sp>
      <p:sp>
        <p:nvSpPr>
          <p:cNvPr id="6" name="Content Placeholder 5">
            <a:extLst>
              <a:ext uri="{FF2B5EF4-FFF2-40B4-BE49-F238E27FC236}">
                <a16:creationId xmlns:a16="http://schemas.microsoft.com/office/drawing/2014/main" id="{B8DF8FE7-6061-D49C-E079-59D2CDEC30CA}"/>
              </a:ext>
            </a:extLst>
          </p:cNvPr>
          <p:cNvSpPr>
            <a:spLocks noGrp="1"/>
          </p:cNvSpPr>
          <p:nvPr>
            <p:ph sz="quarter" idx="4"/>
          </p:nvPr>
        </p:nvSpPr>
        <p:spPr>
          <a:xfrm>
            <a:off x="15326827" y="15635266"/>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34F126-2461-DE6C-33CA-FE6C5939C577}"/>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8" name="Footer Placeholder 7">
            <a:extLst>
              <a:ext uri="{FF2B5EF4-FFF2-40B4-BE49-F238E27FC236}">
                <a16:creationId xmlns:a16="http://schemas.microsoft.com/office/drawing/2014/main" id="{11AB64AB-E957-A016-DB43-02DEE4BC6A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F1198A-E45E-9AF9-1396-DFD6A0A9FB3B}"/>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169572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3D6A-5E3C-9569-2DF4-2F721DDC0F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14A8B8-28BC-8491-5C90-01DC74E84A28}"/>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4" name="Footer Placeholder 3">
            <a:extLst>
              <a:ext uri="{FF2B5EF4-FFF2-40B4-BE49-F238E27FC236}">
                <a16:creationId xmlns:a16="http://schemas.microsoft.com/office/drawing/2014/main" id="{D3949751-291E-9192-7D73-464C673BBB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955D-8FDF-EAAB-2CFC-BA15BF388214}"/>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240002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235A9A-ECD2-1AF7-6D41-BD8A8340AB33}"/>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3" name="Footer Placeholder 2">
            <a:extLst>
              <a:ext uri="{FF2B5EF4-FFF2-40B4-BE49-F238E27FC236}">
                <a16:creationId xmlns:a16="http://schemas.microsoft.com/office/drawing/2014/main" id="{72CE3E74-E4C7-C262-80D8-94F2AB859C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81A2AD-84E2-D6FA-F314-750B86D10D1F}"/>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42108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2063-92EA-53D1-3B02-FF0C6C8E2B48}"/>
              </a:ext>
            </a:extLst>
          </p:cNvPr>
          <p:cNvSpPr>
            <a:spLocks noGrp="1"/>
          </p:cNvSpPr>
          <p:nvPr>
            <p:ph type="title"/>
          </p:nvPr>
        </p:nvSpPr>
        <p:spPr>
          <a:xfrm>
            <a:off x="2085367" y="2853585"/>
            <a:ext cx="9764543" cy="9987544"/>
          </a:xfrm>
        </p:spPr>
        <p:txBody>
          <a:bodyPr anchor="b"/>
          <a:lstStyle>
            <a:lvl1pPr>
              <a:defRPr sz="11233"/>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CE079A-85E7-396D-8BBB-B78C21C7AD86}"/>
              </a:ext>
            </a:extLst>
          </p:cNvPr>
          <p:cNvSpPr>
            <a:spLocks noGrp="1"/>
          </p:cNvSpPr>
          <p:nvPr>
            <p:ph idx="1"/>
          </p:nvPr>
        </p:nvSpPr>
        <p:spPr>
          <a:xfrm>
            <a:off x="12870909" y="6162952"/>
            <a:ext cx="15326826" cy="30418415"/>
          </a:xfrm>
        </p:spPr>
        <p:txBody>
          <a:bodyPr/>
          <a:lstStyle>
            <a:lvl1pPr>
              <a:defRPr sz="11233"/>
            </a:lvl1pPr>
            <a:lvl2pPr>
              <a:defRPr sz="9830"/>
            </a:lvl2pPr>
            <a:lvl3pPr>
              <a:defRPr sz="8425"/>
            </a:lvl3pPr>
            <a:lvl4pPr>
              <a:defRPr sz="7022"/>
            </a:lvl4pPr>
            <a:lvl5pPr>
              <a:defRPr sz="7022"/>
            </a:lvl5pPr>
            <a:lvl6pPr>
              <a:defRPr sz="7022"/>
            </a:lvl6pPr>
            <a:lvl7pPr>
              <a:defRPr sz="7022"/>
            </a:lvl7pPr>
            <a:lvl8pPr>
              <a:defRPr sz="7022"/>
            </a:lvl8pPr>
            <a:lvl9pPr>
              <a:defRPr sz="70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DA3B7F-337E-D2AE-C4FB-D2B87DE037E4}"/>
              </a:ext>
            </a:extLst>
          </p:cNvPr>
          <p:cNvSpPr>
            <a:spLocks noGrp="1"/>
          </p:cNvSpPr>
          <p:nvPr>
            <p:ph type="body" sz="half" idx="2"/>
          </p:nvPr>
        </p:nvSpPr>
        <p:spPr>
          <a:xfrm>
            <a:off x="2085367" y="12841131"/>
            <a:ext cx="9764543" cy="23789780"/>
          </a:xfrm>
        </p:spPr>
        <p:txBody>
          <a:bodyPr/>
          <a:lstStyle>
            <a:lvl1pPr marL="0" indent="0">
              <a:buNone/>
              <a:defRPr sz="5617"/>
            </a:lvl1pPr>
            <a:lvl2pPr marL="1605096" indent="0">
              <a:buNone/>
              <a:defRPr sz="4914"/>
            </a:lvl2pPr>
            <a:lvl3pPr marL="3210191" indent="0">
              <a:buNone/>
              <a:defRPr sz="4213"/>
            </a:lvl3pPr>
            <a:lvl4pPr marL="4815287" indent="0">
              <a:buNone/>
              <a:defRPr sz="3510"/>
            </a:lvl4pPr>
            <a:lvl5pPr marL="6420382" indent="0">
              <a:buNone/>
              <a:defRPr sz="3510"/>
            </a:lvl5pPr>
            <a:lvl6pPr marL="8025478" indent="0">
              <a:buNone/>
              <a:defRPr sz="3510"/>
            </a:lvl6pPr>
            <a:lvl7pPr marL="9630574" indent="0">
              <a:buNone/>
              <a:defRPr sz="3510"/>
            </a:lvl7pPr>
            <a:lvl8pPr marL="11235671" indent="0">
              <a:buNone/>
              <a:defRPr sz="3510"/>
            </a:lvl8pPr>
            <a:lvl9pPr marL="12840766" indent="0">
              <a:buNone/>
              <a:defRPr sz="3510"/>
            </a:lvl9pPr>
          </a:lstStyle>
          <a:p>
            <a:pPr lvl="0"/>
            <a:r>
              <a:rPr lang="en-US"/>
              <a:t>Click to edit Master text styles</a:t>
            </a:r>
          </a:p>
        </p:txBody>
      </p:sp>
      <p:sp>
        <p:nvSpPr>
          <p:cNvPr id="5" name="Date Placeholder 4">
            <a:extLst>
              <a:ext uri="{FF2B5EF4-FFF2-40B4-BE49-F238E27FC236}">
                <a16:creationId xmlns:a16="http://schemas.microsoft.com/office/drawing/2014/main" id="{04D9EAB3-8F35-DB67-7EE7-7CE568EA2695}"/>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6" name="Footer Placeholder 5">
            <a:extLst>
              <a:ext uri="{FF2B5EF4-FFF2-40B4-BE49-F238E27FC236}">
                <a16:creationId xmlns:a16="http://schemas.microsoft.com/office/drawing/2014/main" id="{6538668E-449B-3F9D-8B5D-82CFF5554A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0E578A-341A-5BD5-9FB1-288C461C8219}"/>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391624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D4BF-BC77-0B6D-3E4D-A8ED5A0424C8}"/>
              </a:ext>
            </a:extLst>
          </p:cNvPr>
          <p:cNvSpPr>
            <a:spLocks noGrp="1"/>
          </p:cNvSpPr>
          <p:nvPr>
            <p:ph type="title"/>
          </p:nvPr>
        </p:nvSpPr>
        <p:spPr>
          <a:xfrm>
            <a:off x="2085367" y="2853585"/>
            <a:ext cx="9764543" cy="9987544"/>
          </a:xfrm>
        </p:spPr>
        <p:txBody>
          <a:bodyPr anchor="b"/>
          <a:lstStyle>
            <a:lvl1pPr>
              <a:defRPr sz="11233"/>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527D5B-5A52-A13A-3B10-4A8815D5C8A9}"/>
              </a:ext>
            </a:extLst>
          </p:cNvPr>
          <p:cNvSpPr>
            <a:spLocks noGrp="1"/>
          </p:cNvSpPr>
          <p:nvPr>
            <p:ph type="pic" idx="1"/>
          </p:nvPr>
        </p:nvSpPr>
        <p:spPr>
          <a:xfrm>
            <a:off x="12870909" y="6162952"/>
            <a:ext cx="15326826" cy="30418415"/>
          </a:xfrm>
        </p:spPr>
        <p:txBody>
          <a:bodyPr/>
          <a:lstStyle>
            <a:lvl1pPr marL="0" indent="0">
              <a:buNone/>
              <a:defRPr sz="11233"/>
            </a:lvl1pPr>
            <a:lvl2pPr marL="1605096" indent="0">
              <a:buNone/>
              <a:defRPr sz="9830"/>
            </a:lvl2pPr>
            <a:lvl3pPr marL="3210191" indent="0">
              <a:buNone/>
              <a:defRPr sz="8425"/>
            </a:lvl3pPr>
            <a:lvl4pPr marL="4815287" indent="0">
              <a:buNone/>
              <a:defRPr sz="7022"/>
            </a:lvl4pPr>
            <a:lvl5pPr marL="6420382" indent="0">
              <a:buNone/>
              <a:defRPr sz="7022"/>
            </a:lvl5pPr>
            <a:lvl6pPr marL="8025478" indent="0">
              <a:buNone/>
              <a:defRPr sz="7022"/>
            </a:lvl6pPr>
            <a:lvl7pPr marL="9630574" indent="0">
              <a:buNone/>
              <a:defRPr sz="7022"/>
            </a:lvl7pPr>
            <a:lvl8pPr marL="11235671" indent="0">
              <a:buNone/>
              <a:defRPr sz="7022"/>
            </a:lvl8pPr>
            <a:lvl9pPr marL="12840766" indent="0">
              <a:buNone/>
              <a:defRPr sz="7022"/>
            </a:lvl9pPr>
          </a:lstStyle>
          <a:p>
            <a:endParaRPr lang="en-GB"/>
          </a:p>
        </p:txBody>
      </p:sp>
      <p:sp>
        <p:nvSpPr>
          <p:cNvPr id="4" name="Text Placeholder 3">
            <a:extLst>
              <a:ext uri="{FF2B5EF4-FFF2-40B4-BE49-F238E27FC236}">
                <a16:creationId xmlns:a16="http://schemas.microsoft.com/office/drawing/2014/main" id="{8DD05F08-0A80-73EA-DF41-D219C9057DD1}"/>
              </a:ext>
            </a:extLst>
          </p:cNvPr>
          <p:cNvSpPr>
            <a:spLocks noGrp="1"/>
          </p:cNvSpPr>
          <p:nvPr>
            <p:ph type="body" sz="half" idx="2"/>
          </p:nvPr>
        </p:nvSpPr>
        <p:spPr>
          <a:xfrm>
            <a:off x="2085367" y="12841131"/>
            <a:ext cx="9764543" cy="23789780"/>
          </a:xfrm>
        </p:spPr>
        <p:txBody>
          <a:bodyPr/>
          <a:lstStyle>
            <a:lvl1pPr marL="0" indent="0">
              <a:buNone/>
              <a:defRPr sz="5617"/>
            </a:lvl1pPr>
            <a:lvl2pPr marL="1605096" indent="0">
              <a:buNone/>
              <a:defRPr sz="4914"/>
            </a:lvl2pPr>
            <a:lvl3pPr marL="3210191" indent="0">
              <a:buNone/>
              <a:defRPr sz="4213"/>
            </a:lvl3pPr>
            <a:lvl4pPr marL="4815287" indent="0">
              <a:buNone/>
              <a:defRPr sz="3510"/>
            </a:lvl4pPr>
            <a:lvl5pPr marL="6420382" indent="0">
              <a:buNone/>
              <a:defRPr sz="3510"/>
            </a:lvl5pPr>
            <a:lvl6pPr marL="8025478" indent="0">
              <a:buNone/>
              <a:defRPr sz="3510"/>
            </a:lvl6pPr>
            <a:lvl7pPr marL="9630574" indent="0">
              <a:buNone/>
              <a:defRPr sz="3510"/>
            </a:lvl7pPr>
            <a:lvl8pPr marL="11235671" indent="0">
              <a:buNone/>
              <a:defRPr sz="3510"/>
            </a:lvl8pPr>
            <a:lvl9pPr marL="12840766" indent="0">
              <a:buNone/>
              <a:defRPr sz="3510"/>
            </a:lvl9pPr>
          </a:lstStyle>
          <a:p>
            <a:pPr lvl="0"/>
            <a:r>
              <a:rPr lang="en-US"/>
              <a:t>Click to edit Master text styles</a:t>
            </a:r>
          </a:p>
        </p:txBody>
      </p:sp>
      <p:sp>
        <p:nvSpPr>
          <p:cNvPr id="5" name="Date Placeholder 4">
            <a:extLst>
              <a:ext uri="{FF2B5EF4-FFF2-40B4-BE49-F238E27FC236}">
                <a16:creationId xmlns:a16="http://schemas.microsoft.com/office/drawing/2014/main" id="{18F2D396-5544-BBF9-4BAB-C4F24239107C}"/>
              </a:ext>
            </a:extLst>
          </p:cNvPr>
          <p:cNvSpPr>
            <a:spLocks noGrp="1"/>
          </p:cNvSpPr>
          <p:nvPr>
            <p:ph type="dt" sz="half" idx="10"/>
          </p:nvPr>
        </p:nvSpPr>
        <p:spPr/>
        <p:txBody>
          <a:bodyPr/>
          <a:lstStyle/>
          <a:p>
            <a:fld id="{00D353C2-8D3F-4B39-8DF1-2271E5DE6DFA}" type="datetimeFigureOut">
              <a:rPr lang="en-GB" smtClean="0"/>
              <a:t>27/02/2026</a:t>
            </a:fld>
            <a:endParaRPr lang="en-GB"/>
          </a:p>
        </p:txBody>
      </p:sp>
      <p:sp>
        <p:nvSpPr>
          <p:cNvPr id="6" name="Footer Placeholder 5">
            <a:extLst>
              <a:ext uri="{FF2B5EF4-FFF2-40B4-BE49-F238E27FC236}">
                <a16:creationId xmlns:a16="http://schemas.microsoft.com/office/drawing/2014/main" id="{03336EB3-D41A-DA1C-934B-405610C9B7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4CA479-A6E4-6F4D-6FBD-3A21FA3BA260}"/>
              </a:ext>
            </a:extLst>
          </p:cNvPr>
          <p:cNvSpPr>
            <a:spLocks noGrp="1"/>
          </p:cNvSpPr>
          <p:nvPr>
            <p:ph type="sldNum" sz="quarter" idx="12"/>
          </p:nvPr>
        </p:nvSpPr>
        <p:spPr/>
        <p:txBody>
          <a:bodyPr/>
          <a:lstStyle/>
          <a:p>
            <a:fld id="{1AEECDCD-A167-440B-BF70-5E721848CBF6}" type="slidenum">
              <a:rPr lang="en-GB" smtClean="0"/>
              <a:t>‹#›</a:t>
            </a:fld>
            <a:endParaRPr lang="en-GB"/>
          </a:p>
        </p:txBody>
      </p:sp>
    </p:spTree>
    <p:extLst>
      <p:ext uri="{BB962C8B-B14F-4D97-AF65-F5344CB8AC3E}">
        <p14:creationId xmlns:p14="http://schemas.microsoft.com/office/powerpoint/2010/main" val="110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9644D-4C2A-2162-8F19-D6D9CFF6EF2D}"/>
              </a:ext>
            </a:extLst>
          </p:cNvPr>
          <p:cNvSpPr>
            <a:spLocks noGrp="1"/>
          </p:cNvSpPr>
          <p:nvPr>
            <p:ph type="title"/>
          </p:nvPr>
        </p:nvSpPr>
        <p:spPr>
          <a:xfrm>
            <a:off x="2081421" y="2278907"/>
            <a:ext cx="26112372" cy="827341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2EA379-0971-44C1-01FE-A8F4245F0FEB}"/>
              </a:ext>
            </a:extLst>
          </p:cNvPr>
          <p:cNvSpPr>
            <a:spLocks noGrp="1"/>
          </p:cNvSpPr>
          <p:nvPr>
            <p:ph type="body" idx="1"/>
          </p:nvPr>
        </p:nvSpPr>
        <p:spPr>
          <a:xfrm>
            <a:off x="2081421" y="11394523"/>
            <a:ext cx="26112372" cy="27158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5A75D1-97CF-D3CF-EFA3-961830A47824}"/>
              </a:ext>
            </a:extLst>
          </p:cNvPr>
          <p:cNvSpPr>
            <a:spLocks noGrp="1"/>
          </p:cNvSpPr>
          <p:nvPr>
            <p:ph type="dt" sz="half" idx="2"/>
          </p:nvPr>
        </p:nvSpPr>
        <p:spPr>
          <a:xfrm>
            <a:off x="2081422" y="39672752"/>
            <a:ext cx="6811923" cy="2278904"/>
          </a:xfrm>
          <a:prstGeom prst="rect">
            <a:avLst/>
          </a:prstGeom>
        </p:spPr>
        <p:txBody>
          <a:bodyPr vert="horz" lIns="91440" tIns="45720" rIns="91440" bIns="45720" rtlCol="0" anchor="ctr"/>
          <a:lstStyle>
            <a:lvl1pPr algn="l">
              <a:defRPr sz="4213">
                <a:solidFill>
                  <a:schemeClr val="tx1">
                    <a:tint val="82000"/>
                  </a:schemeClr>
                </a:solidFill>
              </a:defRPr>
            </a:lvl1pPr>
          </a:lstStyle>
          <a:p>
            <a:fld id="{00D353C2-8D3F-4B39-8DF1-2271E5DE6DFA}" type="datetimeFigureOut">
              <a:rPr lang="en-GB" smtClean="0"/>
              <a:t>27/02/2026</a:t>
            </a:fld>
            <a:endParaRPr lang="en-GB"/>
          </a:p>
        </p:txBody>
      </p:sp>
      <p:sp>
        <p:nvSpPr>
          <p:cNvPr id="5" name="Footer Placeholder 4">
            <a:extLst>
              <a:ext uri="{FF2B5EF4-FFF2-40B4-BE49-F238E27FC236}">
                <a16:creationId xmlns:a16="http://schemas.microsoft.com/office/drawing/2014/main" id="{B01E4229-D6EC-A4AE-7BFC-AD964F081D65}"/>
              </a:ext>
            </a:extLst>
          </p:cNvPr>
          <p:cNvSpPr>
            <a:spLocks noGrp="1"/>
          </p:cNvSpPr>
          <p:nvPr>
            <p:ph type="ftr" sz="quarter" idx="3"/>
          </p:nvPr>
        </p:nvSpPr>
        <p:spPr>
          <a:xfrm>
            <a:off x="10028665" y="39672752"/>
            <a:ext cx="10217884" cy="2278904"/>
          </a:xfrm>
          <a:prstGeom prst="rect">
            <a:avLst/>
          </a:prstGeom>
        </p:spPr>
        <p:txBody>
          <a:bodyPr vert="horz" lIns="91440" tIns="45720" rIns="91440" bIns="45720" rtlCol="0" anchor="ctr"/>
          <a:lstStyle>
            <a:lvl1pPr algn="ctr">
              <a:defRPr sz="4213">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3DE7DA0-1179-372E-6D83-FC65B9C93317}"/>
              </a:ext>
            </a:extLst>
          </p:cNvPr>
          <p:cNvSpPr>
            <a:spLocks noGrp="1"/>
          </p:cNvSpPr>
          <p:nvPr>
            <p:ph type="sldNum" sz="quarter" idx="4"/>
          </p:nvPr>
        </p:nvSpPr>
        <p:spPr>
          <a:xfrm>
            <a:off x="21381870" y="39672752"/>
            <a:ext cx="6811923" cy="2278904"/>
          </a:xfrm>
          <a:prstGeom prst="rect">
            <a:avLst/>
          </a:prstGeom>
        </p:spPr>
        <p:txBody>
          <a:bodyPr vert="horz" lIns="91440" tIns="45720" rIns="91440" bIns="45720" rtlCol="0" anchor="ctr"/>
          <a:lstStyle>
            <a:lvl1pPr algn="r">
              <a:defRPr sz="4213">
                <a:solidFill>
                  <a:schemeClr val="tx1">
                    <a:tint val="82000"/>
                  </a:schemeClr>
                </a:solidFill>
              </a:defRPr>
            </a:lvl1pPr>
          </a:lstStyle>
          <a:p>
            <a:fld id="{1AEECDCD-A167-440B-BF70-5E721848CBF6}" type="slidenum">
              <a:rPr lang="en-GB" smtClean="0"/>
              <a:t>‹#›</a:t>
            </a:fld>
            <a:endParaRPr lang="en-GB"/>
          </a:p>
        </p:txBody>
      </p:sp>
    </p:spTree>
    <p:extLst>
      <p:ext uri="{BB962C8B-B14F-4D97-AF65-F5344CB8AC3E}">
        <p14:creationId xmlns:p14="http://schemas.microsoft.com/office/powerpoint/2010/main" val="4192015935"/>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xStyles>
    <p:titleStyle>
      <a:lvl1pPr algn="l" defTabSz="3210191" rtl="0" eaLnBrk="1" latinLnBrk="0" hangingPunct="1">
        <a:lnSpc>
          <a:spcPct val="90000"/>
        </a:lnSpc>
        <a:spcBef>
          <a:spcPct val="0"/>
        </a:spcBef>
        <a:buNone/>
        <a:defRPr sz="15447" kern="1200">
          <a:solidFill>
            <a:schemeClr val="tx1"/>
          </a:solidFill>
          <a:latin typeface="+mj-lt"/>
          <a:ea typeface="+mj-ea"/>
          <a:cs typeface="+mj-cs"/>
        </a:defRPr>
      </a:lvl1pPr>
    </p:titleStyle>
    <p:bodyStyle>
      <a:lvl1pPr marL="802549" indent="-802549" algn="l" defTabSz="3210191" rtl="0" eaLnBrk="1" latinLnBrk="0" hangingPunct="1">
        <a:lnSpc>
          <a:spcPct val="90000"/>
        </a:lnSpc>
        <a:spcBef>
          <a:spcPts val="3510"/>
        </a:spcBef>
        <a:buFont typeface="Arial" panose="020B0604020202020204" pitchFamily="34" charset="0"/>
        <a:buChar char="•"/>
        <a:defRPr sz="9830" kern="1200">
          <a:solidFill>
            <a:schemeClr val="tx1"/>
          </a:solidFill>
          <a:latin typeface="+mn-lt"/>
          <a:ea typeface="+mn-ea"/>
          <a:cs typeface="+mn-cs"/>
        </a:defRPr>
      </a:lvl1pPr>
      <a:lvl2pPr marL="2407645" indent="-802549" algn="l" defTabSz="3210191" rtl="0" eaLnBrk="1" latinLnBrk="0" hangingPunct="1">
        <a:lnSpc>
          <a:spcPct val="90000"/>
        </a:lnSpc>
        <a:spcBef>
          <a:spcPts val="1756"/>
        </a:spcBef>
        <a:buFont typeface="Arial" panose="020B0604020202020204" pitchFamily="34" charset="0"/>
        <a:buChar char="•"/>
        <a:defRPr sz="8425" kern="1200">
          <a:solidFill>
            <a:schemeClr val="tx1"/>
          </a:solidFill>
          <a:latin typeface="+mn-lt"/>
          <a:ea typeface="+mn-ea"/>
          <a:cs typeface="+mn-cs"/>
        </a:defRPr>
      </a:lvl2pPr>
      <a:lvl3pPr marL="4012740" indent="-802549" algn="l" defTabSz="3210191" rtl="0" eaLnBrk="1" latinLnBrk="0" hangingPunct="1">
        <a:lnSpc>
          <a:spcPct val="90000"/>
        </a:lnSpc>
        <a:spcBef>
          <a:spcPts val="1756"/>
        </a:spcBef>
        <a:buFont typeface="Arial" panose="020B0604020202020204" pitchFamily="34" charset="0"/>
        <a:buChar char="•"/>
        <a:defRPr sz="7022" kern="1200">
          <a:solidFill>
            <a:schemeClr val="tx1"/>
          </a:solidFill>
          <a:latin typeface="+mn-lt"/>
          <a:ea typeface="+mn-ea"/>
          <a:cs typeface="+mn-cs"/>
        </a:defRPr>
      </a:lvl3pPr>
      <a:lvl4pPr marL="5617836" indent="-802549" algn="l" defTabSz="321019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4pPr>
      <a:lvl5pPr marL="7222930" indent="-802549" algn="l" defTabSz="321019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5pPr>
      <a:lvl6pPr marL="8828026" indent="-802549" algn="l" defTabSz="321019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6pPr>
      <a:lvl7pPr marL="10433122" indent="-802549" algn="l" defTabSz="321019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7pPr>
      <a:lvl8pPr marL="12038217" indent="-802549" algn="l" defTabSz="321019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8pPr>
      <a:lvl9pPr marL="13643313" indent="-802549" algn="l" defTabSz="3210191" rtl="0" eaLnBrk="1" latinLnBrk="0" hangingPunct="1">
        <a:lnSpc>
          <a:spcPct val="90000"/>
        </a:lnSpc>
        <a:spcBef>
          <a:spcPts val="1756"/>
        </a:spcBef>
        <a:buFont typeface="Arial" panose="020B0604020202020204" pitchFamily="34" charset="0"/>
        <a:buChar char="•"/>
        <a:defRPr sz="6320" kern="1200">
          <a:solidFill>
            <a:schemeClr val="tx1"/>
          </a:solidFill>
          <a:latin typeface="+mn-lt"/>
          <a:ea typeface="+mn-ea"/>
          <a:cs typeface="+mn-cs"/>
        </a:defRPr>
      </a:lvl9pPr>
    </p:bodyStyle>
    <p:otherStyle>
      <a:defPPr>
        <a:defRPr lang="en-US"/>
      </a:defPPr>
      <a:lvl1pPr marL="0" algn="l" defTabSz="3210191" rtl="0" eaLnBrk="1" latinLnBrk="0" hangingPunct="1">
        <a:defRPr sz="6320" kern="1200">
          <a:solidFill>
            <a:schemeClr val="tx1"/>
          </a:solidFill>
          <a:latin typeface="+mn-lt"/>
          <a:ea typeface="+mn-ea"/>
          <a:cs typeface="+mn-cs"/>
        </a:defRPr>
      </a:lvl1pPr>
      <a:lvl2pPr marL="1605096" algn="l" defTabSz="3210191" rtl="0" eaLnBrk="1" latinLnBrk="0" hangingPunct="1">
        <a:defRPr sz="6320" kern="1200">
          <a:solidFill>
            <a:schemeClr val="tx1"/>
          </a:solidFill>
          <a:latin typeface="+mn-lt"/>
          <a:ea typeface="+mn-ea"/>
          <a:cs typeface="+mn-cs"/>
        </a:defRPr>
      </a:lvl2pPr>
      <a:lvl3pPr marL="3210191" algn="l" defTabSz="3210191" rtl="0" eaLnBrk="1" latinLnBrk="0" hangingPunct="1">
        <a:defRPr sz="6320" kern="1200">
          <a:solidFill>
            <a:schemeClr val="tx1"/>
          </a:solidFill>
          <a:latin typeface="+mn-lt"/>
          <a:ea typeface="+mn-ea"/>
          <a:cs typeface="+mn-cs"/>
        </a:defRPr>
      </a:lvl3pPr>
      <a:lvl4pPr marL="4815287" algn="l" defTabSz="3210191" rtl="0" eaLnBrk="1" latinLnBrk="0" hangingPunct="1">
        <a:defRPr sz="6320" kern="1200">
          <a:solidFill>
            <a:schemeClr val="tx1"/>
          </a:solidFill>
          <a:latin typeface="+mn-lt"/>
          <a:ea typeface="+mn-ea"/>
          <a:cs typeface="+mn-cs"/>
        </a:defRPr>
      </a:lvl4pPr>
      <a:lvl5pPr marL="6420382" algn="l" defTabSz="3210191" rtl="0" eaLnBrk="1" latinLnBrk="0" hangingPunct="1">
        <a:defRPr sz="6320" kern="1200">
          <a:solidFill>
            <a:schemeClr val="tx1"/>
          </a:solidFill>
          <a:latin typeface="+mn-lt"/>
          <a:ea typeface="+mn-ea"/>
          <a:cs typeface="+mn-cs"/>
        </a:defRPr>
      </a:lvl5pPr>
      <a:lvl6pPr marL="8025478" algn="l" defTabSz="3210191" rtl="0" eaLnBrk="1" latinLnBrk="0" hangingPunct="1">
        <a:defRPr sz="6320" kern="1200">
          <a:solidFill>
            <a:schemeClr val="tx1"/>
          </a:solidFill>
          <a:latin typeface="+mn-lt"/>
          <a:ea typeface="+mn-ea"/>
          <a:cs typeface="+mn-cs"/>
        </a:defRPr>
      </a:lvl6pPr>
      <a:lvl7pPr marL="9630574" algn="l" defTabSz="3210191" rtl="0" eaLnBrk="1" latinLnBrk="0" hangingPunct="1">
        <a:defRPr sz="6320" kern="1200">
          <a:solidFill>
            <a:schemeClr val="tx1"/>
          </a:solidFill>
          <a:latin typeface="+mn-lt"/>
          <a:ea typeface="+mn-ea"/>
          <a:cs typeface="+mn-cs"/>
        </a:defRPr>
      </a:lvl7pPr>
      <a:lvl8pPr marL="11235671" algn="l" defTabSz="3210191" rtl="0" eaLnBrk="1" latinLnBrk="0" hangingPunct="1">
        <a:defRPr sz="6320" kern="1200">
          <a:solidFill>
            <a:schemeClr val="tx1"/>
          </a:solidFill>
          <a:latin typeface="+mn-lt"/>
          <a:ea typeface="+mn-ea"/>
          <a:cs typeface="+mn-cs"/>
        </a:defRPr>
      </a:lvl8pPr>
      <a:lvl9pPr marL="12840766" algn="l" defTabSz="3210191" rtl="0" eaLnBrk="1" latinLnBrk="0" hangingPunct="1">
        <a:defRPr sz="6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D1972FB-0C7C-49E3-9853-F7FDB9CA2372}"/>
              </a:ext>
            </a:extLst>
          </p:cNvPr>
          <p:cNvGrpSpPr/>
          <p:nvPr/>
        </p:nvGrpSpPr>
        <p:grpSpPr>
          <a:xfrm>
            <a:off x="1" y="133697"/>
            <a:ext cx="30353616" cy="42803763"/>
            <a:chOff x="0" y="-1"/>
            <a:chExt cx="30275213" cy="42803763"/>
          </a:xfrm>
        </p:grpSpPr>
        <p:pic>
          <p:nvPicPr>
            <p:cNvPr id="5" name="Picture 4">
              <a:extLst>
                <a:ext uri="{FF2B5EF4-FFF2-40B4-BE49-F238E27FC236}">
                  <a16:creationId xmlns:a16="http://schemas.microsoft.com/office/drawing/2014/main" id="{80BD4BA1-1C68-4860-AF85-2A957B999CA2}"/>
                </a:ext>
              </a:extLst>
            </p:cNvPr>
            <p:cNvPicPr>
              <a:picLocks noChangeAspect="1"/>
            </p:cNvPicPr>
            <p:nvPr/>
          </p:nvPicPr>
          <p:blipFill>
            <a:blip r:embed="rId2">
              <a:alphaModFix amt="20000"/>
            </a:blip>
            <a:stretch>
              <a:fillRect/>
            </a:stretch>
          </p:blipFill>
          <p:spPr>
            <a:xfrm>
              <a:off x="0" y="-1"/>
              <a:ext cx="30275213" cy="42803763"/>
            </a:xfrm>
            <a:prstGeom prst="rect">
              <a:avLst/>
            </a:prstGeom>
          </p:spPr>
        </p:pic>
        <p:sp>
          <p:nvSpPr>
            <p:cNvPr id="21" name="Rectangle 20">
              <a:extLst>
                <a:ext uri="{FF2B5EF4-FFF2-40B4-BE49-F238E27FC236}">
                  <a16:creationId xmlns:a16="http://schemas.microsoft.com/office/drawing/2014/main" id="{D42DC8CD-D6AC-4883-8F21-0AF6A0E22DB6}"/>
                </a:ext>
              </a:extLst>
            </p:cNvPr>
            <p:cNvSpPr/>
            <p:nvPr/>
          </p:nvSpPr>
          <p:spPr>
            <a:xfrm>
              <a:off x="3948272" y="41844913"/>
              <a:ext cx="4251831" cy="626806"/>
            </a:xfrm>
            <a:prstGeom prst="rect">
              <a:avLst/>
            </a:prstGeom>
            <a:solidFill>
              <a:srgbClr val="CD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29C4C22C-39C9-4445-96BF-303DBA218EBE}"/>
              </a:ext>
            </a:extLst>
          </p:cNvPr>
          <p:cNvSpPr/>
          <p:nvPr/>
        </p:nvSpPr>
        <p:spPr>
          <a:xfrm>
            <a:off x="753032" y="4320571"/>
            <a:ext cx="12183418" cy="1651671"/>
          </a:xfrm>
          <a:prstGeom prst="rect">
            <a:avLst/>
          </a:prstGeom>
        </p:spPr>
        <p:txBody>
          <a:bodyPr wrap="square" anchor="ctr">
            <a:spAutoFit/>
          </a:bodyPr>
          <a:lstStyle/>
          <a:p>
            <a:pPr>
              <a:lnSpc>
                <a:spcPct val="150000"/>
              </a:lnSpc>
              <a:spcAft>
                <a:spcPts val="2802"/>
              </a:spcAft>
            </a:pPr>
            <a:r>
              <a:rPr lang="en-GB" sz="3600" b="1" dirty="0">
                <a:solidFill>
                  <a:srgbClr val="333333"/>
                </a:solidFill>
                <a:latin typeface="Arial" panose="020B0604020202020204" pitchFamily="34" charset="0"/>
                <a:ea typeface="Verdana" panose="020B0604030504040204" pitchFamily="34" charset="0"/>
                <a:cs typeface="Arial" panose="020B0604020202020204" pitchFamily="34" charset="0"/>
              </a:rPr>
              <a:t>Goodwin, C. D.</a:t>
            </a:r>
            <a:r>
              <a:rPr lang="en-GB" sz="3600" b="1" baseline="30000" dirty="0">
                <a:solidFill>
                  <a:srgbClr val="333333"/>
                </a:solidFill>
                <a:latin typeface="Arial" panose="020B0604020202020204" pitchFamily="34" charset="0"/>
                <a:ea typeface="Verdana" panose="020B0604030504040204" pitchFamily="34" charset="0"/>
                <a:cs typeface="Arial" panose="020B0604020202020204" pitchFamily="34" charset="0"/>
              </a:rPr>
              <a:t>1</a:t>
            </a:r>
            <a:r>
              <a:rPr lang="en-GB" sz="3600" b="1" dirty="0">
                <a:solidFill>
                  <a:srgbClr val="333333"/>
                </a:solidFill>
                <a:latin typeface="Arial" panose="020B0604020202020204" pitchFamily="34" charset="0"/>
                <a:ea typeface="Verdana" panose="020B0604030504040204" pitchFamily="34" charset="0"/>
                <a:cs typeface="Arial" panose="020B0604020202020204" pitchFamily="34" charset="0"/>
              </a:rPr>
              <a:t>, Jones, R.M.</a:t>
            </a:r>
            <a:r>
              <a:rPr lang="en-GB" sz="3600" b="1" baseline="30000" dirty="0">
                <a:solidFill>
                  <a:srgbClr val="333333"/>
                </a:solidFill>
                <a:latin typeface="Arial" panose="020B0604020202020204" pitchFamily="34" charset="0"/>
                <a:ea typeface="Verdana" panose="020B0604030504040204" pitchFamily="34" charset="0"/>
                <a:cs typeface="Arial" panose="020B0604020202020204" pitchFamily="34" charset="0"/>
              </a:rPr>
              <a:t>1</a:t>
            </a:r>
            <a:r>
              <a:rPr lang="en-GB" sz="3600" b="1" dirty="0">
                <a:solidFill>
                  <a:srgbClr val="333333"/>
                </a:solidFill>
                <a:latin typeface="Arial" panose="020B0604020202020204" pitchFamily="34" charset="0"/>
                <a:ea typeface="Verdana" panose="020B0604030504040204" pitchFamily="34" charset="0"/>
                <a:cs typeface="Arial" panose="020B0604020202020204" pitchFamily="34" charset="0"/>
              </a:rPr>
              <a:t>, and Merriman, A.J.</a:t>
            </a:r>
            <a:r>
              <a:rPr lang="en-GB" sz="3600" b="1" baseline="30000" dirty="0">
                <a:solidFill>
                  <a:srgbClr val="333333"/>
                </a:solidFill>
                <a:latin typeface="Arial" panose="020B0604020202020204" pitchFamily="34" charset="0"/>
                <a:ea typeface="Verdana" panose="020B0604030504040204" pitchFamily="34" charset="0"/>
                <a:cs typeface="Arial" panose="020B0604020202020204" pitchFamily="34" charset="0"/>
              </a:rPr>
              <a:t>1</a:t>
            </a:r>
            <a:br>
              <a:rPr lang="en-GB" sz="3600" b="1" dirty="0">
                <a:solidFill>
                  <a:srgbClr val="333333"/>
                </a:solidFill>
                <a:latin typeface="Arial" panose="020B0604020202020204" pitchFamily="34" charset="0"/>
                <a:ea typeface="Verdana" panose="020B0604030504040204" pitchFamily="34" charset="0"/>
                <a:cs typeface="Arial" panose="020B0604020202020204" pitchFamily="34" charset="0"/>
              </a:rPr>
            </a:br>
            <a:r>
              <a:rPr lang="en-GB" sz="3600" dirty="0">
                <a:solidFill>
                  <a:srgbClr val="333333"/>
                </a:solidFill>
                <a:latin typeface="Arial" panose="020B0604020202020204" pitchFamily="34" charset="0"/>
                <a:ea typeface="Verdana" panose="020B0604030504040204" pitchFamily="34" charset="0"/>
                <a:cs typeface="Arial" panose="020B0604020202020204" pitchFamily="34" charset="0"/>
              </a:rPr>
              <a:t>Betsi Cadwaladr University Health Board</a:t>
            </a:r>
          </a:p>
        </p:txBody>
      </p:sp>
      <p:pic>
        <p:nvPicPr>
          <p:cNvPr id="7" name="Picture 2" descr="Turnkey asbestos consultancy for Betsi Cadwaladr University Health ...">
            <a:extLst>
              <a:ext uri="{FF2B5EF4-FFF2-40B4-BE49-F238E27FC236}">
                <a16:creationId xmlns:a16="http://schemas.microsoft.com/office/drawing/2014/main" id="{509584E7-E54F-4C4A-86B9-C2EBB003E6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1071" y="4061767"/>
            <a:ext cx="7034726" cy="2046203"/>
          </a:xfrm>
          <a:prstGeom prst="rect">
            <a:avLst/>
          </a:prstGeom>
        </p:spPr>
      </p:pic>
      <p:pic>
        <p:nvPicPr>
          <p:cNvPr id="8" name="Picture 4" descr="Bevan Commission">
            <a:extLst>
              <a:ext uri="{FF2B5EF4-FFF2-40B4-BE49-F238E27FC236}">
                <a16:creationId xmlns:a16="http://schemas.microsoft.com/office/drawing/2014/main" id="{A426BEDB-A6FD-4B95-B888-0D5244F8F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3753" y="4061767"/>
            <a:ext cx="3649865" cy="2046203"/>
          </a:xfrm>
          <a:prstGeom prst="rect">
            <a:avLst/>
          </a:prstGeom>
        </p:spPr>
      </p:pic>
      <p:sp>
        <p:nvSpPr>
          <p:cNvPr id="9" name="TextBox 8">
            <a:extLst>
              <a:ext uri="{FF2B5EF4-FFF2-40B4-BE49-F238E27FC236}">
                <a16:creationId xmlns:a16="http://schemas.microsoft.com/office/drawing/2014/main" id="{BF6E628A-6A41-4A85-B7E6-F393BC42A866}"/>
              </a:ext>
            </a:extLst>
          </p:cNvPr>
          <p:cNvSpPr txBox="1"/>
          <p:nvPr/>
        </p:nvSpPr>
        <p:spPr>
          <a:xfrm>
            <a:off x="753033" y="645447"/>
            <a:ext cx="28561556" cy="3416320"/>
          </a:xfrm>
          <a:prstGeom prst="rect">
            <a:avLst/>
          </a:prstGeom>
          <a:noFill/>
        </p:spPr>
        <p:txBody>
          <a:bodyPr wrap="square">
            <a:spAutoFit/>
          </a:bodyPr>
          <a:lstStyle/>
          <a:p>
            <a:pPr lvl="0" hangingPunct="0"/>
            <a:r>
              <a:rPr lang="en-GB" sz="7200" b="1" dirty="0">
                <a:solidFill>
                  <a:schemeClr val="accent1">
                    <a:lumMod val="60000"/>
                    <a:lumOff val="40000"/>
                  </a:schemeClr>
                </a:solidFill>
                <a:latin typeface="Arial" panose="020B0604020202020204" pitchFamily="34" charset="0"/>
                <a:cs typeface="Arial" panose="020B0604020202020204" pitchFamily="34" charset="0"/>
              </a:rPr>
              <a:t>Enhancing Sustainability Through Insourced Semi-Automated Production of Piperacillin/ Tazobactam Ready To Administer Doses</a:t>
            </a:r>
          </a:p>
        </p:txBody>
      </p:sp>
      <p:grpSp>
        <p:nvGrpSpPr>
          <p:cNvPr id="10" name="Group 9">
            <a:extLst>
              <a:ext uri="{FF2B5EF4-FFF2-40B4-BE49-F238E27FC236}">
                <a16:creationId xmlns:a16="http://schemas.microsoft.com/office/drawing/2014/main" id="{598E523F-8342-4A68-A3ED-38161AC6B840}"/>
              </a:ext>
            </a:extLst>
          </p:cNvPr>
          <p:cNvGrpSpPr/>
          <p:nvPr/>
        </p:nvGrpSpPr>
        <p:grpSpPr>
          <a:xfrm>
            <a:off x="23099142" y="39333022"/>
            <a:ext cx="6572637" cy="2842238"/>
            <a:chOff x="0" y="39675441"/>
            <a:chExt cx="7349127" cy="3128322"/>
          </a:xfrm>
          <a:noFill/>
        </p:grpSpPr>
        <p:sp>
          <p:nvSpPr>
            <p:cNvPr id="11" name="Rectangle 10">
              <a:extLst>
                <a:ext uri="{FF2B5EF4-FFF2-40B4-BE49-F238E27FC236}">
                  <a16:creationId xmlns:a16="http://schemas.microsoft.com/office/drawing/2014/main" id="{FFB126C0-7D10-4390-8CE5-9797DEE8D8E0}"/>
                </a:ext>
              </a:extLst>
            </p:cNvPr>
            <p:cNvSpPr/>
            <p:nvPr/>
          </p:nvSpPr>
          <p:spPr>
            <a:xfrm>
              <a:off x="0" y="39734458"/>
              <a:ext cx="7349127" cy="30693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2802"/>
                </a:spcAft>
              </a:pPr>
              <a:r>
                <a:rPr lang="en-GB" sz="2600" b="1" dirty="0">
                  <a:solidFill>
                    <a:schemeClr val="tx1"/>
                  </a:solidFill>
                  <a:latin typeface="Arial" panose="020B0604020202020204" pitchFamily="34" charset="0"/>
                  <a:cs typeface="Arial" panose="020B0604020202020204" pitchFamily="34" charset="0"/>
                </a:rPr>
                <a:t>Christopher Goodwin</a:t>
              </a:r>
            </a:p>
            <a:p>
              <a:pPr>
                <a:spcAft>
                  <a:spcPts val="2802"/>
                </a:spcAft>
              </a:pPr>
              <a:r>
                <a:rPr lang="en-GB" sz="2600" dirty="0">
                  <a:solidFill>
                    <a:schemeClr val="tx1"/>
                  </a:solidFill>
                  <a:latin typeface="Arial" panose="020B0604020202020204" pitchFamily="34" charset="0"/>
                  <a:cs typeface="Arial" panose="020B0604020202020204" pitchFamily="34" charset="0"/>
                </a:rPr>
                <a:t>Senior QA / QC Analyst</a:t>
              </a:r>
            </a:p>
            <a:p>
              <a:pPr>
                <a:spcAft>
                  <a:spcPts val="2802"/>
                </a:spcAft>
              </a:pPr>
              <a:r>
                <a:rPr lang="en-GB" sz="2600" b="1" dirty="0">
                  <a:solidFill>
                    <a:schemeClr val="tx1"/>
                  </a:solidFill>
                  <a:latin typeface="Arial" panose="020B0604020202020204" pitchFamily="34" charset="0"/>
                  <a:cs typeface="Arial" panose="020B0604020202020204" pitchFamily="34" charset="0"/>
                </a:rPr>
                <a:t>E: </a:t>
              </a:r>
              <a:r>
                <a:rPr lang="en-GB" sz="2600" i="1" dirty="0">
                  <a:solidFill>
                    <a:schemeClr val="tx1"/>
                  </a:solidFill>
                  <a:latin typeface="Arial" panose="020B0604020202020204" pitchFamily="34" charset="0"/>
                  <a:cs typeface="Arial" panose="020B0604020202020204" pitchFamily="34" charset="0"/>
                </a:rPr>
                <a:t>Christopher.goodwin2@wales.nhs.uk</a:t>
              </a:r>
            </a:p>
            <a:p>
              <a:pPr>
                <a:spcAft>
                  <a:spcPts val="2802"/>
                </a:spcAft>
              </a:pPr>
              <a:r>
                <a:rPr lang="en-GB" sz="2600" b="1" dirty="0">
                  <a:solidFill>
                    <a:schemeClr val="tx1"/>
                  </a:solidFill>
                  <a:latin typeface="Arial" panose="020B0604020202020204" pitchFamily="34" charset="0"/>
                  <a:cs typeface="Arial" panose="020B0604020202020204" pitchFamily="34" charset="0"/>
                </a:rPr>
                <a:t>T:</a:t>
              </a:r>
              <a:r>
                <a:rPr lang="en-GB" sz="2600" dirty="0">
                  <a:solidFill>
                    <a:schemeClr val="tx1"/>
                  </a:solidFill>
                  <a:latin typeface="Arial" panose="020B0604020202020204" pitchFamily="34" charset="0"/>
                  <a:cs typeface="Arial" panose="020B0604020202020204" pitchFamily="34" charset="0"/>
                </a:rPr>
                <a:t> </a:t>
              </a:r>
              <a:r>
                <a:rPr lang="en-GB" sz="2600" i="1" dirty="0">
                  <a:solidFill>
                    <a:schemeClr val="tx1"/>
                  </a:solidFill>
                  <a:latin typeface="Arial" panose="020B0604020202020204" pitchFamily="34" charset="0"/>
                  <a:cs typeface="Arial" panose="020B0604020202020204" pitchFamily="34" charset="0"/>
                </a:rPr>
                <a:t>03000 857589</a:t>
              </a:r>
            </a:p>
          </p:txBody>
        </p:sp>
        <p:pic>
          <p:nvPicPr>
            <p:cNvPr id="12" name="Picture 2" descr="Blue, call, circle, contact, phone, support, talk icon - Download on ...">
              <a:extLst>
                <a:ext uri="{FF2B5EF4-FFF2-40B4-BE49-F238E27FC236}">
                  <a16:creationId xmlns:a16="http://schemas.microsoft.com/office/drawing/2014/main" id="{C20CBE45-4E32-466E-B668-E275D690E370}"/>
                </a:ext>
              </a:extLst>
            </p:cNvPr>
            <p:cNvPicPr>
              <a:picLocks noChangeAspect="1" noChangeArrowheads="1"/>
            </p:cNvPicPr>
            <p:nvPr/>
          </p:nvPicPr>
          <p:blipFill>
            <a:blip r:embed="rId5" cstate="print">
              <a:clrChange>
                <a:clrFrom>
                  <a:srgbClr val="FFFFFF"/>
                </a:clrFrom>
                <a:clrTo>
                  <a:srgbClr val="FFFFFF">
                    <a:alpha val="0"/>
                  </a:srgbClr>
                </a:clrTo>
              </a:clrChange>
              <a:duotone>
                <a:prstClr val="black"/>
                <a:srgbClr val="3494BA">
                  <a:tint val="45000"/>
                  <a:satMod val="400000"/>
                </a:srgbClr>
              </a:duotone>
              <a:extLst>
                <a:ext uri="{BEBA8EAE-BF5A-486C-A8C5-ECC9F3942E4B}">
                  <a14:imgProps xmlns:a14="http://schemas.microsoft.com/office/drawing/2010/main">
                    <a14:imgLayer r:embed="rId6">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49559" y="39675441"/>
              <a:ext cx="1272868" cy="1275848"/>
            </a:xfrm>
            <a:prstGeom prst="rect">
              <a:avLst/>
            </a:prstGeom>
            <a:grpFill/>
          </p:spPr>
        </p:pic>
      </p:grpSp>
      <p:sp>
        <p:nvSpPr>
          <p:cNvPr id="14" name="TextBox 13">
            <a:extLst>
              <a:ext uri="{FF2B5EF4-FFF2-40B4-BE49-F238E27FC236}">
                <a16:creationId xmlns:a16="http://schemas.microsoft.com/office/drawing/2014/main" id="{088A46C2-53CE-43C8-A93F-0AE52CFA83F2}"/>
              </a:ext>
            </a:extLst>
          </p:cNvPr>
          <p:cNvSpPr txBox="1"/>
          <p:nvPr/>
        </p:nvSpPr>
        <p:spPr>
          <a:xfrm>
            <a:off x="753032" y="6528066"/>
            <a:ext cx="9221563" cy="1015663"/>
          </a:xfrm>
          <a:prstGeom prst="rect">
            <a:avLst/>
          </a:prstGeom>
          <a:noFill/>
        </p:spPr>
        <p:txBody>
          <a:bodyPr wrap="none" rtlCol="0">
            <a:spAutoFit/>
          </a:bodyPr>
          <a:lstStyle/>
          <a:p>
            <a:r>
              <a:rPr lang="en-GB" sz="6000" b="1" dirty="0">
                <a:solidFill>
                  <a:srgbClr val="00B050"/>
                </a:solidFill>
              </a:rPr>
              <a:t>Background and Importance</a:t>
            </a:r>
          </a:p>
        </p:txBody>
      </p:sp>
      <p:sp>
        <p:nvSpPr>
          <p:cNvPr id="23" name="TextBox 22">
            <a:extLst>
              <a:ext uri="{FF2B5EF4-FFF2-40B4-BE49-F238E27FC236}">
                <a16:creationId xmlns:a16="http://schemas.microsoft.com/office/drawing/2014/main" id="{A803811E-C877-43D2-A069-4B099C4A302E}"/>
              </a:ext>
            </a:extLst>
          </p:cNvPr>
          <p:cNvSpPr txBox="1"/>
          <p:nvPr/>
        </p:nvSpPr>
        <p:spPr>
          <a:xfrm>
            <a:off x="788409" y="7647764"/>
            <a:ext cx="28526180" cy="4585871"/>
          </a:xfrm>
          <a:prstGeom prst="rect">
            <a:avLst/>
          </a:prstGeom>
          <a:noFill/>
        </p:spPr>
        <p:txBody>
          <a:bodyPr wrap="square" rtlCol="0">
            <a:spAutoFit/>
          </a:bodyPr>
          <a:lstStyle/>
          <a:p>
            <a:r>
              <a:rPr lang="en-GB" sz="3600" dirty="0"/>
              <a:t>In </a:t>
            </a:r>
            <a:r>
              <a:rPr lang="en-GB" sz="3200" dirty="0"/>
              <a:t>2020 it was reported that piperacillin/ tazobactam (</a:t>
            </a:r>
            <a:r>
              <a:rPr lang="en-GB" sz="3200" dirty="0" err="1"/>
              <a:t>PipTaz</a:t>
            </a:r>
            <a:r>
              <a:rPr lang="en-GB" sz="3200" dirty="0"/>
              <a:t>) is the second most commonly issued antibiotic in acute environments in England [1]. In North Wales these doses are prepared by nurses on hospital wards. Each dose has a 15 minute preparation time and with a usual regimen of 3 or 4 daily doses per patient this is a significant use of nurses time.</a:t>
            </a:r>
          </a:p>
          <a:p>
            <a:endParaRPr lang="en-GB" sz="3200" dirty="0"/>
          </a:p>
          <a:p>
            <a:r>
              <a:rPr lang="en-GB" sz="3200" dirty="0"/>
              <a:t>In 2018 Welsh Government published “A Healthier Wales” [2], and in 2025 the UK Government published “Fit for Future: A 10-year health plan for England” [3], these outline the long-term strategies for the NHS. A pillar of both of these documents is the implementation of new technologies and innovation to transform the healthcare service.</a:t>
            </a:r>
          </a:p>
          <a:p>
            <a:endParaRPr lang="en-GB" sz="3200" dirty="0"/>
          </a:p>
          <a:p>
            <a:r>
              <a:rPr lang="en-GB" sz="3200" dirty="0"/>
              <a:t>In this research we look at the insourcing of </a:t>
            </a:r>
            <a:r>
              <a:rPr lang="en-GB" sz="3200" dirty="0" err="1"/>
              <a:t>PipTaz</a:t>
            </a:r>
            <a:r>
              <a:rPr lang="en-GB" sz="3200" dirty="0"/>
              <a:t>  ready to administer (RTA) doses to Pharmacy Aseptic Services utilising </a:t>
            </a:r>
            <a:r>
              <a:rPr lang="en-GB" sz="3200" dirty="0" err="1"/>
              <a:t>PipTaz</a:t>
            </a:r>
            <a:r>
              <a:rPr lang="en-GB" sz="3200" dirty="0"/>
              <a:t> multidose bags.</a:t>
            </a:r>
          </a:p>
        </p:txBody>
      </p:sp>
      <p:grpSp>
        <p:nvGrpSpPr>
          <p:cNvPr id="47" name="Group 46">
            <a:extLst>
              <a:ext uri="{FF2B5EF4-FFF2-40B4-BE49-F238E27FC236}">
                <a16:creationId xmlns:a16="http://schemas.microsoft.com/office/drawing/2014/main" id="{89953D8A-2B20-4B5C-9717-6FEEE4DB99D2}"/>
              </a:ext>
            </a:extLst>
          </p:cNvPr>
          <p:cNvGrpSpPr/>
          <p:nvPr/>
        </p:nvGrpSpPr>
        <p:grpSpPr>
          <a:xfrm>
            <a:off x="753032" y="12482246"/>
            <a:ext cx="28526180" cy="2332038"/>
            <a:chOff x="753032" y="13156014"/>
            <a:chExt cx="28526180" cy="2332038"/>
          </a:xfrm>
        </p:grpSpPr>
        <p:sp>
          <p:nvSpPr>
            <p:cNvPr id="15" name="TextBox 14">
              <a:extLst>
                <a:ext uri="{FF2B5EF4-FFF2-40B4-BE49-F238E27FC236}">
                  <a16:creationId xmlns:a16="http://schemas.microsoft.com/office/drawing/2014/main" id="{04ADB1D9-5E8D-40C9-920D-E29B1B24FDBE}"/>
                </a:ext>
              </a:extLst>
            </p:cNvPr>
            <p:cNvSpPr txBox="1"/>
            <p:nvPr/>
          </p:nvSpPr>
          <p:spPr>
            <a:xfrm>
              <a:off x="788409" y="13156014"/>
              <a:ext cx="6676123" cy="1015663"/>
            </a:xfrm>
            <a:prstGeom prst="rect">
              <a:avLst/>
            </a:prstGeom>
            <a:noFill/>
          </p:spPr>
          <p:txBody>
            <a:bodyPr wrap="none" rtlCol="0">
              <a:spAutoFit/>
            </a:bodyPr>
            <a:lstStyle/>
            <a:p>
              <a:r>
                <a:rPr lang="en-GB" sz="6000" b="1" dirty="0">
                  <a:solidFill>
                    <a:srgbClr val="00B050"/>
                  </a:solidFill>
                </a:rPr>
                <a:t>Aims and Objectives</a:t>
              </a:r>
            </a:p>
          </p:txBody>
        </p:sp>
        <p:sp>
          <p:nvSpPr>
            <p:cNvPr id="25" name="TextBox 24">
              <a:extLst>
                <a:ext uri="{FF2B5EF4-FFF2-40B4-BE49-F238E27FC236}">
                  <a16:creationId xmlns:a16="http://schemas.microsoft.com/office/drawing/2014/main" id="{837A5FE5-1968-4505-B33B-2377A9E90091}"/>
                </a:ext>
              </a:extLst>
            </p:cNvPr>
            <p:cNvSpPr txBox="1"/>
            <p:nvPr/>
          </p:nvSpPr>
          <p:spPr>
            <a:xfrm>
              <a:off x="753032" y="14296316"/>
              <a:ext cx="28526180" cy="1191736"/>
            </a:xfrm>
            <a:prstGeom prst="rect">
              <a:avLst/>
            </a:prstGeom>
            <a:noFill/>
          </p:spPr>
          <p:txBody>
            <a:bodyPr wrap="square" rtlCol="0">
              <a:spAutoFit/>
            </a:bodyPr>
            <a:lstStyle/>
            <a:p>
              <a:pPr>
                <a:lnSpc>
                  <a:spcPct val="115000"/>
                </a:lnSpc>
                <a:spcAft>
                  <a:spcPts val="800"/>
                </a:spcAft>
              </a:pPr>
              <a:r>
                <a:rPr lang="en-GB" sz="3200" kern="100" dirty="0">
                  <a:effectLst/>
                  <a:latin typeface="Aptos" panose="02110004020202020204"/>
                  <a:ea typeface="Aptos" panose="02110004020202020204"/>
                  <a:cs typeface="Times New Roman" panose="02020603050405020304" pitchFamily="18" charset="0"/>
                </a:rPr>
                <a:t>The aim of this research was to determine whether in-sourcing the manufacture of ready to administer piperacillin/ tazobactam doses to pharmacy aseptic services in BCUHB could be done to provide a sustainable solution.</a:t>
              </a:r>
            </a:p>
          </p:txBody>
        </p:sp>
      </p:grpSp>
      <p:grpSp>
        <p:nvGrpSpPr>
          <p:cNvPr id="48" name="Group 47">
            <a:extLst>
              <a:ext uri="{FF2B5EF4-FFF2-40B4-BE49-F238E27FC236}">
                <a16:creationId xmlns:a16="http://schemas.microsoft.com/office/drawing/2014/main" id="{8E537181-9413-4B17-86E5-AF17DB5C1929}"/>
              </a:ext>
            </a:extLst>
          </p:cNvPr>
          <p:cNvGrpSpPr/>
          <p:nvPr/>
        </p:nvGrpSpPr>
        <p:grpSpPr>
          <a:xfrm>
            <a:off x="753032" y="15120334"/>
            <a:ext cx="14384574" cy="4135357"/>
            <a:chOff x="753032" y="15986605"/>
            <a:chExt cx="14384574" cy="4135357"/>
          </a:xfrm>
        </p:grpSpPr>
        <p:sp>
          <p:nvSpPr>
            <p:cNvPr id="16" name="TextBox 15">
              <a:extLst>
                <a:ext uri="{FF2B5EF4-FFF2-40B4-BE49-F238E27FC236}">
                  <a16:creationId xmlns:a16="http://schemas.microsoft.com/office/drawing/2014/main" id="{3908C36C-72F7-47B0-8A7D-30FAF844C480}"/>
                </a:ext>
              </a:extLst>
            </p:cNvPr>
            <p:cNvSpPr txBox="1"/>
            <p:nvPr/>
          </p:nvSpPr>
          <p:spPr>
            <a:xfrm>
              <a:off x="753032" y="15986605"/>
              <a:ext cx="7639335" cy="1015663"/>
            </a:xfrm>
            <a:prstGeom prst="rect">
              <a:avLst/>
            </a:prstGeom>
            <a:noFill/>
          </p:spPr>
          <p:txBody>
            <a:bodyPr wrap="none" rtlCol="0">
              <a:spAutoFit/>
            </a:bodyPr>
            <a:lstStyle/>
            <a:p>
              <a:r>
                <a:rPr lang="en-GB" sz="6000" b="1" dirty="0">
                  <a:solidFill>
                    <a:srgbClr val="00B050"/>
                  </a:solidFill>
                </a:rPr>
                <a:t>Materials and Methods</a:t>
              </a:r>
            </a:p>
          </p:txBody>
        </p:sp>
        <p:sp>
          <p:nvSpPr>
            <p:cNvPr id="19" name="TextBox 18">
              <a:extLst>
                <a:ext uri="{FF2B5EF4-FFF2-40B4-BE49-F238E27FC236}">
                  <a16:creationId xmlns:a16="http://schemas.microsoft.com/office/drawing/2014/main" id="{AC44D3E3-22EC-420D-9409-0B03DEAFB06C}"/>
                </a:ext>
              </a:extLst>
            </p:cNvPr>
            <p:cNvSpPr txBox="1"/>
            <p:nvPr/>
          </p:nvSpPr>
          <p:spPr>
            <a:xfrm>
              <a:off x="753032" y="17259640"/>
              <a:ext cx="14384574" cy="2862322"/>
            </a:xfrm>
            <a:prstGeom prst="rect">
              <a:avLst/>
            </a:prstGeom>
            <a:noFill/>
          </p:spPr>
          <p:txBody>
            <a:bodyPr wrap="square" rtlCol="0">
              <a:spAutoFit/>
            </a:bodyPr>
            <a:lstStyle/>
            <a:p>
              <a:r>
                <a:rPr lang="en-GB" sz="3600" kern="100" dirty="0">
                  <a:effectLst/>
                  <a:latin typeface="Aptos" panose="02110004020202020204"/>
                  <a:ea typeface="Aptos" panose="02110004020202020204"/>
                  <a:cs typeface="Times New Roman" panose="02020603050405020304" pitchFamily="18" charset="0"/>
                </a:rPr>
                <a:t>Manufacturing process development was carried out in accordance the ICH guidelines and Good Manufacturing Practice. Time in motion and production studies were carried out to obtain efficiency data for the new process.</a:t>
              </a:r>
            </a:p>
            <a:p>
              <a:endParaRPr lang="en-GB" sz="3600" dirty="0">
                <a:latin typeface="Aptos" panose="02110004020202020204"/>
              </a:endParaRPr>
            </a:p>
          </p:txBody>
        </p:sp>
      </p:grpSp>
      <p:grpSp>
        <p:nvGrpSpPr>
          <p:cNvPr id="40" name="Group 39">
            <a:extLst>
              <a:ext uri="{FF2B5EF4-FFF2-40B4-BE49-F238E27FC236}">
                <a16:creationId xmlns:a16="http://schemas.microsoft.com/office/drawing/2014/main" id="{06FDBD11-01B9-4575-8573-2EC51892F89D}"/>
              </a:ext>
            </a:extLst>
          </p:cNvPr>
          <p:cNvGrpSpPr/>
          <p:nvPr/>
        </p:nvGrpSpPr>
        <p:grpSpPr>
          <a:xfrm>
            <a:off x="684570" y="19012997"/>
            <a:ext cx="14384574" cy="7422625"/>
            <a:chOff x="788409" y="20525410"/>
            <a:chExt cx="28526180" cy="6657293"/>
          </a:xfrm>
        </p:grpSpPr>
        <p:sp>
          <p:nvSpPr>
            <p:cNvPr id="17" name="TextBox 16">
              <a:extLst>
                <a:ext uri="{FF2B5EF4-FFF2-40B4-BE49-F238E27FC236}">
                  <a16:creationId xmlns:a16="http://schemas.microsoft.com/office/drawing/2014/main" id="{B082EE56-164C-420D-80D4-6A1B316730AB}"/>
                </a:ext>
              </a:extLst>
            </p:cNvPr>
            <p:cNvSpPr txBox="1"/>
            <p:nvPr/>
          </p:nvSpPr>
          <p:spPr>
            <a:xfrm>
              <a:off x="788409" y="20525410"/>
              <a:ext cx="2475293" cy="1015663"/>
            </a:xfrm>
            <a:prstGeom prst="rect">
              <a:avLst/>
            </a:prstGeom>
            <a:noFill/>
          </p:spPr>
          <p:txBody>
            <a:bodyPr wrap="none" rtlCol="0">
              <a:spAutoFit/>
            </a:bodyPr>
            <a:lstStyle/>
            <a:p>
              <a:r>
                <a:rPr lang="en-GB" sz="6000" b="1" dirty="0">
                  <a:solidFill>
                    <a:srgbClr val="00B050"/>
                  </a:solidFill>
                </a:rPr>
                <a:t>Results</a:t>
              </a:r>
            </a:p>
          </p:txBody>
        </p:sp>
        <p:sp>
          <p:nvSpPr>
            <p:cNvPr id="20" name="TextBox 19">
              <a:extLst>
                <a:ext uri="{FF2B5EF4-FFF2-40B4-BE49-F238E27FC236}">
                  <a16:creationId xmlns:a16="http://schemas.microsoft.com/office/drawing/2014/main" id="{48F210A7-B6D9-4FB6-85C6-7E198F5CCE37}"/>
                </a:ext>
              </a:extLst>
            </p:cNvPr>
            <p:cNvSpPr txBox="1"/>
            <p:nvPr/>
          </p:nvSpPr>
          <p:spPr>
            <a:xfrm>
              <a:off x="788409" y="21799877"/>
              <a:ext cx="28526180" cy="5382826"/>
            </a:xfrm>
            <a:prstGeom prst="rect">
              <a:avLst/>
            </a:prstGeom>
            <a:noFill/>
          </p:spPr>
          <p:txBody>
            <a:bodyPr wrap="square" rtlCol="0">
              <a:spAutoFit/>
            </a:bodyPr>
            <a:lstStyle/>
            <a:p>
              <a:r>
                <a:rPr lang="en-GB" sz="3200" dirty="0"/>
                <a:t>A semi-automated manufacturing method utilising the </a:t>
              </a:r>
              <a:r>
                <a:rPr lang="en-GB" sz="3200" dirty="0" err="1"/>
                <a:t>PipTaz</a:t>
              </a:r>
              <a:r>
                <a:rPr lang="en-GB" sz="3200" dirty="0"/>
                <a:t> multi-dose bags was developed . This produces a yield of </a:t>
              </a:r>
              <a:r>
                <a:rPr lang="en-GB" sz="3200" b="1" dirty="0">
                  <a:solidFill>
                    <a:srgbClr val="08A656"/>
                  </a:solidFill>
                </a:rPr>
                <a:t>49 doses </a:t>
              </a:r>
              <a:r>
                <a:rPr lang="en-GB" sz="3200" dirty="0"/>
                <a:t>in approximately </a:t>
              </a:r>
              <a:r>
                <a:rPr lang="en-GB" sz="3200" b="1" dirty="0">
                  <a:solidFill>
                    <a:srgbClr val="08A656"/>
                  </a:solidFill>
                </a:rPr>
                <a:t>45 minutes</a:t>
              </a:r>
              <a:r>
                <a:rPr lang="en-GB" sz="3200" b="1" dirty="0"/>
                <a:t> </a:t>
              </a:r>
              <a:r>
                <a:rPr lang="en-GB" sz="3200" dirty="0"/>
                <a:t>using </a:t>
              </a:r>
              <a:r>
                <a:rPr lang="en-GB" sz="3200" b="1" dirty="0">
                  <a:solidFill>
                    <a:srgbClr val="08A656"/>
                  </a:solidFill>
                </a:rPr>
                <a:t>51 aseptic manipulations</a:t>
              </a:r>
              <a:r>
                <a:rPr lang="en-GB" sz="3200" dirty="0"/>
                <a:t>. </a:t>
              </a:r>
            </a:p>
            <a:p>
              <a:endParaRPr lang="en-GB" sz="3200" dirty="0"/>
            </a:p>
            <a:p>
              <a:r>
                <a:rPr lang="en-GB" sz="3200" dirty="0"/>
                <a:t>The number of disposable consumables used in the manufacturing process was reduced from </a:t>
              </a:r>
              <a:r>
                <a:rPr lang="en-GB" sz="3200" b="1" dirty="0">
                  <a:solidFill>
                    <a:srgbClr val="08A656"/>
                  </a:solidFill>
                </a:rPr>
                <a:t>196 to 3</a:t>
              </a:r>
              <a:r>
                <a:rPr lang="en-GB" sz="3200" dirty="0"/>
                <a:t>.</a:t>
              </a:r>
            </a:p>
            <a:p>
              <a:endParaRPr lang="en-GB" sz="3200" dirty="0"/>
            </a:p>
            <a:p>
              <a:r>
                <a:rPr lang="en-GB" sz="3200" dirty="0"/>
                <a:t>Stability studies carried out on the RTA doses was demonstrated to be </a:t>
              </a:r>
              <a:r>
                <a:rPr lang="en-GB" sz="3200" b="1" dirty="0">
                  <a:solidFill>
                    <a:srgbClr val="08A656"/>
                  </a:solidFill>
                </a:rPr>
                <a:t>21 days at 5</a:t>
              </a:r>
              <a:r>
                <a:rPr lang="en-GB" sz="3200" b="1" baseline="30000" dirty="0">
                  <a:solidFill>
                    <a:srgbClr val="08A656"/>
                  </a:solidFill>
                </a:rPr>
                <a:t>o</a:t>
              </a:r>
              <a:r>
                <a:rPr lang="en-GB" sz="3200" b="1" dirty="0">
                  <a:solidFill>
                    <a:srgbClr val="08A656"/>
                  </a:solidFill>
                </a:rPr>
                <a:t>C ± 3</a:t>
              </a:r>
              <a:r>
                <a:rPr lang="en-GB" sz="3200" b="1" baseline="30000" dirty="0">
                  <a:solidFill>
                    <a:srgbClr val="08A656"/>
                  </a:solidFill>
                </a:rPr>
                <a:t>o</a:t>
              </a:r>
              <a:r>
                <a:rPr lang="en-GB" sz="3200" b="1" dirty="0">
                  <a:solidFill>
                    <a:srgbClr val="08A656"/>
                  </a:solidFill>
                </a:rPr>
                <a:t>C</a:t>
              </a:r>
              <a:r>
                <a:rPr lang="en-GB" sz="3200" dirty="0"/>
                <a:t> and </a:t>
              </a:r>
              <a:r>
                <a:rPr lang="en-GB" sz="3200" b="1" dirty="0">
                  <a:solidFill>
                    <a:srgbClr val="08A656"/>
                  </a:solidFill>
                </a:rPr>
                <a:t>3 days at 25 </a:t>
              </a:r>
              <a:r>
                <a:rPr lang="en-GB" sz="3200" b="1" baseline="30000" dirty="0">
                  <a:solidFill>
                    <a:srgbClr val="08A656"/>
                  </a:solidFill>
                </a:rPr>
                <a:t>o</a:t>
              </a:r>
              <a:r>
                <a:rPr lang="en-GB" sz="3200" b="1" dirty="0">
                  <a:solidFill>
                    <a:srgbClr val="08A656"/>
                  </a:solidFill>
                </a:rPr>
                <a:t>C </a:t>
              </a:r>
              <a:r>
                <a:rPr lang="en-GB" sz="3200" dirty="0"/>
                <a:t>in 0.9% sodium chloride mini-bags at an API concentration of 37.5 mg/ </a:t>
              </a:r>
              <a:r>
                <a:rPr lang="en-GB" sz="3200" dirty="0" err="1"/>
                <a:t>mL.</a:t>
              </a:r>
              <a:r>
                <a:rPr lang="en-GB" sz="3200" dirty="0"/>
                <a:t> </a:t>
              </a:r>
            </a:p>
            <a:p>
              <a:endParaRPr lang="en-GB" sz="3200" dirty="0"/>
            </a:p>
            <a:p>
              <a:r>
                <a:rPr lang="en-GB" sz="3200" dirty="0"/>
                <a:t> </a:t>
              </a:r>
            </a:p>
          </p:txBody>
        </p:sp>
      </p:grpSp>
      <p:grpSp>
        <p:nvGrpSpPr>
          <p:cNvPr id="41" name="Group 40">
            <a:extLst>
              <a:ext uri="{FF2B5EF4-FFF2-40B4-BE49-F238E27FC236}">
                <a16:creationId xmlns:a16="http://schemas.microsoft.com/office/drawing/2014/main" id="{D8C4EA24-95C0-49EE-888A-4C6E841FEFF4}"/>
              </a:ext>
            </a:extLst>
          </p:cNvPr>
          <p:cNvGrpSpPr/>
          <p:nvPr/>
        </p:nvGrpSpPr>
        <p:grpSpPr>
          <a:xfrm>
            <a:off x="643653" y="33555489"/>
            <a:ext cx="28526180" cy="5449446"/>
            <a:chOff x="753032" y="31353338"/>
            <a:chExt cx="28526180" cy="5449446"/>
          </a:xfrm>
        </p:grpSpPr>
        <p:sp>
          <p:nvSpPr>
            <p:cNvPr id="18" name="TextBox 17">
              <a:extLst>
                <a:ext uri="{FF2B5EF4-FFF2-40B4-BE49-F238E27FC236}">
                  <a16:creationId xmlns:a16="http://schemas.microsoft.com/office/drawing/2014/main" id="{13A3ED2B-8B24-476F-9DE6-D94B912247A5}"/>
                </a:ext>
              </a:extLst>
            </p:cNvPr>
            <p:cNvSpPr txBox="1"/>
            <p:nvPr/>
          </p:nvSpPr>
          <p:spPr>
            <a:xfrm>
              <a:off x="753032" y="31353338"/>
              <a:ext cx="8760988" cy="1015663"/>
            </a:xfrm>
            <a:prstGeom prst="rect">
              <a:avLst/>
            </a:prstGeom>
            <a:noFill/>
          </p:spPr>
          <p:txBody>
            <a:bodyPr wrap="none" rtlCol="0">
              <a:spAutoFit/>
            </a:bodyPr>
            <a:lstStyle/>
            <a:p>
              <a:r>
                <a:rPr lang="en-GB" sz="6000" b="1" dirty="0">
                  <a:solidFill>
                    <a:srgbClr val="00B050"/>
                  </a:solidFill>
                </a:rPr>
                <a:t>Conclusions and Relevance</a:t>
              </a:r>
            </a:p>
          </p:txBody>
        </p:sp>
        <p:sp>
          <p:nvSpPr>
            <p:cNvPr id="26" name="TextBox 25">
              <a:extLst>
                <a:ext uri="{FF2B5EF4-FFF2-40B4-BE49-F238E27FC236}">
                  <a16:creationId xmlns:a16="http://schemas.microsoft.com/office/drawing/2014/main" id="{4E731188-6014-461C-BF7A-C69CCD1D0B06}"/>
                </a:ext>
              </a:extLst>
            </p:cNvPr>
            <p:cNvSpPr txBox="1"/>
            <p:nvPr/>
          </p:nvSpPr>
          <p:spPr>
            <a:xfrm>
              <a:off x="753032" y="32647800"/>
              <a:ext cx="28526180" cy="4154984"/>
            </a:xfrm>
            <a:prstGeom prst="rect">
              <a:avLst/>
            </a:prstGeom>
            <a:noFill/>
          </p:spPr>
          <p:txBody>
            <a:bodyPr wrap="square" rtlCol="0">
              <a:spAutoFit/>
            </a:bodyPr>
            <a:lstStyle/>
            <a:p>
              <a:pPr>
                <a:lnSpc>
                  <a:spcPct val="115000"/>
                </a:lnSpc>
                <a:spcAft>
                  <a:spcPts val="800"/>
                </a:spcAft>
              </a:pPr>
              <a:r>
                <a:rPr lang="en-GB" sz="3200" kern="100" dirty="0">
                  <a:effectLst/>
                  <a:latin typeface="Aptos" panose="02110004020202020204"/>
                  <a:ea typeface="Aptos" panose="02110004020202020204"/>
                  <a:cs typeface="Times New Roman" panose="02020603050405020304" pitchFamily="18" charset="0"/>
                </a:rPr>
                <a:t>This research demonstrates that by utilising new technologies including the multi-dose </a:t>
              </a:r>
              <a:r>
                <a:rPr lang="en-GB" sz="3200" kern="100" dirty="0" err="1">
                  <a:effectLst/>
                  <a:latin typeface="Aptos" panose="02110004020202020204"/>
                  <a:ea typeface="Aptos" panose="02110004020202020204"/>
                  <a:cs typeface="Times New Roman" panose="02020603050405020304" pitchFamily="18" charset="0"/>
                </a:rPr>
                <a:t>PipTaz</a:t>
              </a:r>
              <a:r>
                <a:rPr lang="en-GB" sz="3200" kern="100" dirty="0">
                  <a:effectLst/>
                  <a:latin typeface="Aptos" panose="02110004020202020204"/>
                  <a:ea typeface="Aptos" panose="02110004020202020204"/>
                  <a:cs typeface="Times New Roman" panose="02020603050405020304" pitchFamily="18" charset="0"/>
                </a:rPr>
                <a:t> bag; Pharmacy Aseptic Services is able to insource the manufacture of RTA doses to help overcome downstream issues within the healthcare environment.</a:t>
              </a:r>
            </a:p>
            <a:p>
              <a:pPr>
                <a:lnSpc>
                  <a:spcPct val="115000"/>
                </a:lnSpc>
                <a:spcAft>
                  <a:spcPts val="800"/>
                </a:spcAft>
              </a:pPr>
              <a:r>
                <a:rPr lang="en-GB" sz="3200" kern="100" dirty="0">
                  <a:effectLst/>
                  <a:latin typeface="Aptos" panose="02110004020202020204"/>
                  <a:ea typeface="Aptos" panose="02110004020202020204"/>
                  <a:cs typeface="Times New Roman" panose="02020603050405020304" pitchFamily="18" charset="0"/>
                </a:rPr>
                <a:t>In doing so the manufacturing process sees a </a:t>
              </a:r>
              <a:r>
                <a:rPr lang="en-GB" sz="3200" b="1" kern="100" dirty="0">
                  <a:solidFill>
                    <a:srgbClr val="00B050"/>
                  </a:solidFill>
                  <a:effectLst/>
                  <a:latin typeface="Aptos" panose="02110004020202020204"/>
                  <a:ea typeface="Aptos" panose="02110004020202020204"/>
                  <a:cs typeface="Times New Roman" panose="02020603050405020304" pitchFamily="18" charset="0"/>
                </a:rPr>
                <a:t>reduction in manufacturing time by 81%,</a:t>
              </a:r>
              <a:r>
                <a:rPr lang="en-GB" sz="3200" kern="100" dirty="0">
                  <a:effectLst/>
                  <a:latin typeface="Aptos" panose="02110004020202020204"/>
                  <a:ea typeface="Aptos" panose="02110004020202020204"/>
                  <a:cs typeface="Times New Roman" panose="02020603050405020304" pitchFamily="18" charset="0"/>
                </a:rPr>
                <a:t> of </a:t>
              </a:r>
              <a:r>
                <a:rPr lang="en-GB" sz="3200" b="1" kern="100" dirty="0">
                  <a:solidFill>
                    <a:srgbClr val="00B050"/>
                  </a:solidFill>
                  <a:effectLst/>
                  <a:latin typeface="Aptos" panose="02110004020202020204"/>
                  <a:ea typeface="Aptos" panose="02110004020202020204"/>
                  <a:cs typeface="Times New Roman" panose="02020603050405020304" pitchFamily="18" charset="0"/>
                </a:rPr>
                <a:t>aseptic manipulations by 74% </a:t>
              </a:r>
              <a:r>
                <a:rPr lang="en-GB" sz="3200" kern="100" dirty="0">
                  <a:effectLst/>
                  <a:latin typeface="Aptos" panose="02110004020202020204"/>
                  <a:ea typeface="Aptos" panose="02110004020202020204"/>
                  <a:cs typeface="Times New Roman" panose="02020603050405020304" pitchFamily="18" charset="0"/>
                </a:rPr>
                <a:t>and in </a:t>
              </a:r>
              <a:r>
                <a:rPr lang="en-GB" sz="3200" b="1" kern="100" dirty="0">
                  <a:solidFill>
                    <a:srgbClr val="00B050"/>
                  </a:solidFill>
                  <a:effectLst/>
                  <a:latin typeface="Aptos" panose="02110004020202020204"/>
                  <a:ea typeface="Aptos" panose="02110004020202020204"/>
                  <a:cs typeface="Times New Roman" panose="02020603050405020304" pitchFamily="18" charset="0"/>
                </a:rPr>
                <a:t>waste generation by 98% </a:t>
              </a:r>
              <a:r>
                <a:rPr lang="en-GB" sz="3200" kern="100" dirty="0">
                  <a:effectLst/>
                  <a:latin typeface="Aptos" panose="02110004020202020204"/>
                  <a:ea typeface="Aptos" panose="02110004020202020204"/>
                  <a:cs typeface="Times New Roman" panose="02020603050405020304" pitchFamily="18" charset="0"/>
                </a:rPr>
                <a:t>by weight.</a:t>
              </a:r>
            </a:p>
            <a:p>
              <a:pPr>
                <a:lnSpc>
                  <a:spcPct val="115000"/>
                </a:lnSpc>
                <a:spcAft>
                  <a:spcPts val="800"/>
                </a:spcAft>
              </a:pPr>
              <a:r>
                <a:rPr lang="en-GB" sz="3200" kern="100" dirty="0">
                  <a:effectLst/>
                  <a:latin typeface="Aptos" panose="02110004020202020204"/>
                  <a:ea typeface="Aptos" panose="02110004020202020204"/>
                  <a:cs typeface="Times New Roman" panose="02020603050405020304" pitchFamily="18" charset="0"/>
                </a:rPr>
                <a:t>The host site in North Wales, prescribes an average 130,000 doses of intravenous </a:t>
              </a:r>
              <a:r>
                <a:rPr lang="en-GB" sz="3200" kern="100" dirty="0" err="1">
                  <a:effectLst/>
                  <a:latin typeface="Aptos" panose="02110004020202020204"/>
                  <a:ea typeface="Aptos" panose="02110004020202020204"/>
                  <a:cs typeface="Times New Roman" panose="02020603050405020304" pitchFamily="18" charset="0"/>
                </a:rPr>
                <a:t>PipTaz</a:t>
              </a:r>
              <a:r>
                <a:rPr lang="en-GB" sz="3200" kern="100" dirty="0">
                  <a:effectLst/>
                  <a:latin typeface="Aptos" panose="02110004020202020204"/>
                  <a:ea typeface="Aptos" panose="02110004020202020204"/>
                  <a:cs typeface="Times New Roman" panose="02020603050405020304" pitchFamily="18" charset="0"/>
                </a:rPr>
                <a:t> each year. This suggests that the sustainable insourcing of manufacture could be an enabler of meeting the targets outlined in various NHS policy. </a:t>
              </a:r>
            </a:p>
            <a:p>
              <a:endParaRPr lang="en-GB" sz="5400" dirty="0"/>
            </a:p>
          </p:txBody>
        </p:sp>
      </p:grpSp>
      <p:grpSp>
        <p:nvGrpSpPr>
          <p:cNvPr id="4" name="Group 3">
            <a:extLst>
              <a:ext uri="{FF2B5EF4-FFF2-40B4-BE49-F238E27FC236}">
                <a16:creationId xmlns:a16="http://schemas.microsoft.com/office/drawing/2014/main" id="{90E3B831-D0AF-449D-84CF-8D566026ECF6}"/>
              </a:ext>
            </a:extLst>
          </p:cNvPr>
          <p:cNvGrpSpPr/>
          <p:nvPr/>
        </p:nvGrpSpPr>
        <p:grpSpPr>
          <a:xfrm>
            <a:off x="19832037" y="39004934"/>
            <a:ext cx="2617186" cy="3115543"/>
            <a:chOff x="27047915" y="38741996"/>
            <a:chExt cx="2940714" cy="3621335"/>
          </a:xfrm>
        </p:grpSpPr>
        <p:sp>
          <p:nvSpPr>
            <p:cNvPr id="24" name="TextBox 23">
              <a:extLst>
                <a:ext uri="{FF2B5EF4-FFF2-40B4-BE49-F238E27FC236}">
                  <a16:creationId xmlns:a16="http://schemas.microsoft.com/office/drawing/2014/main" id="{DF0432BF-99EF-4230-9CF1-BFBA05939E58}"/>
                </a:ext>
              </a:extLst>
            </p:cNvPr>
            <p:cNvSpPr txBox="1"/>
            <p:nvPr/>
          </p:nvSpPr>
          <p:spPr>
            <a:xfrm>
              <a:off x="27047915" y="41593890"/>
              <a:ext cx="2940714" cy="769441"/>
            </a:xfrm>
            <a:prstGeom prst="rect">
              <a:avLst/>
            </a:prstGeom>
            <a:noFill/>
          </p:spPr>
          <p:txBody>
            <a:bodyPr wrap="square">
              <a:spAutoFit/>
            </a:bodyPr>
            <a:lstStyle/>
            <a:p>
              <a:pPr algn="ctr"/>
              <a:r>
                <a:rPr lang="en-GB" sz="4400" b="1" i="0" dirty="0">
                  <a:solidFill>
                    <a:srgbClr val="242424"/>
                  </a:solidFill>
                  <a:effectLst/>
                  <a:latin typeface="Aptos" panose="02110004020202020204"/>
                </a:rPr>
                <a:t>3PC-016</a:t>
              </a:r>
              <a:r>
                <a:rPr lang="en-GB" sz="4400" b="0" i="0" dirty="0">
                  <a:solidFill>
                    <a:srgbClr val="242424"/>
                  </a:solidFill>
                  <a:effectLst/>
                  <a:latin typeface="Aptos" panose="02110004020202020204"/>
                </a:rPr>
                <a:t> </a:t>
              </a:r>
              <a:endParaRPr lang="en-GB" sz="4400" dirty="0"/>
            </a:p>
          </p:txBody>
        </p:sp>
        <p:pic>
          <p:nvPicPr>
            <p:cNvPr id="3" name="Picture 2">
              <a:extLst>
                <a:ext uri="{FF2B5EF4-FFF2-40B4-BE49-F238E27FC236}">
                  <a16:creationId xmlns:a16="http://schemas.microsoft.com/office/drawing/2014/main" id="{D7064732-82AF-4E36-9824-359A472CEA34}"/>
                </a:ext>
              </a:extLst>
            </p:cNvPr>
            <p:cNvPicPr>
              <a:picLocks noChangeAspect="1"/>
            </p:cNvPicPr>
            <p:nvPr/>
          </p:nvPicPr>
          <p:blipFill>
            <a:blip r:embed="rId7"/>
            <a:stretch>
              <a:fillRect/>
            </a:stretch>
          </p:blipFill>
          <p:spPr>
            <a:xfrm>
              <a:off x="27047915" y="38741996"/>
              <a:ext cx="2940714" cy="2955964"/>
            </a:xfrm>
            <a:prstGeom prst="rect">
              <a:avLst/>
            </a:prstGeom>
          </p:spPr>
        </p:pic>
      </p:grpSp>
      <p:sp>
        <p:nvSpPr>
          <p:cNvPr id="38" name="TextBox 37">
            <a:extLst>
              <a:ext uri="{FF2B5EF4-FFF2-40B4-BE49-F238E27FC236}">
                <a16:creationId xmlns:a16="http://schemas.microsoft.com/office/drawing/2014/main" id="{309F2930-6402-49ED-B583-F8B1E35F4AE6}"/>
              </a:ext>
            </a:extLst>
          </p:cNvPr>
          <p:cNvSpPr txBox="1"/>
          <p:nvPr/>
        </p:nvSpPr>
        <p:spPr>
          <a:xfrm>
            <a:off x="684570" y="38709297"/>
            <a:ext cx="2519792" cy="707886"/>
          </a:xfrm>
          <a:prstGeom prst="rect">
            <a:avLst/>
          </a:prstGeom>
          <a:noFill/>
        </p:spPr>
        <p:txBody>
          <a:bodyPr wrap="none" rtlCol="0">
            <a:spAutoFit/>
          </a:bodyPr>
          <a:lstStyle/>
          <a:p>
            <a:r>
              <a:rPr lang="en-GB" sz="4000" b="1" dirty="0">
                <a:solidFill>
                  <a:srgbClr val="00B050"/>
                </a:solidFill>
              </a:rPr>
              <a:t>References</a:t>
            </a:r>
          </a:p>
        </p:txBody>
      </p:sp>
      <p:grpSp>
        <p:nvGrpSpPr>
          <p:cNvPr id="46" name="Group 45">
            <a:extLst>
              <a:ext uri="{FF2B5EF4-FFF2-40B4-BE49-F238E27FC236}">
                <a16:creationId xmlns:a16="http://schemas.microsoft.com/office/drawing/2014/main" id="{F8541171-0874-4A9D-A475-704E076DF054}"/>
              </a:ext>
            </a:extLst>
          </p:cNvPr>
          <p:cNvGrpSpPr/>
          <p:nvPr/>
        </p:nvGrpSpPr>
        <p:grpSpPr>
          <a:xfrm>
            <a:off x="19213713" y="15231248"/>
            <a:ext cx="9412241" cy="17652666"/>
            <a:chOff x="18896741" y="16209011"/>
            <a:chExt cx="9412241" cy="11629818"/>
          </a:xfrm>
        </p:grpSpPr>
        <p:sp>
          <p:nvSpPr>
            <p:cNvPr id="42" name="Rectangle: Rounded Corners 41">
              <a:extLst>
                <a:ext uri="{FF2B5EF4-FFF2-40B4-BE49-F238E27FC236}">
                  <a16:creationId xmlns:a16="http://schemas.microsoft.com/office/drawing/2014/main" id="{7C857C37-68C6-4348-B8DA-BB8234315EEC}"/>
                </a:ext>
              </a:extLst>
            </p:cNvPr>
            <p:cNvSpPr/>
            <p:nvPr/>
          </p:nvSpPr>
          <p:spPr>
            <a:xfrm>
              <a:off x="18896741" y="16209011"/>
              <a:ext cx="9412241" cy="11629818"/>
            </a:xfrm>
            <a:prstGeom prst="roundRect">
              <a:avLst/>
            </a:prstGeom>
            <a:solidFill>
              <a:srgbClr val="D9F8E9"/>
            </a:solidFill>
            <a:ln>
              <a:solidFill>
                <a:srgbClr val="D0E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7" name="Chart 26">
              <a:extLst>
                <a:ext uri="{FF2B5EF4-FFF2-40B4-BE49-F238E27FC236}">
                  <a16:creationId xmlns:a16="http://schemas.microsoft.com/office/drawing/2014/main" id="{36B74AE2-69AF-444E-A339-BCFBBCC6BF1A}"/>
                </a:ext>
              </a:extLst>
            </p:cNvPr>
            <p:cNvGraphicFramePr>
              <a:graphicFrameLocks/>
            </p:cNvGraphicFramePr>
            <p:nvPr>
              <p:extLst>
                <p:ext uri="{D42A27DB-BD31-4B8C-83A1-F6EECF244321}">
                  <p14:modId xmlns:p14="http://schemas.microsoft.com/office/powerpoint/2010/main" val="2667846593"/>
                </p:ext>
              </p:extLst>
            </p:nvPr>
          </p:nvGraphicFramePr>
          <p:xfrm>
            <a:off x="19927772" y="17297762"/>
            <a:ext cx="8311053" cy="40683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Chart 28">
              <a:extLst>
                <a:ext uri="{FF2B5EF4-FFF2-40B4-BE49-F238E27FC236}">
                  <a16:creationId xmlns:a16="http://schemas.microsoft.com/office/drawing/2014/main" id="{410CF5A7-43D8-4295-8273-959136D68F12}"/>
                </a:ext>
              </a:extLst>
            </p:cNvPr>
            <p:cNvGraphicFramePr>
              <a:graphicFrameLocks/>
            </p:cNvGraphicFramePr>
            <p:nvPr>
              <p:extLst>
                <p:ext uri="{D42A27DB-BD31-4B8C-83A1-F6EECF244321}">
                  <p14:modId xmlns:p14="http://schemas.microsoft.com/office/powerpoint/2010/main" val="1529969599"/>
                </p:ext>
              </p:extLst>
            </p:nvPr>
          </p:nvGraphicFramePr>
          <p:xfrm>
            <a:off x="20089382" y="21021872"/>
            <a:ext cx="7477126" cy="3266436"/>
          </p:xfrm>
          <a:graphic>
            <a:graphicData uri="http://schemas.openxmlformats.org/drawingml/2006/chart">
              <c:chart xmlns:c="http://schemas.openxmlformats.org/drawingml/2006/chart" xmlns:r="http://schemas.openxmlformats.org/officeDocument/2006/relationships" r:id="rId9"/>
            </a:graphicData>
          </a:graphic>
        </p:graphicFrame>
        <p:cxnSp>
          <p:nvCxnSpPr>
            <p:cNvPr id="44" name="Straight Connector 43">
              <a:extLst>
                <a:ext uri="{FF2B5EF4-FFF2-40B4-BE49-F238E27FC236}">
                  <a16:creationId xmlns:a16="http://schemas.microsoft.com/office/drawing/2014/main" id="{C433C41D-9100-4B9A-9505-3DE98EC5EF2B}"/>
                </a:ext>
              </a:extLst>
            </p:cNvPr>
            <p:cNvCxnSpPr/>
            <p:nvPr/>
          </p:nvCxnSpPr>
          <p:spPr>
            <a:xfrm>
              <a:off x="18896741" y="17124484"/>
              <a:ext cx="9412241" cy="0"/>
            </a:xfrm>
            <a:prstGeom prst="line">
              <a:avLst/>
            </a:prstGeom>
            <a:ln>
              <a:solidFill>
                <a:srgbClr val="D0EDDC"/>
              </a:solidFill>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96898C26-0D78-4999-AE84-FEC16B16B61D}"/>
                </a:ext>
              </a:extLst>
            </p:cNvPr>
            <p:cNvSpPr txBox="1"/>
            <p:nvPr/>
          </p:nvSpPr>
          <p:spPr>
            <a:xfrm>
              <a:off x="18896741" y="16380731"/>
              <a:ext cx="9412241" cy="547472"/>
            </a:xfrm>
            <a:prstGeom prst="rect">
              <a:avLst/>
            </a:prstGeom>
            <a:noFill/>
          </p:spPr>
          <p:txBody>
            <a:bodyPr wrap="square" rtlCol="0">
              <a:spAutoFit/>
            </a:bodyPr>
            <a:lstStyle/>
            <a:p>
              <a:pPr algn="ctr"/>
              <a:r>
                <a:rPr lang="en-GB" sz="4800" b="1" dirty="0">
                  <a:solidFill>
                    <a:srgbClr val="00B0F0"/>
                  </a:solidFill>
                </a:rPr>
                <a:t>Figure 1: Stability Data</a:t>
              </a:r>
            </a:p>
          </p:txBody>
        </p:sp>
      </p:grpSp>
      <p:grpSp>
        <p:nvGrpSpPr>
          <p:cNvPr id="54" name="Group 53">
            <a:extLst>
              <a:ext uri="{FF2B5EF4-FFF2-40B4-BE49-F238E27FC236}">
                <a16:creationId xmlns:a16="http://schemas.microsoft.com/office/drawing/2014/main" id="{4F3BDDCA-AB89-4270-B48A-82B98739188F}"/>
              </a:ext>
            </a:extLst>
          </p:cNvPr>
          <p:cNvGrpSpPr/>
          <p:nvPr/>
        </p:nvGrpSpPr>
        <p:grpSpPr>
          <a:xfrm>
            <a:off x="684570" y="26362013"/>
            <a:ext cx="17260777" cy="6521902"/>
            <a:chOff x="548827" y="26566821"/>
            <a:chExt cx="17260777" cy="6521902"/>
          </a:xfrm>
        </p:grpSpPr>
        <p:sp>
          <p:nvSpPr>
            <p:cNvPr id="50" name="Rectangle: Rounded Corners 49">
              <a:extLst>
                <a:ext uri="{FF2B5EF4-FFF2-40B4-BE49-F238E27FC236}">
                  <a16:creationId xmlns:a16="http://schemas.microsoft.com/office/drawing/2014/main" id="{F8D5A724-2481-487C-8EBC-50F233C1173F}"/>
                </a:ext>
              </a:extLst>
            </p:cNvPr>
            <p:cNvSpPr/>
            <p:nvPr/>
          </p:nvSpPr>
          <p:spPr>
            <a:xfrm>
              <a:off x="548827" y="26566821"/>
              <a:ext cx="17260777" cy="6521902"/>
            </a:xfrm>
            <a:prstGeom prst="roundRect">
              <a:avLst/>
            </a:prstGeom>
            <a:solidFill>
              <a:srgbClr val="D9F8E9"/>
            </a:solidFill>
            <a:ln>
              <a:solidFill>
                <a:srgbClr val="D0E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B5C2A451-75E8-44B7-9F35-80FCF0345CA1}"/>
                </a:ext>
              </a:extLst>
            </p:cNvPr>
            <p:cNvPicPr>
              <a:picLocks noChangeAspect="1"/>
            </p:cNvPicPr>
            <p:nvPr/>
          </p:nvPicPr>
          <p:blipFill rotWithShape="1">
            <a:blip r:embed="rId10"/>
            <a:srcRect l="1985"/>
            <a:stretch/>
          </p:blipFill>
          <p:spPr>
            <a:xfrm>
              <a:off x="1308664" y="28315907"/>
              <a:ext cx="9215507" cy="4123499"/>
            </a:xfrm>
            <a:prstGeom prst="rect">
              <a:avLst/>
            </a:prstGeom>
            <a:ln>
              <a:noFill/>
            </a:ln>
            <a:effectLst>
              <a:softEdge rad="112500"/>
            </a:effectLst>
          </p:spPr>
        </p:pic>
        <p:pic>
          <p:nvPicPr>
            <p:cNvPr id="37" name="Picture 36">
              <a:extLst>
                <a:ext uri="{FF2B5EF4-FFF2-40B4-BE49-F238E27FC236}">
                  <a16:creationId xmlns:a16="http://schemas.microsoft.com/office/drawing/2014/main" id="{1E34BB1F-66B5-4AE3-AFC9-06F3D2955B14}"/>
                </a:ext>
              </a:extLst>
            </p:cNvPr>
            <p:cNvPicPr>
              <a:picLocks noChangeAspect="1"/>
            </p:cNvPicPr>
            <p:nvPr/>
          </p:nvPicPr>
          <p:blipFill rotWithShape="1">
            <a:blip r:embed="rId11"/>
            <a:srcRect l="812" r="-1"/>
            <a:stretch/>
          </p:blipFill>
          <p:spPr>
            <a:xfrm>
              <a:off x="12389386" y="28195412"/>
              <a:ext cx="4673576" cy="4243994"/>
            </a:xfrm>
            <a:prstGeom prst="rect">
              <a:avLst/>
            </a:prstGeom>
            <a:ln>
              <a:noFill/>
            </a:ln>
            <a:effectLst>
              <a:softEdge rad="112500"/>
            </a:effectLst>
          </p:spPr>
        </p:pic>
        <p:sp>
          <p:nvSpPr>
            <p:cNvPr id="49" name="Arrow: Right 48">
              <a:extLst>
                <a:ext uri="{FF2B5EF4-FFF2-40B4-BE49-F238E27FC236}">
                  <a16:creationId xmlns:a16="http://schemas.microsoft.com/office/drawing/2014/main" id="{88B11EFE-A97F-489F-9B87-E6A4B4F641AD}"/>
                </a:ext>
              </a:extLst>
            </p:cNvPr>
            <p:cNvSpPr/>
            <p:nvPr/>
          </p:nvSpPr>
          <p:spPr>
            <a:xfrm>
              <a:off x="10870308" y="28772561"/>
              <a:ext cx="962526" cy="3210189"/>
            </a:xfrm>
            <a:prstGeom prst="rightArrow">
              <a:avLst/>
            </a:prstGeom>
            <a:solidFill>
              <a:srgbClr val="00B050"/>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51B7C618-94A5-40C2-8A77-8CAAA9F12DE0}"/>
                </a:ext>
              </a:extLst>
            </p:cNvPr>
            <p:cNvCxnSpPr/>
            <p:nvPr/>
          </p:nvCxnSpPr>
          <p:spPr>
            <a:xfrm>
              <a:off x="548827" y="27647153"/>
              <a:ext cx="17260777" cy="0"/>
            </a:xfrm>
            <a:prstGeom prst="line">
              <a:avLst/>
            </a:prstGeom>
            <a:ln>
              <a:solidFill>
                <a:srgbClr val="D0EDDC"/>
              </a:solidFill>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F280715E-4039-4B30-8704-55C91DC8A039}"/>
                </a:ext>
              </a:extLst>
            </p:cNvPr>
            <p:cNvSpPr txBox="1"/>
            <p:nvPr/>
          </p:nvSpPr>
          <p:spPr>
            <a:xfrm>
              <a:off x="548827" y="26684957"/>
              <a:ext cx="17260777" cy="830997"/>
            </a:xfrm>
            <a:prstGeom prst="rect">
              <a:avLst/>
            </a:prstGeom>
            <a:noFill/>
          </p:spPr>
          <p:txBody>
            <a:bodyPr wrap="square" rtlCol="0">
              <a:spAutoFit/>
            </a:bodyPr>
            <a:lstStyle/>
            <a:p>
              <a:pPr algn="ctr"/>
              <a:r>
                <a:rPr lang="en-GB" sz="4800" b="1" dirty="0">
                  <a:solidFill>
                    <a:srgbClr val="00B0F0"/>
                  </a:solidFill>
                </a:rPr>
                <a:t>Figure 2: Comparison of Consumables</a:t>
              </a:r>
            </a:p>
          </p:txBody>
        </p:sp>
      </p:grpSp>
      <p:graphicFrame>
        <p:nvGraphicFramePr>
          <p:cNvPr id="2" name="Table 1">
            <a:extLst>
              <a:ext uri="{FF2B5EF4-FFF2-40B4-BE49-F238E27FC236}">
                <a16:creationId xmlns:a16="http://schemas.microsoft.com/office/drawing/2014/main" id="{897D5284-47DE-4AF3-BD32-F10816E245B4}"/>
              </a:ext>
            </a:extLst>
          </p:cNvPr>
          <p:cNvGraphicFramePr>
            <a:graphicFrameLocks noGrp="1"/>
          </p:cNvGraphicFramePr>
          <p:nvPr>
            <p:extLst>
              <p:ext uri="{D42A27DB-BD31-4B8C-83A1-F6EECF244321}">
                <p14:modId xmlns:p14="http://schemas.microsoft.com/office/powerpoint/2010/main" val="3014617520"/>
              </p:ext>
            </p:extLst>
          </p:nvPr>
        </p:nvGraphicFramePr>
        <p:xfrm>
          <a:off x="788409" y="39439519"/>
          <a:ext cx="17707429" cy="3723762"/>
        </p:xfrm>
        <a:graphic>
          <a:graphicData uri="http://schemas.openxmlformats.org/drawingml/2006/table">
            <a:tbl>
              <a:tblPr/>
              <a:tblGrid>
                <a:gridCol w="17707429">
                  <a:extLst>
                    <a:ext uri="{9D8B030D-6E8A-4147-A177-3AD203B41FA5}">
                      <a16:colId xmlns:a16="http://schemas.microsoft.com/office/drawing/2014/main" val="1671948567"/>
                    </a:ext>
                  </a:extLst>
                </a:gridCol>
              </a:tblGrid>
              <a:tr h="2413902">
                <a:tc>
                  <a:txBody>
                    <a:bodyPr/>
                    <a:lstStyle/>
                    <a:p>
                      <a:pPr marL="0" marR="0" lvl="0" indent="0" algn="l" defTabSz="3210191" rtl="0" eaLnBrk="1" fontAlgn="t" latinLnBrk="0" hangingPunct="1">
                        <a:lnSpc>
                          <a:spcPct val="100000"/>
                        </a:lnSpc>
                        <a:spcBef>
                          <a:spcPts val="0"/>
                        </a:spcBef>
                        <a:spcAft>
                          <a:spcPts val="0"/>
                        </a:spcAft>
                        <a:buClrTx/>
                        <a:buSzTx/>
                        <a:buFontTx/>
                        <a:buNone/>
                        <a:tabLst/>
                        <a:defRPr/>
                      </a:pPr>
                      <a:r>
                        <a:rPr lang="en-GB" sz="2400" b="0" i="0" dirty="0">
                          <a:effectLst/>
                          <a:latin typeface="Aptos" panose="02110004020202020204"/>
                        </a:rPr>
                        <a:t>1. Department of Health and Social Care. (2020, October 29). </a:t>
                      </a:r>
                      <a:r>
                        <a:rPr lang="en-GB" sz="2400" b="0" i="1" dirty="0">
                          <a:effectLst/>
                          <a:latin typeface="Aptos" panose="02110004020202020204"/>
                        </a:rPr>
                        <a:t>Transforming NHS pharmacy aseptic services in England</a:t>
                      </a:r>
                      <a:r>
                        <a:rPr lang="en-GB" sz="2400" b="0" i="0" dirty="0">
                          <a:effectLst/>
                          <a:latin typeface="Aptos" panose="02110004020202020204"/>
                        </a:rPr>
                        <a:t>. GOV.UK. https://www.gov.uk/government/publications/transforming-nhs-pharmacy-aseptic-services-in-england/transforming-nhs-pharmacy-aseptic-services-in-england</a:t>
                      </a:r>
                    </a:p>
                    <a:p>
                      <a:pPr marL="0" marR="0" lvl="0" indent="0" algn="l" defTabSz="3210191" rtl="0" eaLnBrk="1" fontAlgn="t" latinLnBrk="0" hangingPunct="1">
                        <a:lnSpc>
                          <a:spcPct val="100000"/>
                        </a:lnSpc>
                        <a:spcBef>
                          <a:spcPts val="0"/>
                        </a:spcBef>
                        <a:spcAft>
                          <a:spcPts val="0"/>
                        </a:spcAft>
                        <a:buClrTx/>
                        <a:buSzTx/>
                        <a:buFontTx/>
                        <a:buNone/>
                        <a:tabLst/>
                        <a:defRPr/>
                      </a:pPr>
                      <a:r>
                        <a:rPr lang="en-GB" sz="2400" b="0" i="0" dirty="0">
                          <a:effectLst/>
                          <a:latin typeface="Aptos" panose="02110004020202020204"/>
                        </a:rPr>
                        <a:t>2. Welsh Government. (2018). </a:t>
                      </a:r>
                      <a:r>
                        <a:rPr lang="en-GB" sz="2400" b="0" i="1" dirty="0">
                          <a:effectLst/>
                          <a:latin typeface="Aptos" panose="02110004020202020204"/>
                        </a:rPr>
                        <a:t>A healthier Wales: Our plan for health and social care</a:t>
                      </a:r>
                      <a:r>
                        <a:rPr lang="en-GB" sz="2400" b="0" i="0" dirty="0">
                          <a:effectLst/>
                          <a:latin typeface="Aptos" panose="02110004020202020204"/>
                        </a:rPr>
                        <a:t>. https://www.basw.co.uk/system/files/resources/180608healthier-wales-mainen.pdf</a:t>
                      </a:r>
                    </a:p>
                    <a:p>
                      <a:pPr fontAlgn="t"/>
                      <a:r>
                        <a:rPr lang="en-GB" sz="2400" b="0" i="0" dirty="0">
                          <a:effectLst/>
                          <a:latin typeface="Aptos" panose="02110004020202020204"/>
                        </a:rPr>
                        <a:t>3. Department of Health and Social Care. (2025, July 30). </a:t>
                      </a:r>
                      <a:r>
                        <a:rPr lang="en-GB" sz="2400" b="0" i="1" dirty="0">
                          <a:effectLst/>
                          <a:latin typeface="Aptos" panose="02110004020202020204"/>
                        </a:rPr>
                        <a:t>Fit for the future: 10 year health plan for England (accessible version).</a:t>
                      </a:r>
                      <a:r>
                        <a:rPr lang="en-GB" sz="2400" b="0" i="0" dirty="0">
                          <a:effectLst/>
                          <a:latin typeface="Aptos" panose="02110004020202020204"/>
                        </a:rPr>
                        <a:t> GOV.UK. https://www.gov.uk/government/publications/10-year-health-plan-for-england-fit-for-the-future/fit-for-the-future-10-year-health-plan-for-england-accessible-version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4884782"/>
                  </a:ext>
                </a:extLst>
              </a:tr>
              <a:tr h="706242">
                <a:tc>
                  <a:txBody>
                    <a:bodyPr/>
                    <a:lstStyle/>
                    <a:p>
                      <a:endParaRPr lang="en-GB" sz="1400" b="0" dirty="0">
                        <a:latin typeface="Aptos" panose="02110004020202020204"/>
                      </a:endParaRPr>
                    </a:p>
                  </a:txBody>
                  <a:tcPr>
                    <a:lnL w="12700" cmpd="sng">
                      <a:noFill/>
                      <a:prstDash val="solid"/>
                    </a:lnL>
                    <a:lnR w="12700" cmpd="sng">
                      <a:noFill/>
                      <a:prstDash val="soli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531434890"/>
                  </a:ext>
                </a:extLst>
              </a:tr>
            </a:tbl>
          </a:graphicData>
        </a:graphic>
      </p:graphicFrame>
      <p:graphicFrame>
        <p:nvGraphicFramePr>
          <p:cNvPr id="56" name="Chart 5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774988054"/>
              </p:ext>
            </p:extLst>
          </p:nvPr>
        </p:nvGraphicFramePr>
        <p:xfrm>
          <a:off x="20677766" y="27614008"/>
          <a:ext cx="7105107" cy="462059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648300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2653</TotalTime>
  <Words>673</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PowerPoint Presentation</vt:lpstr>
    </vt:vector>
  </TitlesOfParts>
  <Company>Betsi Cadwaladr University Health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 (BCUHB - Pharmacy)</dc:creator>
  <cp:lastModifiedBy>Christopher Goodwin (BCUHB - Pharmacy)</cp:lastModifiedBy>
  <cp:revision>116</cp:revision>
  <cp:lastPrinted>2026-02-27T15:55:03Z</cp:lastPrinted>
  <dcterms:created xsi:type="dcterms:W3CDTF">2025-07-21T09:41:06Z</dcterms:created>
  <dcterms:modified xsi:type="dcterms:W3CDTF">2026-02-27T16:02:23Z</dcterms:modified>
</cp:coreProperties>
</file>